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27"/>
  </p:notesMasterIdLst>
  <p:handoutMasterIdLst>
    <p:handoutMasterId r:id="rId28"/>
  </p:handoutMasterIdLst>
  <p:sldIdLst>
    <p:sldId id="283" r:id="rId5"/>
    <p:sldId id="272" r:id="rId6"/>
    <p:sldId id="261" r:id="rId7"/>
    <p:sldId id="273" r:id="rId8"/>
    <p:sldId id="274" r:id="rId9"/>
    <p:sldId id="275" r:id="rId10"/>
    <p:sldId id="277" r:id="rId11"/>
    <p:sldId id="276" r:id="rId12"/>
    <p:sldId id="278" r:id="rId13"/>
    <p:sldId id="279" r:id="rId14"/>
    <p:sldId id="280" r:id="rId15"/>
    <p:sldId id="282" r:id="rId16"/>
    <p:sldId id="284" r:id="rId17"/>
    <p:sldId id="285" r:id="rId18"/>
    <p:sldId id="286" r:id="rId19"/>
    <p:sldId id="287" r:id="rId20"/>
    <p:sldId id="288" r:id="rId21"/>
    <p:sldId id="289" r:id="rId22"/>
    <p:sldId id="290" r:id="rId23"/>
    <p:sldId id="291" r:id="rId24"/>
    <p:sldId id="292" r:id="rId25"/>
    <p:sldId id="293" r:id="rId26"/>
  </p:sldIdLst>
  <p:sldSz cx="12192000" cy="6858000"/>
  <p:notesSz cx="6858000" cy="9144000"/>
  <p:defaultTextStyle>
    <a:defPPr rtl="0">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90"/>
      </p:cViewPr>
      <p:guideLst>
        <p:guide orient="horz" pos="2160"/>
        <p:guide pos="3840"/>
      </p:guideLst>
    </p:cSldViewPr>
  </p:slideViewPr>
  <p:notesTextViewPr>
    <p:cViewPr>
      <p:scale>
        <a:sx n="1" d="1"/>
        <a:sy n="1" d="1"/>
      </p:scale>
      <p:origin x="0" y="0"/>
    </p:cViewPr>
  </p:notesTextViewPr>
  <p:notesViewPr>
    <p:cSldViewPr snapToGrid="0">
      <p:cViewPr varScale="1">
        <p:scale>
          <a:sx n="76" d="100"/>
          <a:sy n="76" d="100"/>
        </p:scale>
        <p:origin x="400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C23686-56D6-4482-B4E3-3F9784E88994}" type="doc">
      <dgm:prSet loTypeId="urn:microsoft.com/office/officeart/2005/8/layout/hierarchy3" loCatId="hierarchy" qsTypeId="urn:microsoft.com/office/officeart/2005/8/quickstyle/simple1" qsCatId="simple" csTypeId="urn:microsoft.com/office/officeart/2005/8/colors/accent1_5" csCatId="accent1" phldr="1"/>
      <dgm:spPr/>
      <dgm:t>
        <a:bodyPr rtlCol="0"/>
        <a:lstStyle/>
        <a:p>
          <a:pPr rtl="0"/>
          <a:endParaRPr lang="en-US"/>
        </a:p>
      </dgm:t>
    </dgm:pt>
    <dgm:pt modelId="{666F1301-07F7-4F1E-88B9-30CCDFF34C22}">
      <dgm:prSet phldrT="[Text]" custT="1"/>
      <dgm:spPr>
        <a:ln>
          <a:noFill/>
        </a:ln>
      </dgm:spPr>
      <dgm:t>
        <a:bodyPr rtlCol="0"/>
        <a:lstStyle/>
        <a:p>
          <a:pPr rtl="0"/>
          <a:r>
            <a:rPr lang="it-IT" sz="1400" b="0" noProof="0" dirty="0" smtClean="0">
              <a:latin typeface="Arial" panose="020B0604020202020204" pitchFamily="34" charset="0"/>
              <a:cs typeface="Arial" panose="020B0604020202020204" pitchFamily="34" charset="0"/>
            </a:rPr>
            <a:t>ORGANIZZAZIONE MONDIALE DELLA SANIT</a:t>
          </a:r>
          <a:r>
            <a:rPr lang="it-IT" sz="1400" b="0" dirty="0" smtClean="0">
              <a:latin typeface="Arial" panose="020B0604020202020204" pitchFamily="34" charset="0"/>
              <a:cs typeface="Arial" panose="020B0604020202020204" pitchFamily="34" charset="0"/>
            </a:rPr>
            <a:t>Á:</a:t>
          </a:r>
          <a:endParaRPr lang="it-IT" sz="1400" b="0" noProof="0" dirty="0">
            <a:latin typeface="Arial" panose="020B0604020202020204" pitchFamily="34" charset="0"/>
            <a:cs typeface="Arial" panose="020B0604020202020204" pitchFamily="34" charset="0"/>
          </a:endParaRPr>
        </a:p>
      </dgm:t>
    </dgm:pt>
    <dgm:pt modelId="{48B1B5E3-336B-4618-B3E0-EEC37F417F42}" type="parTrans" cxnId="{70BD86B9-A297-4D90-B59D-12F1AB3DD124}">
      <dgm:prSet/>
      <dgm:spPr/>
      <dgm:t>
        <a:bodyPr rtlCol="0"/>
        <a:lstStyle/>
        <a:p>
          <a:pPr rtl="0"/>
          <a:endParaRPr lang="it-IT" noProof="0" dirty="0"/>
        </a:p>
      </dgm:t>
    </dgm:pt>
    <dgm:pt modelId="{1CCA38C8-B866-440C-8B7A-A6514DD31A53}" type="sibTrans" cxnId="{70BD86B9-A297-4D90-B59D-12F1AB3DD124}">
      <dgm:prSet/>
      <dgm:spPr/>
      <dgm:t>
        <a:bodyPr rtlCol="0"/>
        <a:lstStyle/>
        <a:p>
          <a:pPr rtl="0"/>
          <a:endParaRPr lang="it-IT" noProof="0" dirty="0"/>
        </a:p>
      </dgm:t>
    </dgm:pt>
    <dgm:pt modelId="{FAB24D57-B1C7-4D8E-AC64-2B894434FD26}">
      <dgm:prSet phldrT="[Text]" custT="1"/>
      <dgm:spPr>
        <a:ln>
          <a:noFill/>
        </a:ln>
      </dgm:spPr>
      <dgm:t>
        <a:bodyPr rtlCol="0"/>
        <a:lstStyle/>
        <a:p>
          <a:pPr rtl="0"/>
          <a:r>
            <a:rPr lang="it-IT" sz="3200" b="1" noProof="0" dirty="0" smtClean="0">
              <a:solidFill>
                <a:schemeClr val="bg2"/>
              </a:solidFill>
              <a:latin typeface="Arial" panose="020B0604020202020204" pitchFamily="34" charset="0"/>
              <a:cs typeface="Arial" panose="020B0604020202020204" pitchFamily="34" charset="0"/>
            </a:rPr>
            <a:t>OMS</a:t>
          </a:r>
          <a:endParaRPr lang="it-IT" sz="3200" b="1" noProof="0" dirty="0">
            <a:solidFill>
              <a:schemeClr val="bg2"/>
            </a:solidFill>
            <a:latin typeface="Arial" panose="020B0604020202020204" pitchFamily="34" charset="0"/>
            <a:cs typeface="Arial" panose="020B0604020202020204" pitchFamily="34" charset="0"/>
          </a:endParaRPr>
        </a:p>
      </dgm:t>
    </dgm:pt>
    <dgm:pt modelId="{CD0FD54E-5BBF-4E82-865D-51354C8CDCA2}" type="parTrans" cxnId="{A38FED00-85A7-427C-9360-47C26F9AB789}">
      <dgm:prSet/>
      <dgm:spPr/>
      <dgm:t>
        <a:bodyPr rtlCol="0"/>
        <a:lstStyle/>
        <a:p>
          <a:pPr rtl="0"/>
          <a:endParaRPr lang="it-IT" noProof="0" dirty="0"/>
        </a:p>
      </dgm:t>
    </dgm:pt>
    <dgm:pt modelId="{B23B556F-AEFB-447F-8725-D19838C91DE9}" type="sibTrans" cxnId="{A38FED00-85A7-427C-9360-47C26F9AB789}">
      <dgm:prSet/>
      <dgm:spPr/>
      <dgm:t>
        <a:bodyPr rtlCol="0"/>
        <a:lstStyle/>
        <a:p>
          <a:pPr rtl="0"/>
          <a:endParaRPr lang="it-IT" noProof="0" dirty="0"/>
        </a:p>
      </dgm:t>
    </dgm:pt>
    <dgm:pt modelId="{CB88D0C4-6C39-4629-9DEF-57288A3EBE4C}">
      <dgm:prSet phldrT="[Text]" custT="1"/>
      <dgm:spPr>
        <a:solidFill>
          <a:schemeClr val="accent1">
            <a:hueOff val="0"/>
            <a:satOff val="0"/>
            <a:lumOff val="0"/>
          </a:schemeClr>
        </a:solidFill>
        <a:ln>
          <a:noFill/>
        </a:ln>
      </dgm:spPr>
      <dgm:t>
        <a:bodyPr rtlCol="0"/>
        <a:lstStyle/>
        <a:p>
          <a:pPr rtl="0"/>
          <a:r>
            <a:rPr lang="it-IT" sz="1400" b="0" noProof="0" dirty="0" smtClean="0">
              <a:latin typeface="Arial" panose="020B0604020202020204" pitchFamily="34" charset="0"/>
              <a:cs typeface="Arial" panose="020B0604020202020204" pitchFamily="34" charset="0"/>
            </a:rPr>
            <a:t>SEDE:</a:t>
          </a:r>
          <a:endParaRPr lang="it-IT" sz="1400" b="0" noProof="0" dirty="0">
            <a:latin typeface="Arial" panose="020B0604020202020204" pitchFamily="34" charset="0"/>
            <a:cs typeface="Arial" panose="020B0604020202020204" pitchFamily="34" charset="0"/>
          </a:endParaRPr>
        </a:p>
      </dgm:t>
    </dgm:pt>
    <dgm:pt modelId="{1A5BA4AE-234F-486F-B65A-ABB37EC6EDAF}" type="parTrans" cxnId="{7B18691A-FAB3-4686-A97D-DF2644B3F9A6}">
      <dgm:prSet/>
      <dgm:spPr/>
      <dgm:t>
        <a:bodyPr rtlCol="0"/>
        <a:lstStyle/>
        <a:p>
          <a:pPr rtl="0"/>
          <a:endParaRPr lang="it-IT" noProof="0" dirty="0"/>
        </a:p>
      </dgm:t>
    </dgm:pt>
    <dgm:pt modelId="{7ADFA01E-1246-464F-8347-8DA3C53B199C}" type="sibTrans" cxnId="{7B18691A-FAB3-4686-A97D-DF2644B3F9A6}">
      <dgm:prSet/>
      <dgm:spPr/>
      <dgm:t>
        <a:bodyPr rtlCol="0"/>
        <a:lstStyle/>
        <a:p>
          <a:pPr rtl="0"/>
          <a:endParaRPr lang="it-IT" noProof="0" dirty="0"/>
        </a:p>
      </dgm:t>
    </dgm:pt>
    <dgm:pt modelId="{B35207EC-8A84-45E2-822E-30EC4F991BE5}">
      <dgm:prSet phldrT="[Text]" custT="1"/>
      <dgm:spPr>
        <a:ln>
          <a:noFill/>
        </a:ln>
      </dgm:spPr>
      <dgm:t>
        <a:bodyPr rtlCol="0"/>
        <a:lstStyle/>
        <a:p>
          <a:pPr rtl="0"/>
          <a:r>
            <a:rPr lang="it-IT" sz="2000" b="1" noProof="0" dirty="0" smtClean="0">
              <a:solidFill>
                <a:schemeClr val="bg2"/>
              </a:solidFill>
              <a:latin typeface="Arial" panose="020B0604020202020204" pitchFamily="34" charset="0"/>
              <a:cs typeface="Arial" panose="020B0604020202020204" pitchFamily="34" charset="0"/>
            </a:rPr>
            <a:t>GINEVRA</a:t>
          </a:r>
          <a:endParaRPr lang="it-IT" sz="2000" b="1" noProof="0" dirty="0">
            <a:solidFill>
              <a:schemeClr val="bg2"/>
            </a:solidFill>
            <a:latin typeface="Arial" panose="020B0604020202020204" pitchFamily="34" charset="0"/>
            <a:cs typeface="Arial" panose="020B0604020202020204" pitchFamily="34" charset="0"/>
          </a:endParaRPr>
        </a:p>
      </dgm:t>
    </dgm:pt>
    <dgm:pt modelId="{98AF3B30-53E4-48D8-9030-4BA4DD6814FB}" type="parTrans" cxnId="{E56D384D-0A6A-4CCA-BA88-B89DDB425E0F}">
      <dgm:prSet/>
      <dgm:spPr/>
      <dgm:t>
        <a:bodyPr rtlCol="0"/>
        <a:lstStyle/>
        <a:p>
          <a:pPr rtl="0"/>
          <a:endParaRPr lang="it-IT" noProof="0" dirty="0"/>
        </a:p>
      </dgm:t>
    </dgm:pt>
    <dgm:pt modelId="{CC5C0F74-5CFA-4E95-A7C9-A61FC467CCF3}" type="sibTrans" cxnId="{E56D384D-0A6A-4CCA-BA88-B89DDB425E0F}">
      <dgm:prSet/>
      <dgm:spPr/>
      <dgm:t>
        <a:bodyPr rtlCol="0"/>
        <a:lstStyle/>
        <a:p>
          <a:pPr rtl="0"/>
          <a:endParaRPr lang="it-IT" noProof="0" dirty="0"/>
        </a:p>
      </dgm:t>
    </dgm:pt>
    <dgm:pt modelId="{07DC5EEB-1654-4ECB-A96A-EED4BE9D4BB4}">
      <dgm:prSet phldrT="[Text]" custT="1"/>
      <dgm:spPr>
        <a:solidFill>
          <a:schemeClr val="accent1">
            <a:hueOff val="0"/>
            <a:satOff val="0"/>
            <a:lumOff val="0"/>
          </a:schemeClr>
        </a:solidFill>
        <a:ln>
          <a:noFill/>
        </a:ln>
      </dgm:spPr>
      <dgm:t>
        <a:bodyPr rtlCol="0"/>
        <a:lstStyle/>
        <a:p>
          <a:pPr rtl="0"/>
          <a:r>
            <a:rPr lang="it-IT" sz="1400" b="0" noProof="0" dirty="0" smtClean="0">
              <a:latin typeface="Arial" panose="020B0604020202020204" pitchFamily="34" charset="0"/>
              <a:cs typeface="Arial" panose="020B0604020202020204" pitchFamily="34" charset="0"/>
            </a:rPr>
            <a:t>COORDINA:</a:t>
          </a:r>
          <a:endParaRPr lang="it-IT" sz="1400" b="0" noProof="0" dirty="0">
            <a:latin typeface="Arial" panose="020B0604020202020204" pitchFamily="34" charset="0"/>
            <a:cs typeface="Arial" panose="020B0604020202020204" pitchFamily="34" charset="0"/>
          </a:endParaRPr>
        </a:p>
      </dgm:t>
    </dgm:pt>
    <dgm:pt modelId="{0B98E39A-7037-46A6-8799-DDA1D4C4A2D3}" type="parTrans" cxnId="{A3496BEC-7D4E-41F2-B6B2-38A84003D33E}">
      <dgm:prSet/>
      <dgm:spPr/>
      <dgm:t>
        <a:bodyPr rtlCol="0"/>
        <a:lstStyle/>
        <a:p>
          <a:pPr rtl="0"/>
          <a:endParaRPr lang="it-IT" noProof="0" dirty="0"/>
        </a:p>
      </dgm:t>
    </dgm:pt>
    <dgm:pt modelId="{42EB8256-925E-4B15-B238-A97EE64E9CC8}" type="sibTrans" cxnId="{A3496BEC-7D4E-41F2-B6B2-38A84003D33E}">
      <dgm:prSet/>
      <dgm:spPr/>
      <dgm:t>
        <a:bodyPr rtlCol="0"/>
        <a:lstStyle/>
        <a:p>
          <a:pPr rtl="0"/>
          <a:endParaRPr lang="it-IT" noProof="0" dirty="0"/>
        </a:p>
      </dgm:t>
    </dgm:pt>
    <dgm:pt modelId="{A4D5A457-886F-42EF-B4E7-69B609D8F88F}">
      <dgm:prSet phldrT="[Text]" custT="1"/>
      <dgm:spPr>
        <a:ln>
          <a:noFill/>
        </a:ln>
      </dgm:spPr>
      <dgm:t>
        <a:bodyPr rtlCol="0"/>
        <a:lstStyle/>
        <a:p>
          <a:pPr rtl="0"/>
          <a:r>
            <a:rPr lang="it-IT" sz="1800" b="1" noProof="0" dirty="0" smtClean="0">
              <a:solidFill>
                <a:schemeClr val="bg2"/>
              </a:solidFill>
              <a:latin typeface="Arial" panose="020B0604020202020204" pitchFamily="34" charset="0"/>
              <a:cs typeface="Arial" panose="020B0604020202020204" pitchFamily="34" charset="0"/>
            </a:rPr>
            <a:t>LA LOTTA CONTRO LE MALATTIE</a:t>
          </a:r>
          <a:endParaRPr lang="it-IT" sz="1800" b="1" noProof="0" dirty="0">
            <a:solidFill>
              <a:schemeClr val="bg2"/>
            </a:solidFill>
            <a:latin typeface="Arial" panose="020B0604020202020204" pitchFamily="34" charset="0"/>
            <a:cs typeface="Arial" panose="020B0604020202020204" pitchFamily="34" charset="0"/>
          </a:endParaRPr>
        </a:p>
      </dgm:t>
    </dgm:pt>
    <dgm:pt modelId="{BCA798BD-A9FA-4E5E-91AB-D66082D47D5C}" type="parTrans" cxnId="{F78AAD78-4CA1-4A2A-9799-CACE880CEC0E}">
      <dgm:prSet/>
      <dgm:spPr/>
      <dgm:t>
        <a:bodyPr rtlCol="0"/>
        <a:lstStyle/>
        <a:p>
          <a:pPr rtl="0"/>
          <a:endParaRPr lang="it-IT" noProof="0" dirty="0"/>
        </a:p>
      </dgm:t>
    </dgm:pt>
    <dgm:pt modelId="{2BE0F2D0-A38B-4B09-BF77-E82C9CCE1007}" type="sibTrans" cxnId="{F78AAD78-4CA1-4A2A-9799-CACE880CEC0E}">
      <dgm:prSet/>
      <dgm:spPr/>
      <dgm:t>
        <a:bodyPr rtlCol="0"/>
        <a:lstStyle/>
        <a:p>
          <a:pPr rtl="0"/>
          <a:endParaRPr lang="it-IT" noProof="0" dirty="0"/>
        </a:p>
      </dgm:t>
    </dgm:pt>
    <dgm:pt modelId="{392BD774-C085-4A5F-9A51-A7B763656626}" type="pres">
      <dgm:prSet presAssocID="{1EC23686-56D6-4482-B4E3-3F9784E88994}" presName="diagram" presStyleCnt="0">
        <dgm:presLayoutVars>
          <dgm:chPref val="1"/>
          <dgm:dir/>
          <dgm:animOne val="branch"/>
          <dgm:animLvl val="lvl"/>
          <dgm:resizeHandles/>
        </dgm:presLayoutVars>
      </dgm:prSet>
      <dgm:spPr/>
      <dgm:t>
        <a:bodyPr/>
        <a:lstStyle/>
        <a:p>
          <a:endParaRPr lang="it-IT"/>
        </a:p>
      </dgm:t>
    </dgm:pt>
    <dgm:pt modelId="{EC3CA56C-2533-45D2-85BC-E16849296D3E}" type="pres">
      <dgm:prSet presAssocID="{666F1301-07F7-4F1E-88B9-30CCDFF34C22}" presName="root" presStyleCnt="0"/>
      <dgm:spPr/>
    </dgm:pt>
    <dgm:pt modelId="{F40B5046-211D-4901-86A8-F98D975458E3}" type="pres">
      <dgm:prSet presAssocID="{666F1301-07F7-4F1E-88B9-30CCDFF34C22}" presName="rootComposite" presStyleCnt="0"/>
      <dgm:spPr/>
    </dgm:pt>
    <dgm:pt modelId="{6D1E6A60-BF22-4A28-AB71-D6FBD55F6255}" type="pres">
      <dgm:prSet presAssocID="{666F1301-07F7-4F1E-88B9-30CCDFF34C22}" presName="rootText" presStyleLbl="node1" presStyleIdx="0" presStyleCnt="3"/>
      <dgm:spPr/>
      <dgm:t>
        <a:bodyPr/>
        <a:lstStyle/>
        <a:p>
          <a:endParaRPr lang="it-IT"/>
        </a:p>
      </dgm:t>
    </dgm:pt>
    <dgm:pt modelId="{E4C8305A-487D-4C6D-90DF-F56360EE1B54}" type="pres">
      <dgm:prSet presAssocID="{666F1301-07F7-4F1E-88B9-30CCDFF34C22}" presName="rootConnector" presStyleLbl="node1" presStyleIdx="0" presStyleCnt="3"/>
      <dgm:spPr/>
      <dgm:t>
        <a:bodyPr/>
        <a:lstStyle/>
        <a:p>
          <a:endParaRPr lang="it-IT"/>
        </a:p>
      </dgm:t>
    </dgm:pt>
    <dgm:pt modelId="{517B4218-665E-4E62-8B0C-466D8E32709A}" type="pres">
      <dgm:prSet presAssocID="{666F1301-07F7-4F1E-88B9-30CCDFF34C22}" presName="childShape" presStyleCnt="0"/>
      <dgm:spPr/>
    </dgm:pt>
    <dgm:pt modelId="{BBF534DB-5C7C-4508-A8A3-720B3945AF68}" type="pres">
      <dgm:prSet presAssocID="{CD0FD54E-5BBF-4E82-865D-51354C8CDCA2}" presName="Name13" presStyleLbl="parChTrans1D2" presStyleIdx="0" presStyleCnt="3"/>
      <dgm:spPr/>
      <dgm:t>
        <a:bodyPr/>
        <a:lstStyle/>
        <a:p>
          <a:endParaRPr lang="it-IT"/>
        </a:p>
      </dgm:t>
    </dgm:pt>
    <dgm:pt modelId="{AC0E1D88-1704-4366-8415-80DDA39920D2}" type="pres">
      <dgm:prSet presAssocID="{FAB24D57-B1C7-4D8E-AC64-2B894434FD26}" presName="childText" presStyleLbl="bgAcc1" presStyleIdx="0" presStyleCnt="3">
        <dgm:presLayoutVars>
          <dgm:bulletEnabled val="1"/>
        </dgm:presLayoutVars>
      </dgm:prSet>
      <dgm:spPr/>
      <dgm:t>
        <a:bodyPr/>
        <a:lstStyle/>
        <a:p>
          <a:endParaRPr lang="it-IT"/>
        </a:p>
      </dgm:t>
    </dgm:pt>
    <dgm:pt modelId="{9F6EEDEA-1FBD-4029-8FB6-247AB0A85F73}" type="pres">
      <dgm:prSet presAssocID="{CB88D0C4-6C39-4629-9DEF-57288A3EBE4C}" presName="root" presStyleCnt="0"/>
      <dgm:spPr/>
    </dgm:pt>
    <dgm:pt modelId="{7F6B875F-7DEB-4CB6-AD0F-9A5170395430}" type="pres">
      <dgm:prSet presAssocID="{CB88D0C4-6C39-4629-9DEF-57288A3EBE4C}" presName="rootComposite" presStyleCnt="0"/>
      <dgm:spPr/>
    </dgm:pt>
    <dgm:pt modelId="{6FF0EC8A-23B1-41C4-A62B-2F13CC32819F}" type="pres">
      <dgm:prSet presAssocID="{CB88D0C4-6C39-4629-9DEF-57288A3EBE4C}" presName="rootText" presStyleLbl="node1" presStyleIdx="1" presStyleCnt="3"/>
      <dgm:spPr/>
      <dgm:t>
        <a:bodyPr/>
        <a:lstStyle/>
        <a:p>
          <a:endParaRPr lang="it-IT"/>
        </a:p>
      </dgm:t>
    </dgm:pt>
    <dgm:pt modelId="{C9DEFF5E-C7D5-41E1-B35C-96D814C6D1E1}" type="pres">
      <dgm:prSet presAssocID="{CB88D0C4-6C39-4629-9DEF-57288A3EBE4C}" presName="rootConnector" presStyleLbl="node1" presStyleIdx="1" presStyleCnt="3"/>
      <dgm:spPr/>
      <dgm:t>
        <a:bodyPr/>
        <a:lstStyle/>
        <a:p>
          <a:endParaRPr lang="it-IT"/>
        </a:p>
      </dgm:t>
    </dgm:pt>
    <dgm:pt modelId="{AAB00052-2492-4EDA-A470-5B3B2B8BA5AE}" type="pres">
      <dgm:prSet presAssocID="{CB88D0C4-6C39-4629-9DEF-57288A3EBE4C}" presName="childShape" presStyleCnt="0"/>
      <dgm:spPr/>
    </dgm:pt>
    <dgm:pt modelId="{6C5F0676-2961-474B-BBB1-9A0AC71F42F2}" type="pres">
      <dgm:prSet presAssocID="{98AF3B30-53E4-48D8-9030-4BA4DD6814FB}" presName="Name13" presStyleLbl="parChTrans1D2" presStyleIdx="1" presStyleCnt="3"/>
      <dgm:spPr/>
      <dgm:t>
        <a:bodyPr/>
        <a:lstStyle/>
        <a:p>
          <a:endParaRPr lang="it-IT"/>
        </a:p>
      </dgm:t>
    </dgm:pt>
    <dgm:pt modelId="{1C30A876-0563-4AB6-B117-43754FE8A966}" type="pres">
      <dgm:prSet presAssocID="{B35207EC-8A84-45E2-822E-30EC4F991BE5}" presName="childText" presStyleLbl="bgAcc1" presStyleIdx="1" presStyleCnt="3">
        <dgm:presLayoutVars>
          <dgm:bulletEnabled val="1"/>
        </dgm:presLayoutVars>
      </dgm:prSet>
      <dgm:spPr/>
      <dgm:t>
        <a:bodyPr/>
        <a:lstStyle/>
        <a:p>
          <a:endParaRPr lang="it-IT"/>
        </a:p>
      </dgm:t>
    </dgm:pt>
    <dgm:pt modelId="{4F51B10B-B87F-495A-B211-C931B11F18F5}" type="pres">
      <dgm:prSet presAssocID="{07DC5EEB-1654-4ECB-A96A-EED4BE9D4BB4}" presName="root" presStyleCnt="0"/>
      <dgm:spPr/>
    </dgm:pt>
    <dgm:pt modelId="{D64F365A-2A6A-4937-AC8F-C8B959747F01}" type="pres">
      <dgm:prSet presAssocID="{07DC5EEB-1654-4ECB-A96A-EED4BE9D4BB4}" presName="rootComposite" presStyleCnt="0"/>
      <dgm:spPr/>
    </dgm:pt>
    <dgm:pt modelId="{DC68E120-BA63-400C-B1ED-4D52C1E309EC}" type="pres">
      <dgm:prSet presAssocID="{07DC5EEB-1654-4ECB-A96A-EED4BE9D4BB4}" presName="rootText" presStyleLbl="node1" presStyleIdx="2" presStyleCnt="3"/>
      <dgm:spPr/>
      <dgm:t>
        <a:bodyPr/>
        <a:lstStyle/>
        <a:p>
          <a:endParaRPr lang="it-IT"/>
        </a:p>
      </dgm:t>
    </dgm:pt>
    <dgm:pt modelId="{DAEEA9AD-488E-4842-838A-3E710A695A10}" type="pres">
      <dgm:prSet presAssocID="{07DC5EEB-1654-4ECB-A96A-EED4BE9D4BB4}" presName="rootConnector" presStyleLbl="node1" presStyleIdx="2" presStyleCnt="3"/>
      <dgm:spPr/>
      <dgm:t>
        <a:bodyPr/>
        <a:lstStyle/>
        <a:p>
          <a:endParaRPr lang="it-IT"/>
        </a:p>
      </dgm:t>
    </dgm:pt>
    <dgm:pt modelId="{06820FA1-59BF-4ED2-8C11-4EB88035DAD2}" type="pres">
      <dgm:prSet presAssocID="{07DC5EEB-1654-4ECB-A96A-EED4BE9D4BB4}" presName="childShape" presStyleCnt="0"/>
      <dgm:spPr/>
    </dgm:pt>
    <dgm:pt modelId="{B5198F5F-18F7-4782-AB68-03BD25DC9507}" type="pres">
      <dgm:prSet presAssocID="{BCA798BD-A9FA-4E5E-91AB-D66082D47D5C}" presName="Name13" presStyleLbl="parChTrans1D2" presStyleIdx="2" presStyleCnt="3"/>
      <dgm:spPr/>
      <dgm:t>
        <a:bodyPr/>
        <a:lstStyle/>
        <a:p>
          <a:endParaRPr lang="it-IT"/>
        </a:p>
      </dgm:t>
    </dgm:pt>
    <dgm:pt modelId="{7CC29F92-D164-4FCA-9280-3FD56ACC8821}" type="pres">
      <dgm:prSet presAssocID="{A4D5A457-886F-42EF-B4E7-69B609D8F88F}" presName="childText" presStyleLbl="bgAcc1" presStyleIdx="2" presStyleCnt="3">
        <dgm:presLayoutVars>
          <dgm:bulletEnabled val="1"/>
        </dgm:presLayoutVars>
      </dgm:prSet>
      <dgm:spPr/>
      <dgm:t>
        <a:bodyPr/>
        <a:lstStyle/>
        <a:p>
          <a:endParaRPr lang="it-IT"/>
        </a:p>
      </dgm:t>
    </dgm:pt>
  </dgm:ptLst>
  <dgm:cxnLst>
    <dgm:cxn modelId="{F78AAD78-4CA1-4A2A-9799-CACE880CEC0E}" srcId="{07DC5EEB-1654-4ECB-A96A-EED4BE9D4BB4}" destId="{A4D5A457-886F-42EF-B4E7-69B609D8F88F}" srcOrd="0" destOrd="0" parTransId="{BCA798BD-A9FA-4E5E-91AB-D66082D47D5C}" sibTransId="{2BE0F2D0-A38B-4B09-BF77-E82C9CCE1007}"/>
    <dgm:cxn modelId="{9C9E167B-D9C8-4A81-9585-88F964B314CA}" type="presOf" srcId="{FAB24D57-B1C7-4D8E-AC64-2B894434FD26}" destId="{AC0E1D88-1704-4366-8415-80DDA39920D2}" srcOrd="0" destOrd="0" presId="urn:microsoft.com/office/officeart/2005/8/layout/hierarchy3"/>
    <dgm:cxn modelId="{70BD86B9-A297-4D90-B59D-12F1AB3DD124}" srcId="{1EC23686-56D6-4482-B4E3-3F9784E88994}" destId="{666F1301-07F7-4F1E-88B9-30CCDFF34C22}" srcOrd="0" destOrd="0" parTransId="{48B1B5E3-336B-4618-B3E0-EEC37F417F42}" sibTransId="{1CCA38C8-B866-440C-8B7A-A6514DD31A53}"/>
    <dgm:cxn modelId="{928EB900-D973-4288-998A-8B788458416E}" type="presOf" srcId="{CB88D0C4-6C39-4629-9DEF-57288A3EBE4C}" destId="{6FF0EC8A-23B1-41C4-A62B-2F13CC32819F}" srcOrd="0" destOrd="0" presId="urn:microsoft.com/office/officeart/2005/8/layout/hierarchy3"/>
    <dgm:cxn modelId="{1A99ACB1-BCF9-4FC9-9DB0-770B28D6E606}" type="presOf" srcId="{B35207EC-8A84-45E2-822E-30EC4F991BE5}" destId="{1C30A876-0563-4AB6-B117-43754FE8A966}" srcOrd="0" destOrd="0" presId="urn:microsoft.com/office/officeart/2005/8/layout/hierarchy3"/>
    <dgm:cxn modelId="{A3496BEC-7D4E-41F2-B6B2-38A84003D33E}" srcId="{1EC23686-56D6-4482-B4E3-3F9784E88994}" destId="{07DC5EEB-1654-4ECB-A96A-EED4BE9D4BB4}" srcOrd="2" destOrd="0" parTransId="{0B98E39A-7037-46A6-8799-DDA1D4C4A2D3}" sibTransId="{42EB8256-925E-4B15-B238-A97EE64E9CC8}"/>
    <dgm:cxn modelId="{99D00E51-AF23-4D38-B3A1-16B8214919B6}" type="presOf" srcId="{07DC5EEB-1654-4ECB-A96A-EED4BE9D4BB4}" destId="{DC68E120-BA63-400C-B1ED-4D52C1E309EC}" srcOrd="0" destOrd="0" presId="urn:microsoft.com/office/officeart/2005/8/layout/hierarchy3"/>
    <dgm:cxn modelId="{7B18691A-FAB3-4686-A97D-DF2644B3F9A6}" srcId="{1EC23686-56D6-4482-B4E3-3F9784E88994}" destId="{CB88D0C4-6C39-4629-9DEF-57288A3EBE4C}" srcOrd="1" destOrd="0" parTransId="{1A5BA4AE-234F-486F-B65A-ABB37EC6EDAF}" sibTransId="{7ADFA01E-1246-464F-8347-8DA3C53B199C}"/>
    <dgm:cxn modelId="{89131E2B-2263-437F-B1FF-6434B18FFDB2}" type="presOf" srcId="{BCA798BD-A9FA-4E5E-91AB-D66082D47D5C}" destId="{B5198F5F-18F7-4782-AB68-03BD25DC9507}" srcOrd="0" destOrd="0" presId="urn:microsoft.com/office/officeart/2005/8/layout/hierarchy3"/>
    <dgm:cxn modelId="{0C62A411-4043-46AF-A2F4-0FA474110080}" type="presOf" srcId="{07DC5EEB-1654-4ECB-A96A-EED4BE9D4BB4}" destId="{DAEEA9AD-488E-4842-838A-3E710A695A10}" srcOrd="1" destOrd="0" presId="urn:microsoft.com/office/officeart/2005/8/layout/hierarchy3"/>
    <dgm:cxn modelId="{46BBC745-215C-4BF6-AE41-2704768B5046}" type="presOf" srcId="{1EC23686-56D6-4482-B4E3-3F9784E88994}" destId="{392BD774-C085-4A5F-9A51-A7B763656626}" srcOrd="0" destOrd="0" presId="urn:microsoft.com/office/officeart/2005/8/layout/hierarchy3"/>
    <dgm:cxn modelId="{D76EBB94-00A8-4F35-83B6-BCB4DF59A650}" type="presOf" srcId="{CD0FD54E-5BBF-4E82-865D-51354C8CDCA2}" destId="{BBF534DB-5C7C-4508-A8A3-720B3945AF68}" srcOrd="0" destOrd="0" presId="urn:microsoft.com/office/officeart/2005/8/layout/hierarchy3"/>
    <dgm:cxn modelId="{FD93496E-AFC0-4525-B049-250901453B0F}" type="presOf" srcId="{98AF3B30-53E4-48D8-9030-4BA4DD6814FB}" destId="{6C5F0676-2961-474B-BBB1-9A0AC71F42F2}" srcOrd="0" destOrd="0" presId="urn:microsoft.com/office/officeart/2005/8/layout/hierarchy3"/>
    <dgm:cxn modelId="{E56D384D-0A6A-4CCA-BA88-B89DDB425E0F}" srcId="{CB88D0C4-6C39-4629-9DEF-57288A3EBE4C}" destId="{B35207EC-8A84-45E2-822E-30EC4F991BE5}" srcOrd="0" destOrd="0" parTransId="{98AF3B30-53E4-48D8-9030-4BA4DD6814FB}" sibTransId="{CC5C0F74-5CFA-4E95-A7C9-A61FC467CCF3}"/>
    <dgm:cxn modelId="{E8226E99-0789-4C6C-AA7E-5A3ACF10D8C9}" type="presOf" srcId="{666F1301-07F7-4F1E-88B9-30CCDFF34C22}" destId="{E4C8305A-487D-4C6D-90DF-F56360EE1B54}" srcOrd="1" destOrd="0" presId="urn:microsoft.com/office/officeart/2005/8/layout/hierarchy3"/>
    <dgm:cxn modelId="{A38FED00-85A7-427C-9360-47C26F9AB789}" srcId="{666F1301-07F7-4F1E-88B9-30CCDFF34C22}" destId="{FAB24D57-B1C7-4D8E-AC64-2B894434FD26}" srcOrd="0" destOrd="0" parTransId="{CD0FD54E-5BBF-4E82-865D-51354C8CDCA2}" sibTransId="{B23B556F-AEFB-447F-8725-D19838C91DE9}"/>
    <dgm:cxn modelId="{6551E6FB-6807-4D5B-B691-F6D782E39952}" type="presOf" srcId="{A4D5A457-886F-42EF-B4E7-69B609D8F88F}" destId="{7CC29F92-D164-4FCA-9280-3FD56ACC8821}" srcOrd="0" destOrd="0" presId="urn:microsoft.com/office/officeart/2005/8/layout/hierarchy3"/>
    <dgm:cxn modelId="{DD0D25F1-E912-45CC-A30B-DC47DFF811B6}" type="presOf" srcId="{CB88D0C4-6C39-4629-9DEF-57288A3EBE4C}" destId="{C9DEFF5E-C7D5-41E1-B35C-96D814C6D1E1}" srcOrd="1" destOrd="0" presId="urn:microsoft.com/office/officeart/2005/8/layout/hierarchy3"/>
    <dgm:cxn modelId="{0D469C41-43F6-4334-BFAD-792E15E80727}" type="presOf" srcId="{666F1301-07F7-4F1E-88B9-30CCDFF34C22}" destId="{6D1E6A60-BF22-4A28-AB71-D6FBD55F6255}" srcOrd="0" destOrd="0" presId="urn:microsoft.com/office/officeart/2005/8/layout/hierarchy3"/>
    <dgm:cxn modelId="{B7828F40-2707-4E8E-816A-97A756F5BBEE}" type="presParOf" srcId="{392BD774-C085-4A5F-9A51-A7B763656626}" destId="{EC3CA56C-2533-45D2-85BC-E16849296D3E}" srcOrd="0" destOrd="0" presId="urn:microsoft.com/office/officeart/2005/8/layout/hierarchy3"/>
    <dgm:cxn modelId="{C9461F25-C06D-433F-9D22-14DE6A173D90}" type="presParOf" srcId="{EC3CA56C-2533-45D2-85BC-E16849296D3E}" destId="{F40B5046-211D-4901-86A8-F98D975458E3}" srcOrd="0" destOrd="0" presId="urn:microsoft.com/office/officeart/2005/8/layout/hierarchy3"/>
    <dgm:cxn modelId="{33B48201-8970-4281-A7C3-E67B73C5D40B}" type="presParOf" srcId="{F40B5046-211D-4901-86A8-F98D975458E3}" destId="{6D1E6A60-BF22-4A28-AB71-D6FBD55F6255}" srcOrd="0" destOrd="0" presId="urn:microsoft.com/office/officeart/2005/8/layout/hierarchy3"/>
    <dgm:cxn modelId="{A7D3EB08-74E5-46B2-BB27-9037C669D96E}" type="presParOf" srcId="{F40B5046-211D-4901-86A8-F98D975458E3}" destId="{E4C8305A-487D-4C6D-90DF-F56360EE1B54}" srcOrd="1" destOrd="0" presId="urn:microsoft.com/office/officeart/2005/8/layout/hierarchy3"/>
    <dgm:cxn modelId="{A75FC945-D3B0-4DF7-824E-5ADEE669490E}" type="presParOf" srcId="{EC3CA56C-2533-45D2-85BC-E16849296D3E}" destId="{517B4218-665E-4E62-8B0C-466D8E32709A}" srcOrd="1" destOrd="0" presId="urn:microsoft.com/office/officeart/2005/8/layout/hierarchy3"/>
    <dgm:cxn modelId="{27369A37-89F6-4009-8A64-126DDA8FAB83}" type="presParOf" srcId="{517B4218-665E-4E62-8B0C-466D8E32709A}" destId="{BBF534DB-5C7C-4508-A8A3-720B3945AF68}" srcOrd="0" destOrd="0" presId="urn:microsoft.com/office/officeart/2005/8/layout/hierarchy3"/>
    <dgm:cxn modelId="{2D25D7F6-A78C-486B-9925-3A176B610100}" type="presParOf" srcId="{517B4218-665E-4E62-8B0C-466D8E32709A}" destId="{AC0E1D88-1704-4366-8415-80DDA39920D2}" srcOrd="1" destOrd="0" presId="urn:microsoft.com/office/officeart/2005/8/layout/hierarchy3"/>
    <dgm:cxn modelId="{4505178E-62B1-4270-B669-ADDB9F5A7F01}" type="presParOf" srcId="{392BD774-C085-4A5F-9A51-A7B763656626}" destId="{9F6EEDEA-1FBD-4029-8FB6-247AB0A85F73}" srcOrd="1" destOrd="0" presId="urn:microsoft.com/office/officeart/2005/8/layout/hierarchy3"/>
    <dgm:cxn modelId="{037392B0-07C0-4730-BD8E-84A6380F7179}" type="presParOf" srcId="{9F6EEDEA-1FBD-4029-8FB6-247AB0A85F73}" destId="{7F6B875F-7DEB-4CB6-AD0F-9A5170395430}" srcOrd="0" destOrd="0" presId="urn:microsoft.com/office/officeart/2005/8/layout/hierarchy3"/>
    <dgm:cxn modelId="{DFD17812-5DAB-41A5-BB65-9DF228EC1810}" type="presParOf" srcId="{7F6B875F-7DEB-4CB6-AD0F-9A5170395430}" destId="{6FF0EC8A-23B1-41C4-A62B-2F13CC32819F}" srcOrd="0" destOrd="0" presId="urn:microsoft.com/office/officeart/2005/8/layout/hierarchy3"/>
    <dgm:cxn modelId="{F974751E-CFFB-4D6A-A1A7-50C758C93766}" type="presParOf" srcId="{7F6B875F-7DEB-4CB6-AD0F-9A5170395430}" destId="{C9DEFF5E-C7D5-41E1-B35C-96D814C6D1E1}" srcOrd="1" destOrd="0" presId="urn:microsoft.com/office/officeart/2005/8/layout/hierarchy3"/>
    <dgm:cxn modelId="{C59BDA16-7454-4AD9-A0B3-916A9818B5B9}" type="presParOf" srcId="{9F6EEDEA-1FBD-4029-8FB6-247AB0A85F73}" destId="{AAB00052-2492-4EDA-A470-5B3B2B8BA5AE}" srcOrd="1" destOrd="0" presId="urn:microsoft.com/office/officeart/2005/8/layout/hierarchy3"/>
    <dgm:cxn modelId="{B273C063-82BF-4D56-B8B7-4B0E447248D0}" type="presParOf" srcId="{AAB00052-2492-4EDA-A470-5B3B2B8BA5AE}" destId="{6C5F0676-2961-474B-BBB1-9A0AC71F42F2}" srcOrd="0" destOrd="0" presId="urn:microsoft.com/office/officeart/2005/8/layout/hierarchy3"/>
    <dgm:cxn modelId="{8B9F4BB4-377E-463F-9618-0127FE31D4BB}" type="presParOf" srcId="{AAB00052-2492-4EDA-A470-5B3B2B8BA5AE}" destId="{1C30A876-0563-4AB6-B117-43754FE8A966}" srcOrd="1" destOrd="0" presId="urn:microsoft.com/office/officeart/2005/8/layout/hierarchy3"/>
    <dgm:cxn modelId="{22791873-EEE3-402A-852C-A800FCB9C38C}" type="presParOf" srcId="{392BD774-C085-4A5F-9A51-A7B763656626}" destId="{4F51B10B-B87F-495A-B211-C931B11F18F5}" srcOrd="2" destOrd="0" presId="urn:microsoft.com/office/officeart/2005/8/layout/hierarchy3"/>
    <dgm:cxn modelId="{F5FD547C-3C18-4A5B-8952-5E48806DE1BC}" type="presParOf" srcId="{4F51B10B-B87F-495A-B211-C931B11F18F5}" destId="{D64F365A-2A6A-4937-AC8F-C8B959747F01}" srcOrd="0" destOrd="0" presId="urn:microsoft.com/office/officeart/2005/8/layout/hierarchy3"/>
    <dgm:cxn modelId="{81370883-CBCA-4509-9952-86238934B2EA}" type="presParOf" srcId="{D64F365A-2A6A-4937-AC8F-C8B959747F01}" destId="{DC68E120-BA63-400C-B1ED-4D52C1E309EC}" srcOrd="0" destOrd="0" presId="urn:microsoft.com/office/officeart/2005/8/layout/hierarchy3"/>
    <dgm:cxn modelId="{D60BC3CA-2C36-42A2-9352-33BF0A5EBBE4}" type="presParOf" srcId="{D64F365A-2A6A-4937-AC8F-C8B959747F01}" destId="{DAEEA9AD-488E-4842-838A-3E710A695A10}" srcOrd="1" destOrd="0" presId="urn:microsoft.com/office/officeart/2005/8/layout/hierarchy3"/>
    <dgm:cxn modelId="{328F217E-E840-4F2B-BC41-F07C8CBEBD08}" type="presParOf" srcId="{4F51B10B-B87F-495A-B211-C931B11F18F5}" destId="{06820FA1-59BF-4ED2-8C11-4EB88035DAD2}" srcOrd="1" destOrd="0" presId="urn:microsoft.com/office/officeart/2005/8/layout/hierarchy3"/>
    <dgm:cxn modelId="{5C27A5E5-ED98-4043-8D9F-A808E8EF970B}" type="presParOf" srcId="{06820FA1-59BF-4ED2-8C11-4EB88035DAD2}" destId="{B5198F5F-18F7-4782-AB68-03BD25DC9507}" srcOrd="0" destOrd="0" presId="urn:microsoft.com/office/officeart/2005/8/layout/hierarchy3"/>
    <dgm:cxn modelId="{CF28031F-180A-46F2-9300-4B1C088DCD35}" type="presParOf" srcId="{06820FA1-59BF-4ED2-8C11-4EB88035DAD2}" destId="{7CC29F92-D164-4FCA-9280-3FD56ACC882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E6A60-BF22-4A28-AB71-D6FBD55F6255}">
      <dsp:nvSpPr>
        <dsp:cNvPr id="0" name=""/>
        <dsp:cNvSpPr/>
      </dsp:nvSpPr>
      <dsp:spPr>
        <a:xfrm>
          <a:off x="787" y="452477"/>
          <a:ext cx="1841867" cy="920933"/>
        </a:xfrm>
        <a:prstGeom prst="roundRect">
          <a:avLst>
            <a:gd name="adj" fmla="val 10000"/>
          </a:avLst>
        </a:prstGeom>
        <a:solidFill>
          <a:schemeClr val="accen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rtlCol="0" anchor="ctr" anchorCtr="0">
          <a:noAutofit/>
        </a:bodyPr>
        <a:lstStyle/>
        <a:p>
          <a:pPr lvl="0" algn="ctr" defTabSz="622300" rtl="0">
            <a:lnSpc>
              <a:spcPct val="90000"/>
            </a:lnSpc>
            <a:spcBef>
              <a:spcPct val="0"/>
            </a:spcBef>
            <a:spcAft>
              <a:spcPct val="35000"/>
            </a:spcAft>
          </a:pPr>
          <a:r>
            <a:rPr lang="it-IT" sz="1400" b="0" kern="1200" noProof="0" dirty="0" smtClean="0">
              <a:latin typeface="Arial" panose="020B0604020202020204" pitchFamily="34" charset="0"/>
              <a:cs typeface="Arial" panose="020B0604020202020204" pitchFamily="34" charset="0"/>
            </a:rPr>
            <a:t>ORGANIZZAZIONE MONDIALE DELLA SANIT</a:t>
          </a:r>
          <a:r>
            <a:rPr lang="it-IT" sz="1400" b="0" kern="1200" dirty="0" smtClean="0">
              <a:latin typeface="Arial" panose="020B0604020202020204" pitchFamily="34" charset="0"/>
              <a:cs typeface="Arial" panose="020B0604020202020204" pitchFamily="34" charset="0"/>
            </a:rPr>
            <a:t>Á:</a:t>
          </a:r>
          <a:endParaRPr lang="it-IT" sz="1400" b="0" kern="1200" noProof="0" dirty="0">
            <a:latin typeface="Arial" panose="020B0604020202020204" pitchFamily="34" charset="0"/>
            <a:cs typeface="Arial" panose="020B0604020202020204" pitchFamily="34" charset="0"/>
          </a:endParaRPr>
        </a:p>
      </dsp:txBody>
      <dsp:txXfrm>
        <a:off x="27760" y="479450"/>
        <a:ext cx="1787921" cy="866987"/>
      </dsp:txXfrm>
    </dsp:sp>
    <dsp:sp modelId="{BBF534DB-5C7C-4508-A8A3-720B3945AF68}">
      <dsp:nvSpPr>
        <dsp:cNvPr id="0" name=""/>
        <dsp:cNvSpPr/>
      </dsp:nvSpPr>
      <dsp:spPr>
        <a:xfrm>
          <a:off x="184973" y="1373411"/>
          <a:ext cx="184186" cy="690700"/>
        </a:xfrm>
        <a:custGeom>
          <a:avLst/>
          <a:gdLst/>
          <a:ahLst/>
          <a:cxnLst/>
          <a:rect l="0" t="0" r="0" b="0"/>
          <a:pathLst>
            <a:path>
              <a:moveTo>
                <a:pt x="0" y="0"/>
              </a:moveTo>
              <a:lnTo>
                <a:pt x="0" y="690700"/>
              </a:lnTo>
              <a:lnTo>
                <a:pt x="184186" y="690700"/>
              </a:lnTo>
            </a:path>
          </a:pathLst>
        </a:cu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0E1D88-1704-4366-8415-80DDA39920D2}">
      <dsp:nvSpPr>
        <dsp:cNvPr id="0" name=""/>
        <dsp:cNvSpPr/>
      </dsp:nvSpPr>
      <dsp:spPr>
        <a:xfrm>
          <a:off x="369160" y="1603644"/>
          <a:ext cx="1473493" cy="920933"/>
        </a:xfrm>
        <a:prstGeom prst="roundRect">
          <a:avLst>
            <a:gd name="adj" fmla="val 10000"/>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rtlCol="0" anchor="ctr" anchorCtr="0">
          <a:noAutofit/>
        </a:bodyPr>
        <a:lstStyle/>
        <a:p>
          <a:pPr lvl="0" algn="ctr" defTabSz="1422400" rtl="0">
            <a:lnSpc>
              <a:spcPct val="90000"/>
            </a:lnSpc>
            <a:spcBef>
              <a:spcPct val="0"/>
            </a:spcBef>
            <a:spcAft>
              <a:spcPct val="35000"/>
            </a:spcAft>
          </a:pPr>
          <a:r>
            <a:rPr lang="it-IT" sz="3200" b="1" kern="1200" noProof="0" dirty="0" smtClean="0">
              <a:solidFill>
                <a:schemeClr val="bg2"/>
              </a:solidFill>
              <a:latin typeface="Arial" panose="020B0604020202020204" pitchFamily="34" charset="0"/>
              <a:cs typeface="Arial" panose="020B0604020202020204" pitchFamily="34" charset="0"/>
            </a:rPr>
            <a:t>OMS</a:t>
          </a:r>
          <a:endParaRPr lang="it-IT" sz="3200" b="1" kern="1200" noProof="0" dirty="0">
            <a:solidFill>
              <a:schemeClr val="bg2"/>
            </a:solidFill>
            <a:latin typeface="Arial" panose="020B0604020202020204" pitchFamily="34" charset="0"/>
            <a:cs typeface="Arial" panose="020B0604020202020204" pitchFamily="34" charset="0"/>
          </a:endParaRPr>
        </a:p>
      </dsp:txBody>
      <dsp:txXfrm>
        <a:off x="396133" y="1630617"/>
        <a:ext cx="1419547" cy="866987"/>
      </dsp:txXfrm>
    </dsp:sp>
    <dsp:sp modelId="{6FF0EC8A-23B1-41C4-A62B-2F13CC32819F}">
      <dsp:nvSpPr>
        <dsp:cNvPr id="0" name=""/>
        <dsp:cNvSpPr/>
      </dsp:nvSpPr>
      <dsp:spPr>
        <a:xfrm>
          <a:off x="2303120" y="452477"/>
          <a:ext cx="1841867" cy="920933"/>
        </a:xfrm>
        <a:prstGeom prst="roundRect">
          <a:avLst>
            <a:gd name="adj" fmla="val 10000"/>
          </a:avLst>
        </a:prstGeom>
        <a:solidFill>
          <a:schemeClr val="accent1">
            <a:hueOff val="0"/>
            <a:satOff val="0"/>
            <a:lum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rtlCol="0" anchor="ctr" anchorCtr="0">
          <a:noAutofit/>
        </a:bodyPr>
        <a:lstStyle/>
        <a:p>
          <a:pPr lvl="0" algn="ctr" defTabSz="622300" rtl="0">
            <a:lnSpc>
              <a:spcPct val="90000"/>
            </a:lnSpc>
            <a:spcBef>
              <a:spcPct val="0"/>
            </a:spcBef>
            <a:spcAft>
              <a:spcPct val="35000"/>
            </a:spcAft>
          </a:pPr>
          <a:r>
            <a:rPr lang="it-IT" sz="1400" b="0" kern="1200" noProof="0" dirty="0" smtClean="0">
              <a:latin typeface="Arial" panose="020B0604020202020204" pitchFamily="34" charset="0"/>
              <a:cs typeface="Arial" panose="020B0604020202020204" pitchFamily="34" charset="0"/>
            </a:rPr>
            <a:t>SEDE:</a:t>
          </a:r>
          <a:endParaRPr lang="it-IT" sz="1400" b="0" kern="1200" noProof="0" dirty="0">
            <a:latin typeface="Arial" panose="020B0604020202020204" pitchFamily="34" charset="0"/>
            <a:cs typeface="Arial" panose="020B0604020202020204" pitchFamily="34" charset="0"/>
          </a:endParaRPr>
        </a:p>
      </dsp:txBody>
      <dsp:txXfrm>
        <a:off x="2330093" y="479450"/>
        <a:ext cx="1787921" cy="866987"/>
      </dsp:txXfrm>
    </dsp:sp>
    <dsp:sp modelId="{6C5F0676-2961-474B-BBB1-9A0AC71F42F2}">
      <dsp:nvSpPr>
        <dsp:cNvPr id="0" name=""/>
        <dsp:cNvSpPr/>
      </dsp:nvSpPr>
      <dsp:spPr>
        <a:xfrm>
          <a:off x="2487307" y="1373411"/>
          <a:ext cx="184186" cy="690700"/>
        </a:xfrm>
        <a:custGeom>
          <a:avLst/>
          <a:gdLst/>
          <a:ahLst/>
          <a:cxnLst/>
          <a:rect l="0" t="0" r="0" b="0"/>
          <a:pathLst>
            <a:path>
              <a:moveTo>
                <a:pt x="0" y="0"/>
              </a:moveTo>
              <a:lnTo>
                <a:pt x="0" y="690700"/>
              </a:lnTo>
              <a:lnTo>
                <a:pt x="184186" y="690700"/>
              </a:lnTo>
            </a:path>
          </a:pathLst>
        </a:cu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30A876-0563-4AB6-B117-43754FE8A966}">
      <dsp:nvSpPr>
        <dsp:cNvPr id="0" name=""/>
        <dsp:cNvSpPr/>
      </dsp:nvSpPr>
      <dsp:spPr>
        <a:xfrm>
          <a:off x="2671494" y="1603644"/>
          <a:ext cx="1473493" cy="920933"/>
        </a:xfrm>
        <a:prstGeom prst="roundRect">
          <a:avLst>
            <a:gd name="adj" fmla="val 10000"/>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rtlCol="0" anchor="ctr" anchorCtr="0">
          <a:noAutofit/>
        </a:bodyPr>
        <a:lstStyle/>
        <a:p>
          <a:pPr lvl="0" algn="ctr" defTabSz="889000" rtl="0">
            <a:lnSpc>
              <a:spcPct val="90000"/>
            </a:lnSpc>
            <a:spcBef>
              <a:spcPct val="0"/>
            </a:spcBef>
            <a:spcAft>
              <a:spcPct val="35000"/>
            </a:spcAft>
          </a:pPr>
          <a:r>
            <a:rPr lang="it-IT" sz="2000" b="1" kern="1200" noProof="0" dirty="0" smtClean="0">
              <a:solidFill>
                <a:schemeClr val="bg2"/>
              </a:solidFill>
              <a:latin typeface="Arial" panose="020B0604020202020204" pitchFamily="34" charset="0"/>
              <a:cs typeface="Arial" panose="020B0604020202020204" pitchFamily="34" charset="0"/>
            </a:rPr>
            <a:t>GINEVRA</a:t>
          </a:r>
          <a:endParaRPr lang="it-IT" sz="2000" b="1" kern="1200" noProof="0" dirty="0">
            <a:solidFill>
              <a:schemeClr val="bg2"/>
            </a:solidFill>
            <a:latin typeface="Arial" panose="020B0604020202020204" pitchFamily="34" charset="0"/>
            <a:cs typeface="Arial" panose="020B0604020202020204" pitchFamily="34" charset="0"/>
          </a:endParaRPr>
        </a:p>
      </dsp:txBody>
      <dsp:txXfrm>
        <a:off x="2698467" y="1630617"/>
        <a:ext cx="1419547" cy="866987"/>
      </dsp:txXfrm>
    </dsp:sp>
    <dsp:sp modelId="{DC68E120-BA63-400C-B1ED-4D52C1E309EC}">
      <dsp:nvSpPr>
        <dsp:cNvPr id="0" name=""/>
        <dsp:cNvSpPr/>
      </dsp:nvSpPr>
      <dsp:spPr>
        <a:xfrm>
          <a:off x="4605454" y="452477"/>
          <a:ext cx="1841867" cy="920933"/>
        </a:xfrm>
        <a:prstGeom prst="roundRect">
          <a:avLst>
            <a:gd name="adj" fmla="val 10000"/>
          </a:avLst>
        </a:prstGeom>
        <a:solidFill>
          <a:schemeClr val="accent1">
            <a:hueOff val="0"/>
            <a:satOff val="0"/>
            <a:lum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rtlCol="0" anchor="ctr" anchorCtr="0">
          <a:noAutofit/>
        </a:bodyPr>
        <a:lstStyle/>
        <a:p>
          <a:pPr lvl="0" algn="ctr" defTabSz="622300" rtl="0">
            <a:lnSpc>
              <a:spcPct val="90000"/>
            </a:lnSpc>
            <a:spcBef>
              <a:spcPct val="0"/>
            </a:spcBef>
            <a:spcAft>
              <a:spcPct val="35000"/>
            </a:spcAft>
          </a:pPr>
          <a:r>
            <a:rPr lang="it-IT" sz="1400" b="0" kern="1200" noProof="0" dirty="0" smtClean="0">
              <a:latin typeface="Arial" panose="020B0604020202020204" pitchFamily="34" charset="0"/>
              <a:cs typeface="Arial" panose="020B0604020202020204" pitchFamily="34" charset="0"/>
            </a:rPr>
            <a:t>COORDINA:</a:t>
          </a:r>
          <a:endParaRPr lang="it-IT" sz="1400" b="0" kern="1200" noProof="0" dirty="0">
            <a:latin typeface="Arial" panose="020B0604020202020204" pitchFamily="34" charset="0"/>
            <a:cs typeface="Arial" panose="020B0604020202020204" pitchFamily="34" charset="0"/>
          </a:endParaRPr>
        </a:p>
      </dsp:txBody>
      <dsp:txXfrm>
        <a:off x="4632427" y="479450"/>
        <a:ext cx="1787921" cy="866987"/>
      </dsp:txXfrm>
    </dsp:sp>
    <dsp:sp modelId="{B5198F5F-18F7-4782-AB68-03BD25DC9507}">
      <dsp:nvSpPr>
        <dsp:cNvPr id="0" name=""/>
        <dsp:cNvSpPr/>
      </dsp:nvSpPr>
      <dsp:spPr>
        <a:xfrm>
          <a:off x="4789641" y="1373411"/>
          <a:ext cx="184186" cy="690700"/>
        </a:xfrm>
        <a:custGeom>
          <a:avLst/>
          <a:gdLst/>
          <a:ahLst/>
          <a:cxnLst/>
          <a:rect l="0" t="0" r="0" b="0"/>
          <a:pathLst>
            <a:path>
              <a:moveTo>
                <a:pt x="0" y="0"/>
              </a:moveTo>
              <a:lnTo>
                <a:pt x="0" y="690700"/>
              </a:lnTo>
              <a:lnTo>
                <a:pt x="184186" y="690700"/>
              </a:lnTo>
            </a:path>
          </a:pathLst>
        </a:custGeom>
        <a:noFill/>
        <a:ln w="15875"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C29F92-D164-4FCA-9280-3FD56ACC8821}">
      <dsp:nvSpPr>
        <dsp:cNvPr id="0" name=""/>
        <dsp:cNvSpPr/>
      </dsp:nvSpPr>
      <dsp:spPr>
        <a:xfrm>
          <a:off x="4973828" y="1603644"/>
          <a:ext cx="1473493" cy="920933"/>
        </a:xfrm>
        <a:prstGeom prst="roundRect">
          <a:avLst>
            <a:gd name="adj" fmla="val 10000"/>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rtlCol="0" anchor="ctr" anchorCtr="0">
          <a:noAutofit/>
        </a:bodyPr>
        <a:lstStyle/>
        <a:p>
          <a:pPr lvl="0" algn="ctr" defTabSz="800100" rtl="0">
            <a:lnSpc>
              <a:spcPct val="90000"/>
            </a:lnSpc>
            <a:spcBef>
              <a:spcPct val="0"/>
            </a:spcBef>
            <a:spcAft>
              <a:spcPct val="35000"/>
            </a:spcAft>
          </a:pPr>
          <a:r>
            <a:rPr lang="it-IT" sz="1800" b="1" kern="1200" noProof="0" dirty="0" smtClean="0">
              <a:solidFill>
                <a:schemeClr val="bg2"/>
              </a:solidFill>
              <a:latin typeface="Arial" panose="020B0604020202020204" pitchFamily="34" charset="0"/>
              <a:cs typeface="Arial" panose="020B0604020202020204" pitchFamily="34" charset="0"/>
            </a:rPr>
            <a:t>LA LOTTA CONTRO LE MALATTIE</a:t>
          </a:r>
          <a:endParaRPr lang="it-IT" sz="1800" b="1" kern="1200" noProof="0" dirty="0">
            <a:solidFill>
              <a:schemeClr val="bg2"/>
            </a:solidFill>
            <a:latin typeface="Arial" panose="020B0604020202020204" pitchFamily="34" charset="0"/>
            <a:cs typeface="Arial" panose="020B0604020202020204" pitchFamily="34" charset="0"/>
          </a:endParaRPr>
        </a:p>
      </dsp:txBody>
      <dsp:txXfrm>
        <a:off x="5000801" y="1630617"/>
        <a:ext cx="1419547" cy="8669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72315F5-C00A-4F74-A446-6910767B96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AF1EC20F-9B3F-4347-8963-A70D0CEB43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EC31AB-D957-443D-9592-1F302C5543AA}" type="datetime1">
              <a:rPr lang="it-IT" smtClean="0"/>
              <a:t>07/04/2020</a:t>
            </a:fld>
            <a:endParaRPr lang="it-IT" dirty="0"/>
          </a:p>
        </p:txBody>
      </p:sp>
      <p:sp>
        <p:nvSpPr>
          <p:cNvPr id="4" name="Segnaposto piè di pagina 3">
            <a:extLst>
              <a:ext uri="{FF2B5EF4-FFF2-40B4-BE49-F238E27FC236}">
                <a16:creationId xmlns:a16="http://schemas.microsoft.com/office/drawing/2014/main" id="{E7E1384F-16E5-4DF8-9270-3105C77F9D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4AFA8381-2CC0-4EB0-AD4E-B3FA6A9770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11BBFE-BAB7-4669-ABC3-2BFBDCDA2954}" type="slidenum">
              <a:rPr lang="it-IT" smtClean="0"/>
              <a:t>‹N›</a:t>
            </a:fld>
            <a:endParaRPr lang="it-IT"/>
          </a:p>
        </p:txBody>
      </p:sp>
    </p:spTree>
    <p:extLst>
      <p:ext uri="{BB962C8B-B14F-4D97-AF65-F5344CB8AC3E}">
        <p14:creationId xmlns:p14="http://schemas.microsoft.com/office/powerpoint/2010/main" val="2611958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A42B1-FD74-4D4F-AEF8-3FB06A054C2E}" type="datetime1">
              <a:rPr lang="it-IT" smtClean="0"/>
              <a:pPr/>
              <a:t>07/04/2020</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dirty="0"/>
              <a:t>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9EEBE9-900D-4837-A401-6555DADE3EAD}" type="slidenum">
              <a:rPr lang="it-IT" noProof="0" smtClean="0"/>
              <a:t>‹N›</a:t>
            </a:fld>
            <a:endParaRPr lang="it-IT" noProof="0"/>
          </a:p>
        </p:txBody>
      </p:sp>
    </p:spTree>
    <p:extLst>
      <p:ext uri="{BB962C8B-B14F-4D97-AF65-F5344CB8AC3E}">
        <p14:creationId xmlns:p14="http://schemas.microsoft.com/office/powerpoint/2010/main" val="334189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369EEBE9-900D-4837-A401-6555DADE3EAD}" type="slidenum">
              <a:rPr lang="it-IT" smtClean="0"/>
              <a:t>3</a:t>
            </a:fld>
            <a:endParaRPr lang="it-IT"/>
          </a:p>
        </p:txBody>
      </p:sp>
    </p:spTree>
    <p:extLst>
      <p:ext uri="{BB962C8B-B14F-4D97-AF65-F5344CB8AC3E}">
        <p14:creationId xmlns:p14="http://schemas.microsoft.com/office/powerpoint/2010/main" val="1395640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4212" y="685799"/>
            <a:ext cx="8001000" cy="2971801"/>
          </a:xfrm>
        </p:spPr>
        <p:txBody>
          <a:bodyPr rtlCol="0" anchor="b">
            <a:normAutofit/>
          </a:bodyPr>
          <a:lstStyle>
            <a:lvl1pPr algn="l">
              <a:defRPr sz="4800">
                <a:effectLst/>
              </a:defRPr>
            </a:lvl1pPr>
          </a:lstStyle>
          <a:p>
            <a:pPr rtl="0"/>
            <a:r>
              <a:rPr lang="it-IT" noProof="0" smtClean="0"/>
              <a:t>Fare clic per modificare lo stile del titolo</a:t>
            </a:r>
            <a:endParaRPr lang="it-IT" noProof="0"/>
          </a:p>
        </p:txBody>
      </p:sp>
      <p:sp>
        <p:nvSpPr>
          <p:cNvPr id="3" name="Sottotitolo 2"/>
          <p:cNvSpPr>
            <a:spLocks noGrp="1"/>
          </p:cNvSpPr>
          <p:nvPr>
            <p:ph type="subTitle" idx="1"/>
          </p:nvPr>
        </p:nvSpPr>
        <p:spPr>
          <a:xfrm>
            <a:off x="684212" y="3843867"/>
            <a:ext cx="6400800" cy="1947333"/>
          </a:xfrm>
        </p:spPr>
        <p:txBody>
          <a:bodyPr rtlCol="0"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smtClean="0"/>
              <a:t>Fare clic per modificare lo stile del sottotitolo dello schema</a:t>
            </a:r>
            <a:endParaRPr lang="it-IT" noProof="0"/>
          </a:p>
        </p:txBody>
      </p:sp>
      <p:sp>
        <p:nvSpPr>
          <p:cNvPr id="4" name="Segnaposto data 3"/>
          <p:cNvSpPr>
            <a:spLocks noGrp="1"/>
          </p:cNvSpPr>
          <p:nvPr>
            <p:ph type="dt" sz="half" idx="10"/>
          </p:nvPr>
        </p:nvSpPr>
        <p:spPr/>
        <p:txBody>
          <a:bodyPr rtlCol="0"/>
          <a:lstStyle/>
          <a:p>
            <a:pPr rtl="0"/>
            <a:fld id="{13FA66D6-22A6-4E65-B6AF-EE3931A70ABF}"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cxnSp>
        <p:nvCxnSpPr>
          <p:cNvPr id="16" name="Connettore diritto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Connettore diritto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Connettore diritto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Connettore diritto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Connettore diritto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advClick="0" advTm="5000"/>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17" name="Segnaposto immagine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smtClean="0"/>
              <a:t>Fare clic sull'icona per inserire un'immagine</a:t>
            </a:r>
            <a:endParaRPr lang="it-IT" noProof="0"/>
          </a:p>
        </p:txBody>
      </p:sp>
      <p:sp>
        <p:nvSpPr>
          <p:cNvPr id="16" name="Segnaposto testo 9"/>
          <p:cNvSpPr>
            <a:spLocks noGrp="1"/>
          </p:cNvSpPr>
          <p:nvPr>
            <p:ph type="body" sz="quarter" idx="14" hasCustomPrompt="1"/>
          </p:nvPr>
        </p:nvSpPr>
        <p:spPr>
          <a:xfrm>
            <a:off x="914402" y="3843867"/>
            <a:ext cx="8304210" cy="457200"/>
          </a:xfrm>
        </p:spPr>
        <p:txBody>
          <a:bodyPr rtlCol="0"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it-IT" noProof="0" dirty="0"/>
              <a:t>Modificare gli stili del testo dello schema</a:t>
            </a:r>
          </a:p>
        </p:txBody>
      </p:sp>
      <p:sp>
        <p:nvSpPr>
          <p:cNvPr id="3" name="Segnaposto data 2"/>
          <p:cNvSpPr>
            <a:spLocks noGrp="1"/>
          </p:cNvSpPr>
          <p:nvPr>
            <p:ph type="dt" sz="half" idx="10"/>
          </p:nvPr>
        </p:nvSpPr>
        <p:spPr/>
        <p:txBody>
          <a:bodyPr rtlCol="0"/>
          <a:lstStyle/>
          <a:p>
            <a:pPr rtl="0"/>
            <a:fld id="{6B97B059-D5F1-4822-9CD8-BABB573E364E}" type="datetime1">
              <a:rPr lang="it-IT" noProof="0" smtClean="0"/>
              <a:t>07/04/2020</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D57F1E4F-1CFF-5643-939E-217C01CDF565}" type="slidenum">
              <a:rPr lang="it-IT" noProof="0" smtClean="0"/>
              <a:pPr rtl="0"/>
              <a:t>‹N›</a:t>
            </a:fld>
            <a:endParaRPr lang="it-IT" noProof="0"/>
          </a:p>
        </p:txBody>
      </p:sp>
    </p:spTree>
  </p:cSld>
  <p:clrMapOvr>
    <a:masterClrMapping/>
  </p:clrMapOvr>
  <p:transition spd="slow" advClick="0" advTm="5000"/>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4213" y="685800"/>
            <a:ext cx="10058400" cy="2743200"/>
          </a:xfrm>
        </p:spPr>
        <p:txBody>
          <a:bodyPr rtlCol="0" anchor="ctr">
            <a:normAutofit/>
          </a:bodyPr>
          <a:lstStyle>
            <a:lvl1pPr algn="l">
              <a:defRPr sz="3200" b="0" cap="all"/>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684212" y="4114800"/>
            <a:ext cx="8535988" cy="1879600"/>
          </a:xfrm>
        </p:spPr>
        <p:txBody>
          <a:bodyPr rtlCol="0"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Modificare gli stili del testo dello schema</a:t>
            </a:r>
          </a:p>
        </p:txBody>
      </p:sp>
      <p:sp>
        <p:nvSpPr>
          <p:cNvPr id="4" name="Segnaposto data 3"/>
          <p:cNvSpPr>
            <a:spLocks noGrp="1"/>
          </p:cNvSpPr>
          <p:nvPr>
            <p:ph type="dt" sz="half" idx="10"/>
          </p:nvPr>
        </p:nvSpPr>
        <p:spPr/>
        <p:txBody>
          <a:bodyPr rtlCol="0"/>
          <a:lstStyle/>
          <a:p>
            <a:pPr rtl="0"/>
            <a:fld id="{51295FB3-D0AB-4728-A511-8A5193172182}"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141411" y="685800"/>
            <a:ext cx="9144001" cy="2743200"/>
          </a:xfrm>
        </p:spPr>
        <p:txBody>
          <a:bodyPr rtlCol="0" anchor="ctr">
            <a:normAutofit/>
          </a:bodyPr>
          <a:lstStyle>
            <a:lvl1pPr algn="l">
              <a:defRPr sz="3200" b="0" cap="all">
                <a:solidFill>
                  <a:schemeClr val="tx1"/>
                </a:solidFill>
              </a:defRPr>
            </a:lvl1pPr>
          </a:lstStyle>
          <a:p>
            <a:pPr rtl="0"/>
            <a:r>
              <a:rPr lang="it-IT" noProof="0" smtClean="0"/>
              <a:t>Fare clic per modificare lo stile del titolo</a:t>
            </a:r>
            <a:endParaRPr lang="it-IT" noProof="0"/>
          </a:p>
        </p:txBody>
      </p:sp>
      <p:sp>
        <p:nvSpPr>
          <p:cNvPr id="10" name="Segnaposto testo 9"/>
          <p:cNvSpPr>
            <a:spLocks noGrp="1"/>
          </p:cNvSpPr>
          <p:nvPr>
            <p:ph type="body" sz="quarter" idx="13" hasCustomPrompt="1"/>
          </p:nvPr>
        </p:nvSpPr>
        <p:spPr>
          <a:xfrm>
            <a:off x="1446212" y="3429000"/>
            <a:ext cx="8534400" cy="381000"/>
          </a:xfrm>
        </p:spPr>
        <p:txBody>
          <a:bodyPr rtlCol="0"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rtl="0"/>
            <a:r>
              <a:rPr lang="it-IT" noProof="0"/>
              <a:t>Modificare gli stili del testo dello schema</a:t>
            </a:r>
          </a:p>
        </p:txBody>
      </p:sp>
      <p:sp>
        <p:nvSpPr>
          <p:cNvPr id="3" name="Segnaposto testo 2"/>
          <p:cNvSpPr>
            <a:spLocks noGrp="1"/>
          </p:cNvSpPr>
          <p:nvPr>
            <p:ph type="body" idx="1" hasCustomPrompt="1"/>
          </p:nvPr>
        </p:nvSpPr>
        <p:spPr>
          <a:xfrm>
            <a:off x="684213" y="4301067"/>
            <a:ext cx="8534400" cy="1684865"/>
          </a:xfrm>
        </p:spPr>
        <p:txBody>
          <a:bodyPr rtlCol="0"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Modificare gli stili del testo dello schema</a:t>
            </a:r>
          </a:p>
        </p:txBody>
      </p:sp>
      <p:sp>
        <p:nvSpPr>
          <p:cNvPr id="4" name="Segnaposto data 3"/>
          <p:cNvSpPr>
            <a:spLocks noGrp="1"/>
          </p:cNvSpPr>
          <p:nvPr>
            <p:ph type="dt" sz="half" idx="10"/>
          </p:nvPr>
        </p:nvSpPr>
        <p:spPr/>
        <p:txBody>
          <a:bodyPr rtlCol="0"/>
          <a:lstStyle/>
          <a:p>
            <a:pPr rtl="0"/>
            <a:fld id="{F7F297C3-977B-4747-AAF7-D4E506BCAA23}"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
        <p:nvSpPr>
          <p:cNvPr id="14" name="Casella di testo 13"/>
          <p:cNvSpPr txBox="1"/>
          <p:nvPr/>
        </p:nvSpPr>
        <p:spPr>
          <a:xfrm>
            <a:off x="531812" y="812222"/>
            <a:ext cx="609600" cy="584776"/>
          </a:xfrm>
          <a:prstGeom prst="rect">
            <a:avLst/>
          </a:prstGeom>
        </p:spPr>
        <p:txBody>
          <a:bodyPr vert="horz" lIns="91440" tIns="45720" rIns="91440" bIns="45720" rtlCol="0" anchor="ctr">
            <a:noAutofit/>
          </a:bodyPr>
          <a:lstStyle/>
          <a:p>
            <a:pPr lvl="0" rtl="0"/>
            <a:r>
              <a:rPr lang="it-IT" sz="8000" noProof="0">
                <a:solidFill>
                  <a:schemeClr val="tx1"/>
                </a:solidFill>
                <a:effectLst/>
              </a:rPr>
              <a:t>"</a:t>
            </a:r>
          </a:p>
        </p:txBody>
      </p:sp>
      <p:sp>
        <p:nvSpPr>
          <p:cNvPr id="15" name="Casella di testo 14"/>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it-IT" sz="8000" noProof="0">
                <a:solidFill>
                  <a:schemeClr val="tx1"/>
                </a:solidFill>
                <a:effectLst/>
              </a:rPr>
              <a:t>"</a:t>
            </a:r>
          </a:p>
        </p:txBody>
      </p:sp>
    </p:spTree>
  </p:cSld>
  <p:clrMapOvr>
    <a:masterClrMapping/>
  </p:clrMapOvr>
  <p:transition spd="slow" advClick="0" advTm="5000"/>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olo 1"/>
          <p:cNvSpPr>
            <a:spLocks noGrp="1"/>
          </p:cNvSpPr>
          <p:nvPr>
            <p:ph type="title"/>
          </p:nvPr>
        </p:nvSpPr>
        <p:spPr>
          <a:xfrm>
            <a:off x="684212" y="3429000"/>
            <a:ext cx="8534400" cy="1697400"/>
          </a:xfrm>
        </p:spPr>
        <p:txBody>
          <a:bodyPr rtlCol="0" anchor="b">
            <a:normAutofit/>
          </a:bodyPr>
          <a:lstStyle>
            <a:lvl1pPr algn="l">
              <a:defRPr sz="3200" b="0" cap="all"/>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684211" y="5132981"/>
            <a:ext cx="8535990" cy="860400"/>
          </a:xfrm>
        </p:spPr>
        <p:txBody>
          <a:bodyPr rtlCol="0"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Modificare gli stili del testo dello schema</a:t>
            </a:r>
          </a:p>
        </p:txBody>
      </p:sp>
      <p:sp>
        <p:nvSpPr>
          <p:cNvPr id="4" name="Segnaposto data 3"/>
          <p:cNvSpPr>
            <a:spLocks noGrp="1"/>
          </p:cNvSpPr>
          <p:nvPr>
            <p:ph type="dt" sz="half" idx="10"/>
          </p:nvPr>
        </p:nvSpPr>
        <p:spPr/>
        <p:txBody>
          <a:bodyPr rtlCol="0"/>
          <a:lstStyle/>
          <a:p>
            <a:pPr rtl="0"/>
            <a:fld id="{64520052-B67B-4E2F-8C3C-4A2CFBD3CAFA}"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olo 1"/>
          <p:cNvSpPr>
            <a:spLocks noGrp="1"/>
          </p:cNvSpPr>
          <p:nvPr>
            <p:ph type="title"/>
          </p:nvPr>
        </p:nvSpPr>
        <p:spPr>
          <a:xfrm>
            <a:off x="1141413" y="685800"/>
            <a:ext cx="9144000" cy="2743200"/>
          </a:xfrm>
        </p:spPr>
        <p:txBody>
          <a:bodyPr rtlCol="0" anchor="ctr">
            <a:normAutofit/>
          </a:bodyPr>
          <a:lstStyle>
            <a:lvl1pPr algn="l">
              <a:defRPr sz="3200" b="0" cap="all">
                <a:solidFill>
                  <a:schemeClr val="tx1"/>
                </a:solidFill>
              </a:defRPr>
            </a:lvl1pPr>
          </a:lstStyle>
          <a:p>
            <a:pPr rtl="0"/>
            <a:r>
              <a:rPr lang="it-IT" noProof="0" smtClean="0"/>
              <a:t>Fare clic per modificare lo stile del titolo</a:t>
            </a:r>
            <a:endParaRPr lang="it-IT" noProof="0"/>
          </a:p>
        </p:txBody>
      </p:sp>
      <p:sp>
        <p:nvSpPr>
          <p:cNvPr id="10" name="Segnaposto testo 9"/>
          <p:cNvSpPr>
            <a:spLocks noGrp="1"/>
          </p:cNvSpPr>
          <p:nvPr>
            <p:ph type="body" sz="quarter" idx="13" hasCustomPrompt="1"/>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rtl="0">
              <a:spcBef>
                <a:spcPct val="0"/>
              </a:spcBef>
              <a:buNone/>
            </a:pPr>
            <a:r>
              <a:rPr lang="it-IT" noProof="0"/>
              <a:t>Modificare gli stili del testo dello schema</a:t>
            </a:r>
          </a:p>
        </p:txBody>
      </p:sp>
      <p:sp>
        <p:nvSpPr>
          <p:cNvPr id="3" name="Segnaposto testo 2"/>
          <p:cNvSpPr>
            <a:spLocks noGrp="1"/>
          </p:cNvSpPr>
          <p:nvPr>
            <p:ph type="body" idx="1" hasCustomPrompt="1"/>
          </p:nvPr>
        </p:nvSpPr>
        <p:spPr>
          <a:xfrm>
            <a:off x="684211" y="4978400"/>
            <a:ext cx="8534401" cy="1016000"/>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Modificare gli stili del testo dello schema</a:t>
            </a:r>
          </a:p>
        </p:txBody>
      </p:sp>
      <p:sp>
        <p:nvSpPr>
          <p:cNvPr id="4" name="Segnaposto data 3"/>
          <p:cNvSpPr>
            <a:spLocks noGrp="1"/>
          </p:cNvSpPr>
          <p:nvPr>
            <p:ph type="dt" sz="half" idx="10"/>
          </p:nvPr>
        </p:nvSpPr>
        <p:spPr/>
        <p:txBody>
          <a:bodyPr rtlCol="0"/>
          <a:lstStyle/>
          <a:p>
            <a:pPr rtl="0"/>
            <a:fld id="{CF7541E3-133E-45ED-ABD4-F45F499E893A}"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
        <p:nvSpPr>
          <p:cNvPr id="11" name="Casella di testo 10"/>
          <p:cNvSpPr txBox="1"/>
          <p:nvPr/>
        </p:nvSpPr>
        <p:spPr>
          <a:xfrm>
            <a:off x="531812" y="812222"/>
            <a:ext cx="609600" cy="584776"/>
          </a:xfrm>
          <a:prstGeom prst="rect">
            <a:avLst/>
          </a:prstGeom>
        </p:spPr>
        <p:txBody>
          <a:bodyPr vert="horz" lIns="91440" tIns="45720" rIns="91440" bIns="45720" rtlCol="0" anchor="ctr">
            <a:noAutofit/>
          </a:bodyPr>
          <a:lstStyle/>
          <a:p>
            <a:pPr lvl="0" rtl="0"/>
            <a:r>
              <a:rPr lang="it-IT" sz="8000" noProof="0">
                <a:solidFill>
                  <a:schemeClr val="tx1"/>
                </a:solidFill>
                <a:effectLst/>
              </a:rPr>
              <a:t>"</a:t>
            </a:r>
          </a:p>
        </p:txBody>
      </p:sp>
      <p:sp>
        <p:nvSpPr>
          <p:cNvPr id="12" name="Casella di testo 11"/>
          <p:cNvSpPr txBox="1"/>
          <p:nvPr/>
        </p:nvSpPr>
        <p:spPr>
          <a:xfrm>
            <a:off x="10285412" y="2768601"/>
            <a:ext cx="609600" cy="584776"/>
          </a:xfrm>
          <a:prstGeom prst="rect">
            <a:avLst/>
          </a:prstGeom>
        </p:spPr>
        <p:txBody>
          <a:bodyPr vert="horz" lIns="91440" tIns="45720" rIns="91440" bIns="45720" rtlCol="0" anchor="ctr">
            <a:noAutofit/>
          </a:bodyPr>
          <a:lstStyle/>
          <a:p>
            <a:pPr lvl="0" algn="r" rtl="0"/>
            <a:r>
              <a:rPr lang="it-IT" sz="8000" noProof="0">
                <a:solidFill>
                  <a:schemeClr val="tx1"/>
                </a:solidFill>
                <a:effectLst/>
              </a:rPr>
              <a:t>"</a:t>
            </a:r>
          </a:p>
        </p:txBody>
      </p:sp>
    </p:spTree>
  </p:cSld>
  <p:clrMapOvr>
    <a:masterClrMapping/>
  </p:clrMapOvr>
  <p:transition spd="slow" advClick="0" advTm="5000"/>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olo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rtl="0"/>
            <a:r>
              <a:rPr lang="it-IT" noProof="0" smtClean="0"/>
              <a:t>Fare clic per modificare lo stile del titolo</a:t>
            </a:r>
            <a:endParaRPr lang="it-IT" noProof="0"/>
          </a:p>
        </p:txBody>
      </p:sp>
      <p:sp>
        <p:nvSpPr>
          <p:cNvPr id="10" name="Segnaposto testo 9"/>
          <p:cNvSpPr>
            <a:spLocks noGrp="1"/>
          </p:cNvSpPr>
          <p:nvPr>
            <p:ph type="body" sz="quarter" idx="13" hasCustomPrompt="1"/>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rtl="0">
              <a:spcBef>
                <a:spcPct val="0"/>
              </a:spcBef>
              <a:buNone/>
            </a:pPr>
            <a:r>
              <a:rPr lang="it-IT" noProof="0"/>
              <a:t>Modificare gli stili del testo dello schema</a:t>
            </a:r>
          </a:p>
        </p:txBody>
      </p:sp>
      <p:sp>
        <p:nvSpPr>
          <p:cNvPr id="3" name="Segnaposto testo 2"/>
          <p:cNvSpPr>
            <a:spLocks noGrp="1"/>
          </p:cNvSpPr>
          <p:nvPr>
            <p:ph type="body" idx="1" hasCustomPrompt="1"/>
          </p:nvPr>
        </p:nvSpPr>
        <p:spPr>
          <a:xfrm>
            <a:off x="684211" y="4766732"/>
            <a:ext cx="8534401" cy="1227667"/>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Modificare gli stili del testo dello schema</a:t>
            </a:r>
          </a:p>
        </p:txBody>
      </p:sp>
      <p:sp>
        <p:nvSpPr>
          <p:cNvPr id="4" name="Segnaposto data 3"/>
          <p:cNvSpPr>
            <a:spLocks noGrp="1"/>
          </p:cNvSpPr>
          <p:nvPr>
            <p:ph type="dt" sz="half" idx="10"/>
          </p:nvPr>
        </p:nvSpPr>
        <p:spPr/>
        <p:txBody>
          <a:bodyPr rtlCol="0"/>
          <a:lstStyle/>
          <a:p>
            <a:pPr rtl="0"/>
            <a:fld id="{AFFD90C4-3BD8-4E98-836D-08F2C777B48B}"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lgn="l">
              <a:defRPr/>
            </a:lvl1pPr>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hasCustomPrompt="1"/>
          </p:nvPr>
        </p:nvSpPr>
        <p:spPr/>
        <p:txBody>
          <a:bodyPr vert="eaVert" rtlCol="0" anchor="t"/>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B792A751-102A-4815-8071-8D8F2882EB68}"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685212" y="685800"/>
            <a:ext cx="2057400" cy="4572000"/>
          </a:xfrm>
        </p:spPr>
        <p:txBody>
          <a:bodyPr vert="eaVert" rtlCol="0"/>
          <a:lstStyle/>
          <a:p>
            <a:pPr rtl="0"/>
            <a:r>
              <a:rPr lang="it-IT" noProof="0" smtClean="0"/>
              <a:t>Fare clic per modificare lo stile del titolo</a:t>
            </a:r>
            <a:endParaRPr lang="it-IT" noProof="0"/>
          </a:p>
        </p:txBody>
      </p:sp>
      <p:sp>
        <p:nvSpPr>
          <p:cNvPr id="3" name="Segnaposto testo verticale 2"/>
          <p:cNvSpPr>
            <a:spLocks noGrp="1"/>
          </p:cNvSpPr>
          <p:nvPr>
            <p:ph type="body" orient="vert" idx="1" hasCustomPrompt="1"/>
          </p:nvPr>
        </p:nvSpPr>
        <p:spPr>
          <a:xfrm>
            <a:off x="685800" y="685800"/>
            <a:ext cx="7823200" cy="5308600"/>
          </a:xfrm>
        </p:spPr>
        <p:txBody>
          <a:bodyPr vert="eaVert" rtlCol="0" anchor="t"/>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ACA5AAE5-6C76-407D-8324-11CE505DE51B}"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idx="1" hasCustomPrompt="1"/>
          </p:nvPr>
        </p:nvSpPr>
        <p:spPr/>
        <p:txBody>
          <a:bodyPr rtlCol="0" anchor="ct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10"/>
          </p:nvPr>
        </p:nvSpPr>
        <p:spPr/>
        <p:txBody>
          <a:bodyPr rtlCol="0"/>
          <a:lstStyle/>
          <a:p>
            <a:pPr rtl="0"/>
            <a:fld id="{D3EC1062-34A7-41F6-B4A4-6032EB8C248B}"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84211" y="2006600"/>
            <a:ext cx="8534401" cy="2281600"/>
          </a:xfrm>
        </p:spPr>
        <p:txBody>
          <a:bodyPr rtlCol="0" anchor="b">
            <a:normAutofit/>
          </a:bodyPr>
          <a:lstStyle>
            <a:lvl1pPr algn="l">
              <a:defRPr sz="3600" b="0" cap="all"/>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684213" y="4495800"/>
            <a:ext cx="8534400" cy="1498600"/>
          </a:xfrm>
        </p:spPr>
        <p:txBody>
          <a:bodyPr rtlCol="0"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Modifica gli stili del testo dello schema</a:t>
            </a:r>
          </a:p>
        </p:txBody>
      </p:sp>
      <p:sp>
        <p:nvSpPr>
          <p:cNvPr id="4" name="Segnaposto data 3"/>
          <p:cNvSpPr>
            <a:spLocks noGrp="1"/>
          </p:cNvSpPr>
          <p:nvPr>
            <p:ph type="dt" sz="half" idx="10"/>
          </p:nvPr>
        </p:nvSpPr>
        <p:spPr/>
        <p:txBody>
          <a:bodyPr rtlCol="0"/>
          <a:lstStyle/>
          <a:p>
            <a:pPr rtl="0"/>
            <a:fld id="{73DEDF5C-4C29-4008-AEF5-1A261EFB3F92}" type="datetime1">
              <a:rPr lang="it-IT" noProof="0" smtClean="0"/>
              <a:t>07/04/2020</a:t>
            </a:fld>
            <a:endParaRPr lang="it-IT" noProof="0"/>
          </a:p>
        </p:txBody>
      </p:sp>
      <p:sp>
        <p:nvSpPr>
          <p:cNvPr id="5" name="Segnaposto piè di pagina 4"/>
          <p:cNvSpPr>
            <a:spLocks noGrp="1"/>
          </p:cNvSpPr>
          <p:nvPr>
            <p:ph type="ftr" sz="quarter" idx="11"/>
          </p:nvPr>
        </p:nvSpPr>
        <p:spPr/>
        <p:txBody>
          <a:bodyPr rtlCol="0"/>
          <a:lstStyle/>
          <a:p>
            <a:pPr rtl="0"/>
            <a:endParaRPr lang="it-IT" noProof="0"/>
          </a:p>
        </p:txBody>
      </p:sp>
      <p:sp>
        <p:nvSpPr>
          <p:cNvPr id="6" name="Segnaposto numero diapositiva 5"/>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contenuto 2"/>
          <p:cNvSpPr>
            <a:spLocks noGrp="1"/>
          </p:cNvSpPr>
          <p:nvPr>
            <p:ph sz="half" idx="1" hasCustomPrompt="1"/>
          </p:nvPr>
        </p:nvSpPr>
        <p:spPr>
          <a:xfrm>
            <a:off x="684211" y="685800"/>
            <a:ext cx="4937655" cy="3615267"/>
          </a:xfrm>
        </p:spPr>
        <p:txBody>
          <a:bodyPr rtlCol="0">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contenuto 3"/>
          <p:cNvSpPr>
            <a:spLocks noGrp="1"/>
          </p:cNvSpPr>
          <p:nvPr>
            <p:ph sz="half" idx="2" hasCustomPrompt="1"/>
          </p:nvPr>
        </p:nvSpPr>
        <p:spPr>
          <a:xfrm>
            <a:off x="5808133" y="685801"/>
            <a:ext cx="4934479" cy="3615266"/>
          </a:xfrm>
        </p:spPr>
        <p:txBody>
          <a:bodyPr rtlCol="0">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data 4"/>
          <p:cNvSpPr>
            <a:spLocks noGrp="1"/>
          </p:cNvSpPr>
          <p:nvPr>
            <p:ph type="dt" sz="half" idx="10"/>
          </p:nvPr>
        </p:nvSpPr>
        <p:spPr/>
        <p:txBody>
          <a:bodyPr rtlCol="0"/>
          <a:lstStyle/>
          <a:p>
            <a:pPr rtl="0"/>
            <a:fld id="{9688526C-9AB2-49CF-B631-7D03ED09EE4D}" type="datetime1">
              <a:rPr lang="it-IT" noProof="0" smtClean="0"/>
              <a:t>07/04/2020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smtClean="0"/>
              <a:t>Fare clic per modificare lo stile del titolo</a:t>
            </a:r>
            <a:endParaRPr lang="it-IT" noProof="0"/>
          </a:p>
        </p:txBody>
      </p:sp>
      <p:sp>
        <p:nvSpPr>
          <p:cNvPr id="3" name="Segnaposto testo 2"/>
          <p:cNvSpPr>
            <a:spLocks noGrp="1"/>
          </p:cNvSpPr>
          <p:nvPr>
            <p:ph type="body" idx="1" hasCustomPrompt="1"/>
          </p:nvPr>
        </p:nvSpPr>
        <p:spPr>
          <a:xfrm>
            <a:off x="972080" y="685800"/>
            <a:ext cx="4649787"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Modifica gli stili del testo dello schema</a:t>
            </a:r>
          </a:p>
        </p:txBody>
      </p:sp>
      <p:sp>
        <p:nvSpPr>
          <p:cNvPr id="4" name="Segnaposto contenuto 3"/>
          <p:cNvSpPr>
            <a:spLocks noGrp="1"/>
          </p:cNvSpPr>
          <p:nvPr>
            <p:ph sz="half" idx="2" hasCustomPrompt="1"/>
          </p:nvPr>
        </p:nvSpPr>
        <p:spPr>
          <a:xfrm>
            <a:off x="684211" y="1270529"/>
            <a:ext cx="4937655" cy="3030538"/>
          </a:xfrm>
        </p:spPr>
        <p:txBody>
          <a:bodyPr rtlCol="0" anchor="t">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esto 4"/>
          <p:cNvSpPr>
            <a:spLocks noGrp="1"/>
          </p:cNvSpPr>
          <p:nvPr>
            <p:ph type="body" sz="quarter" idx="3" hasCustomPrompt="1"/>
          </p:nvPr>
        </p:nvSpPr>
        <p:spPr>
          <a:xfrm>
            <a:off x="6079066" y="685800"/>
            <a:ext cx="4665134" cy="576262"/>
          </a:xfrm>
        </p:spPr>
        <p:txBody>
          <a:bodyPr rtlCol="0"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Modifica gli stili del testo dello schema</a:t>
            </a:r>
          </a:p>
        </p:txBody>
      </p:sp>
      <p:sp>
        <p:nvSpPr>
          <p:cNvPr id="6" name="Segnaposto contenuto 5"/>
          <p:cNvSpPr>
            <a:spLocks noGrp="1"/>
          </p:cNvSpPr>
          <p:nvPr>
            <p:ph sz="quarter" idx="4" hasCustomPrompt="1"/>
          </p:nvPr>
        </p:nvSpPr>
        <p:spPr>
          <a:xfrm>
            <a:off x="5806545" y="1262062"/>
            <a:ext cx="4929188" cy="3030538"/>
          </a:xfrm>
        </p:spPr>
        <p:txBody>
          <a:bodyPr rtlCol="0" anchor="t">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7" name="Segnaposto data 6"/>
          <p:cNvSpPr>
            <a:spLocks noGrp="1"/>
          </p:cNvSpPr>
          <p:nvPr>
            <p:ph type="dt" sz="half" idx="10"/>
          </p:nvPr>
        </p:nvSpPr>
        <p:spPr/>
        <p:txBody>
          <a:bodyPr rtlCol="0"/>
          <a:lstStyle/>
          <a:p>
            <a:pPr rtl="0"/>
            <a:fld id="{9D5FB3D9-BF22-4CF7-870A-94512B88AA82}" type="datetime1">
              <a:rPr lang="it-IT" noProof="0" smtClean="0"/>
              <a:t>07/04/2020</a:t>
            </a:fld>
            <a:endParaRPr lang="it-IT" noProof="0"/>
          </a:p>
        </p:txBody>
      </p:sp>
      <p:sp>
        <p:nvSpPr>
          <p:cNvPr id="8" name="Segnaposto piè di pagina 7"/>
          <p:cNvSpPr>
            <a:spLocks noGrp="1"/>
          </p:cNvSpPr>
          <p:nvPr>
            <p:ph type="ftr" sz="quarter" idx="11"/>
          </p:nvPr>
        </p:nvSpPr>
        <p:spPr/>
        <p:txBody>
          <a:bodyPr rtlCol="0"/>
          <a:lstStyle/>
          <a:p>
            <a:pPr rtl="0"/>
            <a:endParaRPr lang="it-IT" noProof="0"/>
          </a:p>
        </p:txBody>
      </p:sp>
      <p:sp>
        <p:nvSpPr>
          <p:cNvPr id="9" name="Segnaposto numero diapositiva 8"/>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smtClean="0"/>
              <a:t>Fare clic per modificare lo stile del titolo</a:t>
            </a:r>
            <a:endParaRPr lang="it-IT" noProof="0"/>
          </a:p>
        </p:txBody>
      </p:sp>
      <p:sp>
        <p:nvSpPr>
          <p:cNvPr id="3" name="Segnaposto data 2"/>
          <p:cNvSpPr>
            <a:spLocks noGrp="1"/>
          </p:cNvSpPr>
          <p:nvPr>
            <p:ph type="dt" sz="half" idx="10"/>
          </p:nvPr>
        </p:nvSpPr>
        <p:spPr/>
        <p:txBody>
          <a:bodyPr rtlCol="0"/>
          <a:lstStyle/>
          <a:p>
            <a:pPr rtl="0"/>
            <a:fld id="{F2885E20-9804-4175-A11C-DAB7D39E56AE}" type="datetime1">
              <a:rPr lang="it-IT" noProof="0" smtClean="0"/>
              <a:t>07/04/2020</a:t>
            </a:fld>
            <a:endParaRPr lang="it-IT" noProof="0"/>
          </a:p>
        </p:txBody>
      </p:sp>
      <p:sp>
        <p:nvSpPr>
          <p:cNvPr id="4" name="Segnaposto piè di pagina 3"/>
          <p:cNvSpPr>
            <a:spLocks noGrp="1"/>
          </p:cNvSpPr>
          <p:nvPr>
            <p:ph type="ftr" sz="quarter" idx="11"/>
          </p:nvPr>
        </p:nvSpPr>
        <p:spPr/>
        <p:txBody>
          <a:bodyPr rtlCol="0"/>
          <a:lstStyle/>
          <a:p>
            <a:pPr rtl="0"/>
            <a:endParaRPr lang="it-IT" noProof="0"/>
          </a:p>
        </p:txBody>
      </p:sp>
      <p:sp>
        <p:nvSpPr>
          <p:cNvPr id="5" name="Segnaposto numero diapositiva 4"/>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E9E35B3D-C1E8-404C-BC50-379FD6E7A1E5}" type="datetime1">
              <a:rPr lang="it-IT" noProof="0" smtClean="0"/>
              <a:t>07/04/2020</a:t>
            </a:fld>
            <a:endParaRPr lang="it-IT" noProof="0"/>
          </a:p>
        </p:txBody>
      </p:sp>
      <p:sp>
        <p:nvSpPr>
          <p:cNvPr id="3" name="Segnaposto piè di pagina 2"/>
          <p:cNvSpPr>
            <a:spLocks noGrp="1"/>
          </p:cNvSpPr>
          <p:nvPr>
            <p:ph type="ftr" sz="quarter" idx="11"/>
          </p:nvPr>
        </p:nvSpPr>
        <p:spPr/>
        <p:txBody>
          <a:bodyPr rtlCol="0"/>
          <a:lstStyle/>
          <a:p>
            <a:pPr rtl="0"/>
            <a:endParaRPr lang="it-IT" noProof="0"/>
          </a:p>
        </p:txBody>
      </p:sp>
      <p:sp>
        <p:nvSpPr>
          <p:cNvPr id="4" name="Segnaposto numero diapositiva 3"/>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7085012" y="685800"/>
            <a:ext cx="3657600" cy="1371600"/>
          </a:xfrm>
        </p:spPr>
        <p:txBody>
          <a:bodyPr rtlCol="0" anchor="b">
            <a:normAutofit/>
          </a:bodyPr>
          <a:lstStyle>
            <a:lvl1pPr algn="l">
              <a:defRPr sz="2400" b="0"/>
            </a:lvl1pPr>
          </a:lstStyle>
          <a:p>
            <a:pPr rtl="0"/>
            <a:r>
              <a:rPr lang="it-IT" noProof="0" smtClean="0"/>
              <a:t>Fare clic per modificare lo stile del titolo</a:t>
            </a:r>
            <a:endParaRPr lang="it-IT" noProof="0"/>
          </a:p>
        </p:txBody>
      </p:sp>
      <p:sp>
        <p:nvSpPr>
          <p:cNvPr id="3" name="Segnaposto contenuto 2"/>
          <p:cNvSpPr>
            <a:spLocks noGrp="1"/>
          </p:cNvSpPr>
          <p:nvPr>
            <p:ph idx="1" hasCustomPrompt="1"/>
          </p:nvPr>
        </p:nvSpPr>
        <p:spPr>
          <a:xfrm>
            <a:off x="684212" y="685800"/>
            <a:ext cx="5943601" cy="5308600"/>
          </a:xfrm>
        </p:spPr>
        <p:txBody>
          <a:bodyPr rtlCol="0" anchor="ctr">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testo 3"/>
          <p:cNvSpPr>
            <a:spLocks noGrp="1"/>
          </p:cNvSpPr>
          <p:nvPr>
            <p:ph type="body" sz="half" idx="2" hasCustomPrompt="1"/>
          </p:nvPr>
        </p:nvSpPr>
        <p:spPr>
          <a:xfrm>
            <a:off x="7085012" y="2209799"/>
            <a:ext cx="3657600" cy="2091267"/>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Modifica gli stili del testo dello schema</a:t>
            </a:r>
          </a:p>
        </p:txBody>
      </p:sp>
      <p:sp>
        <p:nvSpPr>
          <p:cNvPr id="5" name="Segnaposto data 4"/>
          <p:cNvSpPr>
            <a:spLocks noGrp="1"/>
          </p:cNvSpPr>
          <p:nvPr>
            <p:ph type="dt" sz="half" idx="10"/>
          </p:nvPr>
        </p:nvSpPr>
        <p:spPr/>
        <p:txBody>
          <a:bodyPr rtlCol="0"/>
          <a:lstStyle/>
          <a:p>
            <a:pPr rtl="0"/>
            <a:fld id="{8BAE47E9-2FA7-4E0D-8535-B91846EFFE5A}" type="datetime1">
              <a:rPr lang="it-IT" noProof="0" smtClean="0"/>
              <a:t>07/04/2020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722812" y="1447800"/>
            <a:ext cx="6019800" cy="1143000"/>
          </a:xfrm>
        </p:spPr>
        <p:txBody>
          <a:bodyPr rtlCol="0" anchor="b">
            <a:normAutofit/>
          </a:bodyPr>
          <a:lstStyle>
            <a:lvl1pPr algn="l">
              <a:defRPr sz="2800" b="0"/>
            </a:lvl1pPr>
          </a:lstStyle>
          <a:p>
            <a:pPr rtl="0"/>
            <a:r>
              <a:rPr lang="it-IT" noProof="0" smtClean="0"/>
              <a:t>Fare clic per modificare lo stile del titolo</a:t>
            </a:r>
            <a:endParaRPr lang="it-IT" noProof="0"/>
          </a:p>
        </p:txBody>
      </p:sp>
      <p:sp>
        <p:nvSpPr>
          <p:cNvPr id="14" name="Segnaposto immagine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smtClean="0"/>
              <a:t>Fare clic sull'icona per inserire un'immagine</a:t>
            </a:r>
            <a:endParaRPr lang="it-IT" noProof="0"/>
          </a:p>
        </p:txBody>
      </p:sp>
      <p:sp>
        <p:nvSpPr>
          <p:cNvPr id="4" name="Segnaposto testo 3"/>
          <p:cNvSpPr>
            <a:spLocks noGrp="1"/>
          </p:cNvSpPr>
          <p:nvPr>
            <p:ph type="body" sz="half" idx="2" hasCustomPrompt="1"/>
          </p:nvPr>
        </p:nvSpPr>
        <p:spPr>
          <a:xfrm>
            <a:off x="4722812" y="2777066"/>
            <a:ext cx="6021388" cy="2048933"/>
          </a:xfrm>
        </p:spPr>
        <p:txBody>
          <a:bodyPr rtlCol="0"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Modifica gli stili del testo dello schema</a:t>
            </a:r>
          </a:p>
        </p:txBody>
      </p:sp>
      <p:sp>
        <p:nvSpPr>
          <p:cNvPr id="5" name="Segnaposto data 4"/>
          <p:cNvSpPr>
            <a:spLocks noGrp="1"/>
          </p:cNvSpPr>
          <p:nvPr>
            <p:ph type="dt" sz="half" idx="10"/>
          </p:nvPr>
        </p:nvSpPr>
        <p:spPr/>
        <p:txBody>
          <a:bodyPr rtlCol="0"/>
          <a:lstStyle/>
          <a:p>
            <a:pPr rtl="0"/>
            <a:fld id="{927E75BF-0AD6-4DFB-B10A-59EF1C1AF316}" type="datetime1">
              <a:rPr lang="it-IT" noProof="0" smtClean="0"/>
              <a:t>07/04/2020</a:t>
            </a:fld>
            <a:endParaRPr lang="it-IT" noProof="0"/>
          </a:p>
        </p:txBody>
      </p:sp>
      <p:sp>
        <p:nvSpPr>
          <p:cNvPr id="6" name="Segnaposto piè di pagina 5"/>
          <p:cNvSpPr>
            <a:spLocks noGrp="1"/>
          </p:cNvSpPr>
          <p:nvPr>
            <p:ph type="ftr" sz="quarter" idx="11"/>
          </p:nvPr>
        </p:nvSpPr>
        <p:spPr/>
        <p:txBody>
          <a:bodyPr rtlCol="0"/>
          <a:lstStyle/>
          <a:p>
            <a:pPr rtl="0"/>
            <a:endParaRPr lang="it-IT" noProof="0"/>
          </a:p>
        </p:txBody>
      </p:sp>
      <p:sp>
        <p:nvSpPr>
          <p:cNvPr id="7" name="Segnaposto numero diapositiva 6"/>
          <p:cNvSpPr>
            <a:spLocks noGrp="1"/>
          </p:cNvSpPr>
          <p:nvPr>
            <p:ph type="sldNum" sz="quarter" idx="12"/>
          </p:nvPr>
        </p:nvSpPr>
        <p:spPr/>
        <p:txBody>
          <a:bodyPr rtlCol="0"/>
          <a:lstStyle/>
          <a:p>
            <a:pPr rtl="0"/>
            <a:fld id="{D57F1E4F-1CFF-5643-939E-217C01CDF565}" type="slidenum">
              <a:rPr lang="it-IT" noProof="0" smtClean="0"/>
              <a:pPr/>
              <a:t>‹N›</a:t>
            </a:fld>
            <a:endParaRPr lang="it-IT" noProof="0"/>
          </a:p>
        </p:txBody>
      </p:sp>
    </p:spTree>
  </p:cSld>
  <p:clrMapOvr>
    <a:masterClrMapping/>
  </p:clrMapOvr>
  <p:transition spd="slow" advClick="0" advTm="5000"/>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uppo 6"/>
          <p:cNvGrpSpPr/>
          <p:nvPr/>
        </p:nvGrpSpPr>
        <p:grpSpPr>
          <a:xfrm>
            <a:off x="9206969" y="2963333"/>
            <a:ext cx="2981858" cy="3208867"/>
            <a:chOff x="9206969" y="2963333"/>
            <a:chExt cx="2981858" cy="3208867"/>
          </a:xfrm>
        </p:grpSpPr>
        <p:cxnSp>
          <p:nvCxnSpPr>
            <p:cNvPr id="8" name="Connettore diritto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ttore diritto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Connettore diritto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ttore diritto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Connettore diritto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Segnaposto titolo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pPr rtl="0"/>
            <a:r>
              <a:rPr lang="it-IT" noProof="0"/>
              <a:t>Fare clic per modificare lo stile del titolo dello schema</a:t>
            </a:r>
          </a:p>
        </p:txBody>
      </p:sp>
      <p:sp>
        <p:nvSpPr>
          <p:cNvPr id="3" name="Segnaposto testo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01EF8645-9342-4A21-8F18-C48AFADC6CB1}" type="datetime1">
              <a:rPr lang="it-IT" noProof="0" smtClean="0"/>
              <a:t>07/04/2020</a:t>
            </a:fld>
            <a:endParaRPr lang="it-IT" noProof="0"/>
          </a:p>
        </p:txBody>
      </p:sp>
      <p:sp>
        <p:nvSpPr>
          <p:cNvPr id="5" name="Segnaposto piè di pagina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endParaRPr lang="it-IT" noProof="0"/>
          </a:p>
        </p:txBody>
      </p:sp>
      <p:sp>
        <p:nvSpPr>
          <p:cNvPr id="6" name="Segnaposto numero diapositiva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D57F1E4F-1CFF-5643-939E-217C01CDF565}" type="slidenum">
              <a:rPr lang="it-IT" noProof="0" smtClean="0"/>
              <a:pPr/>
              <a:t>‹N›</a:t>
            </a:fld>
            <a:endParaRPr lang="it-IT"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ransition spd="slow" advClick="0" advTm="5000"/>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54479" y="1379911"/>
            <a:ext cx="8678488" cy="3785652"/>
          </a:xfrm>
          <a:prstGeom prst="rect">
            <a:avLst/>
          </a:prstGeom>
          <a:noFill/>
        </p:spPr>
        <p:txBody>
          <a:bodyPr wrap="square" rtlCol="0">
            <a:spAutoFit/>
          </a:bodyPr>
          <a:lstStyle/>
          <a:p>
            <a:pPr algn="ctr"/>
            <a:r>
              <a:rPr lang="it-IT" sz="8000" dirty="0" smtClean="0">
                <a:latin typeface="Algerian" panose="04020705040A02060702" pitchFamily="82" charset="0"/>
              </a:rPr>
              <a:t>OMS:</a:t>
            </a:r>
          </a:p>
          <a:p>
            <a:pPr algn="ctr"/>
            <a:r>
              <a:rPr lang="it-IT" sz="8000" dirty="0" smtClean="0">
                <a:latin typeface="Algerian" panose="04020705040A02060702" pitchFamily="82" charset="0"/>
              </a:rPr>
              <a:t>IL </a:t>
            </a:r>
            <a:r>
              <a:rPr lang="it-IT" sz="8000" dirty="0">
                <a:latin typeface="Algerian" panose="04020705040A02060702" pitchFamily="82" charset="0"/>
              </a:rPr>
              <a:t>CORONAVIRUS È UNA PANDEMIA</a:t>
            </a:r>
          </a:p>
        </p:txBody>
      </p:sp>
      <p:sp>
        <p:nvSpPr>
          <p:cNvPr id="3" name="Rettangolo 2"/>
          <p:cNvSpPr/>
          <p:nvPr/>
        </p:nvSpPr>
        <p:spPr>
          <a:xfrm>
            <a:off x="321804" y="307571"/>
            <a:ext cx="1625766" cy="923330"/>
          </a:xfrm>
          <a:prstGeom prst="rect">
            <a:avLst/>
          </a:prstGeom>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it-IT"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UDA</a:t>
            </a:r>
            <a:endParaRPr lang="it-I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Ludovico Einaudi - Fly">
            <a:hlinkClick r:id="" action="ppaction://media"/>
          </p:cNvPr>
          <p:cNvPicPr>
            <a:picLocks noChangeAspect="1"/>
          </p:cNvPicPr>
          <p:nvPr>
            <a:audioFile r:link="rId1"/>
            <p:extLst>
              <p:ext uri="{DAA4B4D4-6D71-4841-9C94-3DE7FCFB9230}">
                <p14:media xmlns:p14="http://schemas.microsoft.com/office/powerpoint/2010/main" r:embed="rId2">
                  <p14:trim st="9317" end="81600"/>
                </p14:media>
              </p:ext>
            </p:extLst>
          </p:nvPr>
        </p:nvPicPr>
        <p:blipFill>
          <a:blip r:embed="rId4"/>
          <a:stretch>
            <a:fillRect/>
          </a:stretch>
        </p:blipFill>
        <p:spPr>
          <a:xfrm>
            <a:off x="9771041" y="621301"/>
            <a:ext cx="609600" cy="609600"/>
          </a:xfrm>
          <a:prstGeom prst="rect">
            <a:avLst/>
          </a:prstGeom>
        </p:spPr>
      </p:pic>
    </p:spTree>
    <p:extLst>
      <p:ext uri="{BB962C8B-B14F-4D97-AF65-F5344CB8AC3E}">
        <p14:creationId xmlns:p14="http://schemas.microsoft.com/office/powerpoint/2010/main" val="445885615"/>
      </p:ext>
    </p:extLst>
  </p:cSld>
  <p:clrMapOvr>
    <a:masterClrMapping/>
  </p:clrMapOvr>
  <p:transition spd="slow" advClick="0"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showWhenStopped="0">
                <p:cTn id="14" repeatCount="indefinite"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73331" y="332508"/>
            <a:ext cx="11995265" cy="954107"/>
          </a:xfrm>
          <a:prstGeom prst="rect">
            <a:avLst/>
          </a:prstGeom>
          <a:noFill/>
        </p:spPr>
        <p:txBody>
          <a:bodyPr wrap="square" rtlCol="0">
            <a:spAutoFit/>
          </a:bodyPr>
          <a:lstStyle/>
          <a:p>
            <a:r>
              <a:rPr lang="it-IT" sz="2800" b="1" i="1" dirty="0">
                <a:solidFill>
                  <a:schemeClr val="bg2">
                    <a:lumMod val="75000"/>
                  </a:schemeClr>
                </a:solidFill>
                <a:effectLst>
                  <a:outerShdw blurRad="38100" dist="38100" dir="2700000" algn="tl">
                    <a:srgbClr val="000000">
                      <a:alpha val="43137"/>
                    </a:srgbClr>
                  </a:outerShdw>
                </a:effectLst>
              </a:rPr>
              <a:t>… E UN DECALOGO REDATTO DAL MINISTERO </a:t>
            </a:r>
            <a:r>
              <a:rPr lang="it-IT" sz="2800" b="1" i="1" dirty="0" smtClean="0">
                <a:solidFill>
                  <a:schemeClr val="bg2">
                    <a:lumMod val="75000"/>
                  </a:schemeClr>
                </a:solidFill>
                <a:effectLst>
                  <a:outerShdw blurRad="38100" dist="38100" dir="2700000" algn="tl">
                    <a:srgbClr val="000000">
                      <a:alpha val="43137"/>
                    </a:srgbClr>
                  </a:outerShdw>
                </a:effectLst>
              </a:rPr>
              <a:t>DELLA </a:t>
            </a:r>
            <a:r>
              <a:rPr lang="it-IT" sz="2800" b="1" i="1" dirty="0">
                <a:solidFill>
                  <a:schemeClr val="bg2">
                    <a:lumMod val="75000"/>
                  </a:schemeClr>
                </a:solidFill>
                <a:effectLst>
                  <a:outerShdw blurRad="38100" dist="38100" dir="2700000" algn="tl">
                    <a:srgbClr val="000000">
                      <a:alpha val="43137"/>
                    </a:srgbClr>
                  </a:outerShdw>
                </a:effectLst>
              </a:rPr>
              <a:t>SALUTE E L’ISTITUTO DELLA SANITÁ</a:t>
            </a:r>
          </a:p>
        </p:txBody>
      </p:sp>
      <p:graphicFrame>
        <p:nvGraphicFramePr>
          <p:cNvPr id="5" name="Tabella 4"/>
          <p:cNvGraphicFramePr>
            <a:graphicFrameLocks noGrp="1"/>
          </p:cNvGraphicFramePr>
          <p:nvPr>
            <p:extLst>
              <p:ext uri="{D42A27DB-BD31-4B8C-83A1-F6EECF244321}">
                <p14:modId xmlns:p14="http://schemas.microsoft.com/office/powerpoint/2010/main" val="1045845433"/>
              </p:ext>
            </p:extLst>
          </p:nvPr>
        </p:nvGraphicFramePr>
        <p:xfrm>
          <a:off x="409171" y="1600438"/>
          <a:ext cx="528320" cy="3708400"/>
        </p:xfrm>
        <a:graphic>
          <a:graphicData uri="http://schemas.openxmlformats.org/drawingml/2006/table">
            <a:tbl>
              <a:tblPr firstRow="1" bandRow="1">
                <a:tableStyleId>{5C22544A-7EE6-4342-B048-85BDC9FD1C3A}</a:tableStyleId>
              </a:tblPr>
              <a:tblGrid>
                <a:gridCol w="528320">
                  <a:extLst>
                    <a:ext uri="{9D8B030D-6E8A-4147-A177-3AD203B41FA5}">
                      <a16:colId xmlns:a16="http://schemas.microsoft.com/office/drawing/2014/main" val="3921568268"/>
                    </a:ext>
                  </a:extLst>
                </a:gridCol>
              </a:tblGrid>
              <a:tr h="370840">
                <a:tc>
                  <a:txBody>
                    <a:bodyPr/>
                    <a:lstStyle/>
                    <a:p>
                      <a:r>
                        <a:rPr lang="it-IT" dirty="0" smtClean="0"/>
                        <a:t>1.</a:t>
                      </a:r>
                      <a:endParaRPr lang="it-IT" dirty="0"/>
                    </a:p>
                  </a:txBody>
                  <a:tcPr/>
                </a:tc>
                <a:extLst>
                  <a:ext uri="{0D108BD9-81ED-4DB2-BD59-A6C34878D82A}">
                    <a16:rowId xmlns:a16="http://schemas.microsoft.com/office/drawing/2014/main" val="2880159826"/>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2.</a:t>
                      </a:r>
                      <a:endParaRPr lang="it-IT" sz="18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3465382199"/>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3.</a:t>
                      </a:r>
                      <a:endParaRPr lang="it-IT"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2594185636"/>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4.</a:t>
                      </a:r>
                      <a:endParaRPr lang="it-IT" sz="18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811431958"/>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5.</a:t>
                      </a:r>
                      <a:endParaRPr lang="it-IT"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2474888350"/>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6.</a:t>
                      </a:r>
                      <a:endParaRPr lang="it-IT" sz="18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453570045"/>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7.</a:t>
                      </a:r>
                      <a:endParaRPr lang="it-IT"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761813748"/>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8.</a:t>
                      </a:r>
                      <a:endParaRPr lang="it-IT" sz="18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555582324"/>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9.</a:t>
                      </a:r>
                      <a:endParaRPr lang="it-IT" sz="18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482916150"/>
                  </a:ext>
                </a:extLst>
              </a:tr>
              <a:tr h="370840">
                <a:tc>
                  <a:txBody>
                    <a:bodyPr/>
                    <a:lstStyle/>
                    <a:p>
                      <a:pPr marL="0" algn="l" defTabSz="457200" rtl="0" eaLnBrk="1" latinLnBrk="0" hangingPunct="1"/>
                      <a:r>
                        <a:rPr lang="it-IT" sz="1800" b="1" kern="1200" dirty="0" smtClean="0">
                          <a:solidFill>
                            <a:schemeClr val="lt1"/>
                          </a:solidFill>
                          <a:latin typeface="+mn-lt"/>
                          <a:ea typeface="+mn-ea"/>
                          <a:cs typeface="+mn-cs"/>
                        </a:rPr>
                        <a:t>10.</a:t>
                      </a:r>
                      <a:endParaRPr lang="it-IT" sz="18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547993797"/>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1607404226"/>
              </p:ext>
            </p:extLst>
          </p:nvPr>
        </p:nvGraphicFramePr>
        <p:xfrm>
          <a:off x="937491" y="1600438"/>
          <a:ext cx="11016211" cy="3708400"/>
        </p:xfrm>
        <a:graphic>
          <a:graphicData uri="http://schemas.openxmlformats.org/drawingml/2006/table">
            <a:tbl>
              <a:tblPr firstRow="1" bandRow="1">
                <a:tableStyleId>{5C22544A-7EE6-4342-B048-85BDC9FD1C3A}</a:tableStyleId>
              </a:tblPr>
              <a:tblGrid>
                <a:gridCol w="11016211">
                  <a:extLst>
                    <a:ext uri="{9D8B030D-6E8A-4147-A177-3AD203B41FA5}">
                      <a16:colId xmlns:a16="http://schemas.microsoft.com/office/drawing/2014/main" val="2774838363"/>
                    </a:ext>
                  </a:extLst>
                </a:gridCol>
              </a:tblGrid>
              <a:tr h="370840">
                <a:tc>
                  <a:txBody>
                    <a:bodyPr/>
                    <a:lstStyle/>
                    <a:p>
                      <a:r>
                        <a:rPr lang="it-IT" sz="1600" dirty="0" smtClean="0"/>
                        <a:t>LAVATI SPESSO LE MANI</a:t>
                      </a:r>
                      <a:endParaRPr lang="it-IT" sz="1600" dirty="0"/>
                    </a:p>
                  </a:txBody>
                  <a:tcPr/>
                </a:tc>
                <a:extLst>
                  <a:ext uri="{0D108BD9-81ED-4DB2-BD59-A6C34878D82A}">
                    <a16:rowId xmlns:a16="http://schemas.microsoft.com/office/drawing/2014/main" val="1688349472"/>
                  </a:ext>
                </a:extLst>
              </a:tr>
              <a:tr h="370840">
                <a:tc>
                  <a:txBody>
                    <a:bodyPr/>
                    <a:lstStyle/>
                    <a:p>
                      <a:r>
                        <a:rPr lang="it-IT" sz="1600" b="1" kern="1200" dirty="0" smtClean="0">
                          <a:solidFill>
                            <a:schemeClr val="lt1"/>
                          </a:solidFill>
                          <a:latin typeface="+mn-lt"/>
                          <a:ea typeface="+mn-ea"/>
                          <a:cs typeface="+mn-cs"/>
                        </a:rPr>
                        <a:t>EVITA IL CONTATTO RAVVICINATO CON PERSONE CHE SOFFRONO DI INFEZIONI RESPIRATORIE ACUTE</a:t>
                      </a:r>
                      <a:endParaRPr lang="it-IT" sz="16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2791408683"/>
                  </a:ext>
                </a:extLst>
              </a:tr>
              <a:tr h="370840">
                <a:tc>
                  <a:txBody>
                    <a:bodyPr/>
                    <a:lstStyle/>
                    <a:p>
                      <a:r>
                        <a:rPr lang="it-IT" sz="1600" b="1" kern="1200" dirty="0" smtClean="0">
                          <a:solidFill>
                            <a:schemeClr val="lt1"/>
                          </a:solidFill>
                          <a:latin typeface="+mn-lt"/>
                          <a:ea typeface="+mn-ea"/>
                          <a:cs typeface="+mn-cs"/>
                        </a:rPr>
                        <a:t>NON TOCCARTI OCCHI, NASO E BOCCA CON LE MANI</a:t>
                      </a:r>
                      <a:endParaRPr lang="it-IT" sz="16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3883685759"/>
                  </a:ext>
                </a:extLst>
              </a:tr>
              <a:tr h="370840">
                <a:tc>
                  <a:txBody>
                    <a:bodyPr/>
                    <a:lstStyle/>
                    <a:p>
                      <a:r>
                        <a:rPr lang="it-IT" sz="1600" b="1" kern="1200" dirty="0" smtClean="0">
                          <a:solidFill>
                            <a:schemeClr val="lt1"/>
                          </a:solidFill>
                          <a:latin typeface="+mn-lt"/>
                          <a:ea typeface="+mn-ea"/>
                          <a:cs typeface="+mn-cs"/>
                        </a:rPr>
                        <a:t>COPRI BOCCA E NASO SE STARNUTISCI O TOSSISCI</a:t>
                      </a:r>
                      <a:endParaRPr lang="it-IT" sz="16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3440329840"/>
                  </a:ext>
                </a:extLst>
              </a:tr>
              <a:tr h="370840">
                <a:tc>
                  <a:txBody>
                    <a:bodyPr/>
                    <a:lstStyle/>
                    <a:p>
                      <a:r>
                        <a:rPr lang="it-IT" sz="1600" b="1" kern="1200" dirty="0" smtClean="0">
                          <a:solidFill>
                            <a:schemeClr val="lt1"/>
                          </a:solidFill>
                          <a:latin typeface="+mn-lt"/>
                          <a:ea typeface="+mn-ea"/>
                          <a:cs typeface="+mn-cs"/>
                        </a:rPr>
                        <a:t>NON PRENDERE FARMACI ANTIVIRALI NE ANTIBIOTICI  A MENO CHE NON SIANO PRESCRITTI DAL MEDICO</a:t>
                      </a:r>
                      <a:endParaRPr lang="it-IT" sz="16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1044376374"/>
                  </a:ext>
                </a:extLst>
              </a:tr>
              <a:tr h="370840">
                <a:tc>
                  <a:txBody>
                    <a:bodyPr/>
                    <a:lstStyle/>
                    <a:p>
                      <a:r>
                        <a:rPr lang="it-IT" sz="1600" b="1" kern="1200" dirty="0" smtClean="0">
                          <a:solidFill>
                            <a:schemeClr val="lt1"/>
                          </a:solidFill>
                          <a:latin typeface="+mn-lt"/>
                          <a:ea typeface="+mn-ea"/>
                          <a:cs typeface="+mn-cs"/>
                        </a:rPr>
                        <a:t>PULISCI LE SUPERFICI CON DISINFETTANTI A BASE DI CLORO O ALCOL</a:t>
                      </a:r>
                      <a:endParaRPr lang="it-IT" sz="16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565017233"/>
                  </a:ext>
                </a:extLst>
              </a:tr>
              <a:tr h="370840">
                <a:tc>
                  <a:txBody>
                    <a:bodyPr/>
                    <a:lstStyle/>
                    <a:p>
                      <a:r>
                        <a:rPr lang="it-IT" sz="1600" b="1" kern="1200" dirty="0" smtClean="0">
                          <a:solidFill>
                            <a:schemeClr val="lt1"/>
                          </a:solidFill>
                          <a:latin typeface="+mn-lt"/>
                          <a:ea typeface="+mn-ea"/>
                          <a:cs typeface="+mn-cs"/>
                        </a:rPr>
                        <a:t>USA LA</a:t>
                      </a:r>
                      <a:r>
                        <a:rPr lang="it-IT" sz="1600" b="1" kern="1200" baseline="0" dirty="0" smtClean="0">
                          <a:solidFill>
                            <a:schemeClr val="lt1"/>
                          </a:solidFill>
                          <a:latin typeface="+mn-lt"/>
                          <a:ea typeface="+mn-ea"/>
                          <a:cs typeface="+mn-cs"/>
                        </a:rPr>
                        <a:t> MASCHERINA SE SOSPETTI DI ESSERE MALATO O ASSISTI PERSONE MALATE</a:t>
                      </a:r>
                      <a:endParaRPr lang="it-IT" sz="1600" b="1" kern="120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1120594253"/>
                  </a:ext>
                </a:extLst>
              </a:tr>
              <a:tr h="370840">
                <a:tc>
                  <a:txBody>
                    <a:bodyPr/>
                    <a:lstStyle/>
                    <a:p>
                      <a:r>
                        <a:rPr lang="it-IT" sz="1600" b="1" kern="1200" baseline="0" dirty="0" smtClean="0">
                          <a:solidFill>
                            <a:schemeClr val="lt1"/>
                          </a:solidFill>
                          <a:latin typeface="+mn-lt"/>
                          <a:ea typeface="+mn-ea"/>
                          <a:cs typeface="+mn-cs"/>
                        </a:rPr>
                        <a:t>I PRODOTTI MADE IN CHINA E I PACCHI RICEVUTI DALLA CINA NON SONO PERICOLOSI</a:t>
                      </a:r>
                      <a:endParaRPr lang="it-IT" sz="1600" b="1" kern="1200" baseline="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170388016"/>
                  </a:ext>
                </a:extLst>
              </a:tr>
              <a:tr h="370840">
                <a:tc>
                  <a:txBody>
                    <a:bodyPr/>
                    <a:lstStyle/>
                    <a:p>
                      <a:r>
                        <a:rPr lang="it-IT" sz="1600" b="1" kern="1200" baseline="0" dirty="0" smtClean="0">
                          <a:solidFill>
                            <a:schemeClr val="lt1"/>
                          </a:solidFill>
                          <a:latin typeface="+mn-lt"/>
                          <a:ea typeface="+mn-ea"/>
                          <a:cs typeface="+mn-cs"/>
                        </a:rPr>
                        <a:t>CONTATTA IL NUMERO VERDE 1500 SE HAI FEBBRE O TOSSE</a:t>
                      </a:r>
                      <a:endParaRPr lang="it-IT" sz="1600" b="1" kern="1200" baseline="0" dirty="0">
                        <a:solidFill>
                          <a:schemeClr val="lt1"/>
                        </a:solidFill>
                        <a:latin typeface="+mn-lt"/>
                        <a:ea typeface="+mn-ea"/>
                        <a:cs typeface="+mn-cs"/>
                      </a:endParaRPr>
                    </a:p>
                  </a:txBody>
                  <a:tcPr>
                    <a:solidFill>
                      <a:schemeClr val="accent1"/>
                    </a:solidFill>
                  </a:tcPr>
                </a:tc>
                <a:extLst>
                  <a:ext uri="{0D108BD9-81ED-4DB2-BD59-A6C34878D82A}">
                    <a16:rowId xmlns:a16="http://schemas.microsoft.com/office/drawing/2014/main" val="1332323752"/>
                  </a:ext>
                </a:extLst>
              </a:tr>
              <a:tr h="370840">
                <a:tc>
                  <a:txBody>
                    <a:bodyPr/>
                    <a:lstStyle/>
                    <a:p>
                      <a:r>
                        <a:rPr lang="it-IT" sz="1600" b="1" kern="1200" baseline="0" dirty="0" smtClean="0">
                          <a:solidFill>
                            <a:schemeClr val="lt1"/>
                          </a:solidFill>
                          <a:latin typeface="+mn-lt"/>
                          <a:ea typeface="+mn-ea"/>
                          <a:cs typeface="+mn-cs"/>
                        </a:rPr>
                        <a:t>GLI ANIMALI DA COMPAGNIA NON DIFFONDONO IL NUOVO CORONAVIRUS</a:t>
                      </a:r>
                      <a:endParaRPr lang="it-IT" sz="1600" b="1" kern="1200" baseline="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983382455"/>
                  </a:ext>
                </a:extLst>
              </a:tr>
            </a:tbl>
          </a:graphicData>
        </a:graphic>
      </p:graphicFrame>
    </p:spTree>
    <p:extLst>
      <p:ext uri="{BB962C8B-B14F-4D97-AF65-F5344CB8AC3E}">
        <p14:creationId xmlns:p14="http://schemas.microsoft.com/office/powerpoint/2010/main" val="2166437473"/>
      </p:ext>
    </p:extLst>
  </p:cSld>
  <p:clrMapOvr>
    <a:masterClrMapping/>
  </p:clrMapOvr>
  <mc:AlternateContent xmlns:mc="http://schemas.openxmlformats.org/markup-compatibility/2006" xmlns:p14="http://schemas.microsoft.com/office/powerpoint/2010/main">
    <mc:Choice Requires="p14">
      <p:transition spd="slow" p14:dur="1200" advClick="0" advTm="14000">
        <p14:prism/>
      </p:transition>
    </mc:Choice>
    <mc:Fallback xmlns="">
      <p:transition spd="slow" advClick="0" advTm="14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21724" y="1371600"/>
            <a:ext cx="9717578" cy="3785652"/>
          </a:xfrm>
          <a:prstGeom prst="rect">
            <a:avLst/>
          </a:prstGeom>
          <a:noFill/>
        </p:spPr>
        <p:txBody>
          <a:bodyPr wrap="square" rtlCol="0">
            <a:spAutoFit/>
          </a:bodyPr>
          <a:lstStyle/>
          <a:p>
            <a:pPr algn="ctr"/>
            <a:r>
              <a:rPr lang="it-IT" sz="8000" dirty="0">
                <a:latin typeface="Algerian" panose="04020705040A02060702" pitchFamily="82" charset="0"/>
              </a:rPr>
              <a:t>RIEMPIRE DI SENSO IL TEMPO DEL </a:t>
            </a:r>
            <a:r>
              <a:rPr lang="it-IT" sz="8000" dirty="0" smtClean="0">
                <a:latin typeface="Algerian" panose="04020705040A02060702" pitchFamily="82" charset="0"/>
              </a:rPr>
              <a:t>CORONAVIRUS</a:t>
            </a:r>
            <a:endParaRPr lang="it-IT" sz="8000" dirty="0">
              <a:latin typeface="Algerian" panose="04020705040A02060702" pitchFamily="82" charset="0"/>
            </a:endParaRPr>
          </a:p>
        </p:txBody>
      </p:sp>
      <p:sp>
        <p:nvSpPr>
          <p:cNvPr id="4" name="Rettangolo 3"/>
          <p:cNvSpPr/>
          <p:nvPr/>
        </p:nvSpPr>
        <p:spPr>
          <a:xfrm>
            <a:off x="238677" y="249382"/>
            <a:ext cx="1625766" cy="923330"/>
          </a:xfrm>
          <a:prstGeom prst="rect">
            <a:avLst/>
          </a:prstGeom>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bodyPr>
          <a:lstStyle/>
          <a:p>
            <a:pPr algn="ctr"/>
            <a:r>
              <a:rPr lang="it-IT"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UDA</a:t>
            </a:r>
            <a:endParaRPr lang="it-IT"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3" name="LE ONDE - Ludovico Einaudi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11098" y="249382"/>
            <a:ext cx="609600" cy="609600"/>
          </a:xfrm>
          <a:prstGeom prst="rect">
            <a:avLst/>
          </a:prstGeom>
        </p:spPr>
      </p:pic>
    </p:spTree>
    <p:extLst>
      <p:ext uri="{BB962C8B-B14F-4D97-AF65-F5344CB8AC3E}">
        <p14:creationId xmlns:p14="http://schemas.microsoft.com/office/powerpoint/2010/main" val="2335392893"/>
      </p:ext>
    </p:extLst>
  </p:cSld>
  <p:clrMapOvr>
    <a:masterClrMapping/>
  </p:clrMapOvr>
  <mc:AlternateContent xmlns:mc="http://schemas.openxmlformats.org/markup-compatibility/2006" xmlns:p14="http://schemas.microsoft.com/office/powerpoint/2010/main">
    <mc:Choice Requires="p14">
      <p:transition spd="slow" p14:dur="4000" advClick="0" advTm="5000">
        <p14:vortex dir="r"/>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
                                      <p:cBhvr>
                                        <p:cTn id="6" dur="1" fill="hold"/>
                                        <p:tgtEl>
                                          <p:spTgt spid="3"/>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par>
                          <p:cTn id="13" fill="hold">
                            <p:stCondLst>
                              <p:cond delay="500"/>
                            </p:stCondLst>
                            <p:childTnLst>
                              <p:par>
                                <p:cTn id="14" presetID="7" presetClass="emph" presetSubtype="2" fill="hold" grpId="0" nodeType="afterEffect">
                                  <p:stCondLst>
                                    <p:cond delay="0"/>
                                  </p:stCondLst>
                                  <p:childTnLst>
                                    <p:animClr clrSpc="rgb" dir="cw">
                                      <p:cBhvr>
                                        <p:cTn id="15" dur="2000" fill="hold"/>
                                        <p:tgtEl>
                                          <p:spTgt spid="2"/>
                                        </p:tgtEl>
                                        <p:attrNameLst>
                                          <p:attrName>stroke.color</p:attrName>
                                        </p:attrNameLst>
                                      </p:cBhvr>
                                      <p:to>
                                        <a:srgbClr val="FF0000"/>
                                      </p:to>
                                    </p:animClr>
                                    <p:set>
                                      <p:cBhvr>
                                        <p:cTn id="16" dur="2000" fill="hold"/>
                                        <p:tgtEl>
                                          <p:spTgt spid="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9069" y="3071379"/>
            <a:ext cx="4995950" cy="36064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36" y="209057"/>
            <a:ext cx="2677304" cy="2800150"/>
          </a:xfrm>
          <a:prstGeom prst="rect">
            <a:avLst/>
          </a:prstGeom>
        </p:spPr>
      </p:pic>
      <p:sp>
        <p:nvSpPr>
          <p:cNvPr id="2" name="CasellaDiTesto 1"/>
          <p:cNvSpPr txBox="1"/>
          <p:nvPr/>
        </p:nvSpPr>
        <p:spPr>
          <a:xfrm>
            <a:off x="2971498" y="209057"/>
            <a:ext cx="8001302" cy="2862322"/>
          </a:xfrm>
          <a:prstGeom prst="rect">
            <a:avLst/>
          </a:prstGeom>
          <a:noFill/>
        </p:spPr>
        <p:txBody>
          <a:bodyPr wrap="square" rtlCol="0">
            <a:spAutoFit/>
          </a:bodyPr>
          <a:lstStyle/>
          <a:p>
            <a:pPr algn="ctr"/>
            <a:r>
              <a:rPr lang="it-IT" dirty="0"/>
              <a:t>A riempire di senso questo periodo difficile per tutti ci aiuta il cardinale Gianfranco Ravasi, il quale, in un’intervista rilasciata a Bel tempo si spera, con la sua dolcezza e la speranza negli occhi ci invita tutti a riflettere. Cosa succede quando vediamo tutti i beni materiali crollare davanti ai nostri occhi? Proprio quello che stiamo vivendo adesso: si inizia a riflettere, a ricreare la scala dei valori e a rimpiangere il tempo passato, dando un senso alle piccole cose che ci mancano della quotidianità. Tutto ciò che abbiamo costruito con la scienza è andato in frantumi metaforicamente, sembra che non serva a nulla di fronte ad un virus incontrollabile. </a:t>
            </a:r>
          </a:p>
        </p:txBody>
      </p:sp>
      <p:sp>
        <p:nvSpPr>
          <p:cNvPr id="5" name="Rettangolo 4"/>
          <p:cNvSpPr/>
          <p:nvPr/>
        </p:nvSpPr>
        <p:spPr>
          <a:xfrm>
            <a:off x="321424" y="3071379"/>
            <a:ext cx="6777645" cy="3693319"/>
          </a:xfrm>
          <a:prstGeom prst="rect">
            <a:avLst/>
          </a:prstGeom>
        </p:spPr>
        <p:txBody>
          <a:bodyPr wrap="square">
            <a:spAutoFit/>
          </a:bodyPr>
          <a:lstStyle/>
          <a:p>
            <a:r>
              <a:rPr lang="it-IT" dirty="0"/>
              <a:t>Così, siamo riusciti a rivalutare l’invincibilità dell’essere umano per capire, invece, la fragilità della stessa esistenza umana. Riempire di senso questo periodo, è innalzare e portare avanti quei valori ormai persi, pensare che la scienza non è tutto, che in un battibaleno tutto possa cambiare e potremmo rimanere senza nulla. È in quel momento che rimangono solo le piccole cose, i sentimenti e gli affetti. La scienza sicuramente ci aiuta ed è grandissima, perché senza di essa magari o, anzi, sicuramente molte persone non si sarebbero salvate, però bisogna ricordare che nonostante la grandezza che quest’ultima ci ha donato, noi non siamo dei, siamo semplicemente creature fragili. </a:t>
            </a:r>
          </a:p>
        </p:txBody>
      </p:sp>
    </p:spTree>
    <p:extLst>
      <p:ext uri="{BB962C8B-B14F-4D97-AF65-F5344CB8AC3E}">
        <p14:creationId xmlns:p14="http://schemas.microsoft.com/office/powerpoint/2010/main" val="193597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0000">
        <p15:prstTrans prst="wind"/>
      </p:transition>
    </mc:Choice>
    <mc:Fallback xmlns="">
      <p:transition spd="slow" advClick="0" advTm="4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3730" y="0"/>
            <a:ext cx="8614323" cy="3970318"/>
          </a:xfrm>
          <a:prstGeom prst="rect">
            <a:avLst/>
          </a:prstGeom>
          <a:noFill/>
        </p:spPr>
        <p:txBody>
          <a:bodyPr wrap="square" rtlCol="0">
            <a:spAutoFit/>
          </a:bodyPr>
          <a:lstStyle/>
          <a:p>
            <a:pPr algn="ctr"/>
            <a:r>
              <a:rPr lang="it-IT" dirty="0"/>
              <a:t>Specialmente noi giovani, afferma il cardinale, ci sentiamo invincibili pronti ad affrontare di tutto, ma dovremmo toglierci dalla mente quella stupida consapevolezza che a noi non possa succedere nulla. Tutti sono a rischio e per evitare di essere colpiti da questo virus bisogna seguire alla lettera le norme date, quindi toglierci quella maschera da supereroi ed imparare, invece, ad essere noi stessi, ognuno con le proprie debolezze.</a:t>
            </a:r>
          </a:p>
          <a:p>
            <a:pPr algn="ctr"/>
            <a:r>
              <a:rPr lang="it-IT" dirty="0"/>
              <a:t>È in momenti come questi che ci mettiamo a nudo e ci rendiamo conto di quanto possiamo essere piccoli se ci viene a mancare la quotidianità. Proprio in relazione a ciò, il cardinale Ravasi, cita un proverbio arabo che mi ha molto colpita:” Che cosa c’è di più ovvio dell’aria? Niente, ma guai a non respirarla!”. È un difetto insito nell’essere umano, crediamo che tutto ci sia dovuto e quando la cosa, magari, più scontata per noi ci venisse a mancare, è lì che le affibbiamo un valore nuovo e la bramiamo più di ogni altra cosa. </a:t>
            </a:r>
          </a:p>
        </p:txBody>
      </p:sp>
      <p:sp>
        <p:nvSpPr>
          <p:cNvPr id="3" name="Rettangolo 2"/>
          <p:cNvSpPr/>
          <p:nvPr/>
        </p:nvSpPr>
        <p:spPr>
          <a:xfrm>
            <a:off x="0" y="3970318"/>
            <a:ext cx="8678053" cy="2759602"/>
          </a:xfrm>
          <a:prstGeom prst="rect">
            <a:avLst/>
          </a:prstGeom>
        </p:spPr>
        <p:txBody>
          <a:bodyPr wrap="square">
            <a:spAutoFit/>
          </a:bodyPr>
          <a:lstStyle/>
          <a:p>
            <a:pPr algn="ctr">
              <a:lnSpc>
                <a:spcPct val="107000"/>
              </a:lnSpc>
              <a:spcAft>
                <a:spcPts val="800"/>
              </a:spcAft>
            </a:pPr>
            <a:r>
              <a:rPr lang="it-IT" dirty="0"/>
              <a:t>È per questo che iniziamo ad avere paura che ci venga spazzato via il futuro, perché prima lo davamo per scontato. Solo vedendo questa cruda realtà ce ne stiamo rendendo conto. Si inizia a dare valore ad un gesto mancato, una parola che non si è riusciti a dire, una passeggiata rimandata al giorno dopo, perché tanto che fa? Il domani è scontato. Purtroppo adesso non lo è più ed è proprio per questo motivo che ci piangiamo addosso ed avremmo voluto tanto vivere alla giornata, prendere come esempio il carpe diem di Orazio, perché l’attimo è fuggente quindi non va colto, bensì afferrato.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3238" y="997527"/>
            <a:ext cx="3489008" cy="51447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8069798"/>
      </p:ext>
    </p:extLst>
  </p:cSld>
  <p:clrMapOvr>
    <a:masterClrMapping/>
  </p:clrMapOvr>
  <p:transition spd="slow" advClick="0" advTm="50000">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9754" y="66502"/>
            <a:ext cx="7780711" cy="1754326"/>
          </a:xfrm>
          <a:prstGeom prst="rect">
            <a:avLst/>
          </a:prstGeom>
          <a:noFill/>
        </p:spPr>
        <p:txBody>
          <a:bodyPr wrap="square" rtlCol="0">
            <a:spAutoFit/>
          </a:bodyPr>
          <a:lstStyle/>
          <a:p>
            <a:pPr algn="ctr"/>
            <a:r>
              <a:rPr lang="it-IT" dirty="0" smtClean="0"/>
              <a:t>Adesso </a:t>
            </a:r>
            <a:r>
              <a:rPr lang="it-IT" dirty="0"/>
              <a:t>chiusi in una stanza cosa possiamo fare? Solo ripensare a tutte quelle cose che non abbiamo fatto e sperare che tutto passi in fretta per recuperare il tempo perduto e ricominciare a vivere, ma vivere per davvero con </a:t>
            </a:r>
            <a:r>
              <a:rPr lang="it-IT" dirty="0" smtClean="0"/>
              <a:t>le nuove </a:t>
            </a:r>
            <a:r>
              <a:rPr lang="it-IT" dirty="0"/>
              <a:t>consapevolezze che questo momento ci è riuscito ad affidare. Perché, secondo me, questo virus ci sta facendo, sì, tanto male ma anche tanto bene. </a:t>
            </a:r>
            <a:endParaRPr lang="it-IT" dirty="0" smtClean="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465" y="709131"/>
            <a:ext cx="4238107" cy="411754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asellaDiTesto 3"/>
          <p:cNvSpPr txBox="1"/>
          <p:nvPr/>
        </p:nvSpPr>
        <p:spPr>
          <a:xfrm>
            <a:off x="-58188" y="1750008"/>
            <a:ext cx="7938653" cy="3139321"/>
          </a:xfrm>
          <a:prstGeom prst="rect">
            <a:avLst/>
          </a:prstGeom>
          <a:noFill/>
        </p:spPr>
        <p:txBody>
          <a:bodyPr wrap="square" rtlCol="0">
            <a:spAutoFit/>
          </a:bodyPr>
          <a:lstStyle/>
          <a:p>
            <a:pPr algn="ctr"/>
            <a:r>
              <a:rPr lang="it-IT" dirty="0"/>
              <a:t>Spero che magari si riesca a ripartire con valori nuovi, non più quelli del potere e del comando in base ai quali ognuno deve prevalere </a:t>
            </a:r>
            <a:r>
              <a:rPr lang="it-IT" dirty="0" smtClean="0"/>
              <a:t>sull’altro, </a:t>
            </a:r>
            <a:r>
              <a:rPr lang="it-IT" dirty="0"/>
              <a:t>ma valori che veramente partano dal cuore, come quelli dell’unione e del bene comune.</a:t>
            </a:r>
          </a:p>
          <a:p>
            <a:pPr algn="ctr"/>
            <a:r>
              <a:rPr lang="it-IT" dirty="0"/>
              <a:t>Di questa stessa unione tratta anche Mariangela Gualtieri nella sua poesia “Nove Marzo </a:t>
            </a:r>
            <a:r>
              <a:rPr lang="it-IT" dirty="0" err="1"/>
              <a:t>Duemilaventi</a:t>
            </a:r>
            <a:r>
              <a:rPr lang="it-IT" dirty="0"/>
              <a:t>”. Un componimento che ci invita a riflettere sui giorni che stiamo vivendo e sulla vulnerabilità dell’essere umano, giorni che ci tolgono la libertà, i baci, gli </a:t>
            </a:r>
            <a:r>
              <a:rPr lang="it-IT" dirty="0" smtClean="0"/>
              <a:t>abbracci…sembra </a:t>
            </a:r>
            <a:r>
              <a:rPr lang="it-IT" dirty="0"/>
              <a:t>di stare in punizione come quando eravamo bambini, ma che restituiscono la consapevolezza di essere un’unica specie, quella umana, per questo solo insieme potremmo farcela. </a:t>
            </a:r>
          </a:p>
        </p:txBody>
      </p:sp>
      <p:sp>
        <p:nvSpPr>
          <p:cNvPr id="6" name="CasellaDiTesto 5"/>
          <p:cNvSpPr txBox="1"/>
          <p:nvPr/>
        </p:nvSpPr>
        <p:spPr>
          <a:xfrm>
            <a:off x="282633" y="5178829"/>
            <a:ext cx="10449098" cy="1188720"/>
          </a:xfrm>
          <a:prstGeom prst="rect">
            <a:avLst/>
          </a:prstGeom>
          <a:noFill/>
        </p:spPr>
        <p:txBody>
          <a:bodyPr wrap="square" rtlCol="0">
            <a:spAutoFit/>
          </a:bodyPr>
          <a:lstStyle/>
          <a:p>
            <a:endParaRPr lang="it-IT" dirty="0"/>
          </a:p>
        </p:txBody>
      </p:sp>
      <p:sp>
        <p:nvSpPr>
          <p:cNvPr id="7" name="CasellaDiTesto 6"/>
          <p:cNvSpPr txBox="1"/>
          <p:nvPr/>
        </p:nvSpPr>
        <p:spPr>
          <a:xfrm>
            <a:off x="723207" y="5220393"/>
            <a:ext cx="10474037" cy="1330036"/>
          </a:xfrm>
          <a:prstGeom prst="rect">
            <a:avLst/>
          </a:prstGeom>
          <a:noFill/>
        </p:spPr>
        <p:txBody>
          <a:bodyPr wrap="square" rtlCol="0">
            <a:spAutoFit/>
          </a:bodyPr>
          <a:lstStyle/>
          <a:p>
            <a:endParaRPr lang="it-IT" dirty="0"/>
          </a:p>
        </p:txBody>
      </p:sp>
      <p:sp>
        <p:nvSpPr>
          <p:cNvPr id="5" name="CasellaDiTesto 4"/>
          <p:cNvSpPr txBox="1"/>
          <p:nvPr/>
        </p:nvSpPr>
        <p:spPr>
          <a:xfrm>
            <a:off x="157941" y="4826675"/>
            <a:ext cx="11960630" cy="2031325"/>
          </a:xfrm>
          <a:prstGeom prst="rect">
            <a:avLst/>
          </a:prstGeom>
          <a:noFill/>
        </p:spPr>
        <p:txBody>
          <a:bodyPr wrap="square" rtlCol="0">
            <a:spAutoFit/>
          </a:bodyPr>
          <a:lstStyle/>
          <a:p>
            <a:r>
              <a:rPr lang="it-IT" dirty="0"/>
              <a:t> Con la scorrevolezza dei suoi versi, l’autrice sembra come se volesse farci sentire meno soli e, proprio come la penso io, afferma che questo tempo riuscirà a segnare una svolta, un cambiamento in ognuno di noi, un cambiamento di pensiero </a:t>
            </a:r>
            <a:r>
              <a:rPr lang="it-IT" dirty="0" smtClean="0"/>
              <a:t>comune </a:t>
            </a:r>
            <a:r>
              <a:rPr lang="it-IT" dirty="0"/>
              <a:t>che ci renda finalmente un unico organismo. Purtroppo però ancora si vedono gesti di egoismo, gente che esce fregandosene di poter nuocere alla salute altrui e delle norme di sicurezza. Per la fine di questo periodo rimane solo la speranza di un mondo migliore, poiché il “non fare” in questo periodo è più fecondo del “fare” e quando finalmente “faremo” tutto avrà un gusto più speciale.</a:t>
            </a:r>
          </a:p>
        </p:txBody>
      </p:sp>
    </p:spTree>
    <p:extLst>
      <p:ext uri="{BB962C8B-B14F-4D97-AF65-F5344CB8AC3E}">
        <p14:creationId xmlns:p14="http://schemas.microsoft.com/office/powerpoint/2010/main" val="95058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45000">
        <p15:prstTrans prst="drape"/>
      </p:transition>
    </mc:Choice>
    <mc:Fallback xmlns="">
      <p:transition spd="slow" advClick="0" advTm="4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8354291" cy="3693319"/>
          </a:xfrm>
          <a:prstGeom prst="rect">
            <a:avLst/>
          </a:prstGeom>
          <a:noFill/>
        </p:spPr>
        <p:txBody>
          <a:bodyPr wrap="square" rtlCol="0">
            <a:spAutoFit/>
          </a:bodyPr>
          <a:lstStyle/>
          <a:p>
            <a:r>
              <a:rPr lang="it-IT" dirty="0"/>
              <a:t>Con l’aggravarsi dell’estensione di questo virus non c’è voluto molto affinché il governo ci intimasse di restare chiusi in casa e penso sia stata la scelta più logica da fare, non solo per salvaguardare la nostra salute, ma anche quella altrui. La nostra quotidianità è stata stravolta e, purtroppo si sa, quando si svuotano le giornate, i pensieri si accavallano. È grazie a tutto ciò che sto imparando a viaggiare nella mia anima...</a:t>
            </a:r>
          </a:p>
          <a:p>
            <a:r>
              <a:rPr lang="it-IT" dirty="0"/>
              <a:t>Mi definisco una persona positiva, sempre pronta a trovare il buono nelle persone e nelle situazioni, tutti i dolori che hanno bussato alla mia porta li ho sempre affrontati con il sorriso, poiché quella è la mia forza, il mio modo per rispondere alla vita, sia nelle sue sfaccettature positive ma soprattutto in quelle negative. L’atteggiamento resiliente è quello che più mi rappresenta e anche quello che al tempo stesso mi ha sempre affascinato.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4291" y="280402"/>
            <a:ext cx="3750080" cy="3132514"/>
          </a:xfrm>
          <a:prstGeom prst="rect">
            <a:avLst/>
          </a:prstGeom>
          <a:ln w="88900" cap="sq" cmpd="thickThin">
            <a:solidFill>
              <a:srgbClr val="000000"/>
            </a:solidFill>
            <a:prstDash val="solid"/>
            <a:miter lim="800000"/>
          </a:ln>
          <a:effectLst>
            <a:innerShdw blurRad="76200">
              <a:srgbClr val="000000"/>
            </a:innerShdw>
          </a:effectLst>
        </p:spPr>
      </p:pic>
      <p:sp>
        <p:nvSpPr>
          <p:cNvPr id="4" name="CasellaDiTesto 3"/>
          <p:cNvSpPr txBox="1"/>
          <p:nvPr/>
        </p:nvSpPr>
        <p:spPr>
          <a:xfrm>
            <a:off x="0" y="3607724"/>
            <a:ext cx="9326880" cy="3139321"/>
          </a:xfrm>
          <a:prstGeom prst="rect">
            <a:avLst/>
          </a:prstGeom>
          <a:noFill/>
        </p:spPr>
        <p:txBody>
          <a:bodyPr wrap="square" rtlCol="0">
            <a:spAutoFit/>
          </a:bodyPr>
          <a:lstStyle/>
          <a:p>
            <a:r>
              <a:rPr lang="it-IT"/>
              <a:t>Quando ero più piccolina, ogni cosa brutta che mi capitava la dipingevo come la fine del mondo, ma crescendo e maturando ho imparato a non guardare più solo il mio mondo, ad accorgermi che quello che capitava a me non era nulla in confronto a quello che accadeva a tante altre persone e a capire che ci può essere sempre qualcosa di peggio, insomma a ritenermi fortunata.</a:t>
            </a:r>
          </a:p>
          <a:p>
            <a:r>
              <a:rPr lang="it-IT"/>
              <a:t>Può sembrare strano, ma anche in questo periodo, mi ritengo fortunata perchè, nonostante mia madre sia un’infermiera e metta a rischio ogni giorno la sua vita e la nostra famiglia, nonostante a mio nonno sia stata diagnosticata una brutta malattia, nonostante ci sia un virus mutevole che sta distruggendo ogni cosa, a differenza di altre persone ho un tetto sulla testa e un piatto caldo a tavola ogni giorno. </a:t>
            </a:r>
            <a:endParaRPr lang="it-IT"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463" y="3693318"/>
            <a:ext cx="2894908" cy="28138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5422551"/>
      </p:ext>
    </p:extLst>
  </p:cSld>
  <p:clrMapOvr>
    <a:masterClrMapping/>
  </p:clrMapOvr>
  <mc:AlternateContent xmlns:mc="http://schemas.openxmlformats.org/markup-compatibility/2006" xmlns:p14="http://schemas.microsoft.com/office/powerpoint/2010/main">
    <mc:Choice Requires="p14">
      <p:transition spd="slow" p14:dur="1250" advClick="0" advTm="50000">
        <p14:switch dir="r"/>
      </p:transition>
    </mc:Choice>
    <mc:Fallback xmlns="">
      <p:transition spd="slow" advClick="0" advTm="5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2509" y="191193"/>
            <a:ext cx="7664335" cy="6463308"/>
          </a:xfrm>
          <a:prstGeom prst="rect">
            <a:avLst/>
          </a:prstGeom>
          <a:noFill/>
        </p:spPr>
        <p:txBody>
          <a:bodyPr wrap="square" rtlCol="0">
            <a:spAutoFit/>
          </a:bodyPr>
          <a:lstStyle/>
          <a:p>
            <a:pPr algn="ctr"/>
            <a:r>
              <a:rPr lang="it-IT" dirty="0"/>
              <a:t>La resilienza, quindi, è la capacità di svilupparsi positivamente e continuare a progettare il proprio futuro nonostante le frustrazioni e le avversità. Penso che ognuno di noi abbia questo atteggiamento insito nel proprio modo di vivere, bisogna solo cacciarlo fuori e farlo prevalere rispetto alla paura in momenti come questi. Non sono ipocrita, anche io ho momenti in cui vedo tutto buio e non riesco a scorgere un barlume di </a:t>
            </a:r>
            <a:r>
              <a:rPr lang="it-IT" dirty="0" smtClean="0"/>
              <a:t>speranza, </a:t>
            </a:r>
            <a:r>
              <a:rPr lang="it-IT" dirty="0"/>
              <a:t>però credo che anche il dolore vada affrontato, poiché quest’ultimo ci aiuta a crescere e a diventare persone migliori. </a:t>
            </a:r>
          </a:p>
          <a:p>
            <a:pPr algn="ctr"/>
            <a:r>
              <a:rPr lang="it-IT" dirty="0"/>
              <a:t>Proprio per questo vorrei lanciare un </a:t>
            </a:r>
            <a:r>
              <a:rPr lang="it-IT" dirty="0" smtClean="0"/>
              <a:t>appello; immaginiamo </a:t>
            </a:r>
            <a:r>
              <a:rPr lang="it-IT" dirty="0"/>
              <a:t>che io sia una persona importante e che ciò che dico quindi sia analizzato con una certa </a:t>
            </a:r>
            <a:r>
              <a:rPr lang="it-IT" dirty="0" smtClean="0"/>
              <a:t>cura e </a:t>
            </a:r>
            <a:r>
              <a:rPr lang="it-IT" dirty="0"/>
              <a:t>non come il pensiero di una ragazzina:</a:t>
            </a:r>
          </a:p>
          <a:p>
            <a:pPr algn="ctr"/>
            <a:r>
              <a:rPr lang="it-IT" dirty="0"/>
              <a:t>“cercate sempre di vedere il lato positivo in ogni cosa, di vedere il bello della vita, non soffermatevi sugli ostacoli, architettate nuovi modi per superarli e soprattutto siate sempre gentili con il prossimo, non possiamo mai sapere quali dolori stia passando o ha passato nella sua vita”.</a:t>
            </a:r>
          </a:p>
          <a:p>
            <a:pPr algn="ctr"/>
            <a:r>
              <a:rPr lang="it-IT" dirty="0"/>
              <a:t>“Imparate a vivere il dolore, a combatterlo e ad uscirne da vincitori, proprio come sto facendo io, nonostante ci siano momenti in cui tutto sembra andare contro di voi, non abbiate paura di crollare perché a quel punto la vostra vittoria avrà ancora più valore”.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6844" y="3094239"/>
            <a:ext cx="4122438" cy="349775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r="2212" b="6183"/>
          <a:stretch/>
        </p:blipFill>
        <p:spPr>
          <a:xfrm>
            <a:off x="8180772" y="191193"/>
            <a:ext cx="3766151" cy="270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062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0">
        <p15:prstTrans prst="peelOff"/>
      </p:transition>
    </mc:Choice>
    <mc:Fallback xmlns="">
      <p:transition spd="slow" advClick="0" advTm="4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9506" y="91441"/>
            <a:ext cx="11654443" cy="646331"/>
          </a:xfrm>
          <a:prstGeom prst="rect">
            <a:avLst/>
          </a:prstGeom>
          <a:noFill/>
        </p:spPr>
        <p:txBody>
          <a:bodyPr wrap="square" rtlCol="0">
            <a:spAutoFit/>
          </a:bodyPr>
          <a:lstStyle/>
          <a:p>
            <a:r>
              <a:rPr lang="it-IT" dirty="0"/>
              <a:t>Queste sono le parole che mi ripeto ogni volta che mi capita di sentirmi persa e di sfogare il mio dolore, proprio come ho fatto dopo aver scritto questa lettera a mia </a:t>
            </a:r>
            <a:r>
              <a:rPr lang="it-IT" dirty="0" smtClean="0"/>
              <a:t>madre…</a:t>
            </a:r>
            <a:endParaRPr lang="it-IT" dirty="0"/>
          </a:p>
        </p:txBody>
      </p:sp>
      <p:sp>
        <p:nvSpPr>
          <p:cNvPr id="3" name="CasellaDiTesto 2"/>
          <p:cNvSpPr txBox="1"/>
          <p:nvPr/>
        </p:nvSpPr>
        <p:spPr>
          <a:xfrm>
            <a:off x="199506" y="865562"/>
            <a:ext cx="7913716" cy="5909310"/>
          </a:xfrm>
          <a:prstGeom prst="rect">
            <a:avLst/>
          </a:prstGeom>
          <a:noFill/>
        </p:spPr>
        <p:txBody>
          <a:bodyPr wrap="square" rtlCol="0">
            <a:spAutoFit/>
          </a:bodyPr>
          <a:lstStyle/>
          <a:p>
            <a:r>
              <a:rPr lang="it-IT"/>
              <a:t>Sai mamma, in un futuro, vorrei almeno diventare la metà della persona che sei tu, ma so che non ci riuscirei. Lo so perché, in questo tempo passato da sola a riflettere, mi rendo conto di essere stata fin troppo superficiale e mi sento una codarda, perché non riesco mai a dirtele in faccia queste cose. Quando, stremata dal lavoro e dal dolore, mi dici :”Sembra che tu non capisca nulla”, sai perché non ti rispondo mai? Io, abituata sempre a controbattere in modo scontroso quando non condivido qualcosa che viene detta sul mio conto, non ti rispondo perché so che tu hai ragione. Sembro tanto indifferente, mai una parola di conforto per te, mai un grazie, un ti voglio bene...però voglio che tu lo sappia, sono tanto orgogliosa di averti come mamma, sono abituata a dimostrarti le cose magari con un abbraccio dato di sfuggita, cosa che adesso non posso proprio fare. Ed è forse questa la cosa che mi manca di più della quotidianità, ma non te ne fare una colpa, magari neanche ci facevi caso ad un gesto del genere tra tutti i gesti di indifferenza che ti mostravo.</a:t>
            </a:r>
          </a:p>
          <a:p>
            <a:r>
              <a:rPr lang="it-IT"/>
              <a:t>Sono fiera di te e del tuo lavoro, dei tuoi sforzi per ottenerlo e di quel sogno di diventare come Candy Candy che hai sempre nutrito fin da piccola e che sei riuscita a raggiungere, ora trasformato in un incubo... </a:t>
            </a: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7263" r="424"/>
          <a:stretch/>
        </p:blipFill>
        <p:spPr>
          <a:xfrm>
            <a:off x="8113222" y="865562"/>
            <a:ext cx="4010217" cy="5586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0551075"/>
      </p:ext>
    </p:extLst>
  </p:cSld>
  <p:clrMapOvr>
    <a:masterClrMapping/>
  </p:clrMapOvr>
  <mc:AlternateContent xmlns:mc="http://schemas.openxmlformats.org/markup-compatibility/2006" xmlns:p14="http://schemas.microsoft.com/office/powerpoint/2010/main">
    <mc:Choice Requires="p14">
      <p:transition spd="slow" p14:dur="1300" advClick="0" advTm="45000">
        <p14:pan dir="u"/>
      </p:transition>
    </mc:Choice>
    <mc:Fallback xmlns="">
      <p:transition spd="slow" advClick="0" advTm="4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190" y="191193"/>
            <a:ext cx="6766560" cy="6186309"/>
          </a:xfrm>
          <a:prstGeom prst="rect">
            <a:avLst/>
          </a:prstGeom>
          <a:noFill/>
        </p:spPr>
        <p:txBody>
          <a:bodyPr wrap="square" rtlCol="0">
            <a:spAutoFit/>
          </a:bodyPr>
          <a:lstStyle/>
          <a:p>
            <a:pPr algn="ctr"/>
            <a:r>
              <a:rPr lang="it-IT" dirty="0"/>
              <a:t>Sono fiera di te, perché anche se hai paura non me lo dimostri mai, che vorresti tanto che ti facessero quel maledetto tampone per rassicurarti di non rappresentare un pericolo per la tua famiglia, ma ti riempiono il cuore solo di speranze inutili. </a:t>
            </a:r>
          </a:p>
          <a:p>
            <a:pPr algn="ctr"/>
            <a:r>
              <a:rPr lang="it-IT" dirty="0"/>
              <a:t>Sono fiera di te, perché sembra che le cose brutte si siano catapultate su di te in modo così repentino da non farci capire più nulla, ma nonostante questo tu continui a lottare e a rischiare la vita per tutti noi. Sai mamma, quando chiudi la porta alle tue spalle per andare in quell’ospedale sento una morsa stringermi il cuore, ho paura che qualcosa vada storto, ho paura per te...ti sembrerà strano, la figlia che a stento ti saluta quando torni, ha paura per te...beh è così, mi conosci e sai che non riesco mai a dimostrare ciò che provo, </a:t>
            </a:r>
            <a:r>
              <a:rPr lang="it-IT" dirty="0" smtClean="0"/>
              <a:t>certe volte mi </a:t>
            </a:r>
            <a:r>
              <a:rPr lang="it-IT" dirty="0"/>
              <a:t>sembrava </a:t>
            </a:r>
            <a:r>
              <a:rPr lang="it-IT" dirty="0" smtClean="0"/>
              <a:t>di essere </a:t>
            </a:r>
            <a:r>
              <a:rPr lang="it-IT" dirty="0"/>
              <a:t>compresa da te anche con un solo sguardo, attualmente no. Forse perché anche se stiamo nella stessa casa, facciamo di tutto per stare in stanze separate, per mangiare ad orari completamente diversi e tutto questo lo fai per proteggerci. Sai, mi fa male questa situazione, ma non te lo direi mai perché so che la persona che sta soffrendo più di tutti sei tu. </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252" y="191193"/>
            <a:ext cx="5189043" cy="63271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4413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5000">
        <p15:prstTrans prst="crush"/>
      </p:transition>
    </mc:Choice>
    <mc:Fallback xmlns="">
      <p:transition spd="slow" advClick="0" advTm="3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9136" y="2009343"/>
            <a:ext cx="6292733" cy="5078313"/>
          </a:xfrm>
          <a:prstGeom prst="rect">
            <a:avLst/>
          </a:prstGeom>
          <a:noFill/>
        </p:spPr>
        <p:txBody>
          <a:bodyPr wrap="square" rtlCol="0">
            <a:spAutoFit/>
          </a:bodyPr>
          <a:lstStyle/>
          <a:p>
            <a:pPr algn="ctr"/>
            <a:r>
              <a:rPr lang="it-IT" dirty="0" smtClean="0"/>
              <a:t>Non </a:t>
            </a:r>
            <a:r>
              <a:rPr lang="it-IT" dirty="0"/>
              <a:t>sembra mamma, non voglio fartelo vedere, ma sto tanto male...mi fa male la tua lontananza e il fatto di non poterti neanche dare un abbraccio di conforto, lo stesso che vorrei dare al nonno. L’unica cosa che spero in questo momento è che resista fino alla fine di questa quarantena per poterlo vedere un’ultima volta, non me lo perdonerei mai se non riuscissi a farlo. Ogni volta che andavo a trovare i nonni era ormai come un’abitudine, quasi una scocciatura, ma quanto pagherei per farlo adesso. Sai mamma? Mi sento una persona orribile, mi permetto di puntare il dito contro di te a volte, ma l’esame di coscienza che mi sto facendo adesso è il più duro che potessi mai fare, per questo preferisco scriverle queste cose, scrivendo allevio un po’ il dolore...è stato sempre così e tu lo sai bene, per quanti soldi hai dovuto sprecare in diari </a:t>
            </a:r>
            <a:r>
              <a:rPr lang="it-IT" dirty="0" smtClean="0"/>
              <a:t>segreti!</a:t>
            </a:r>
            <a:endParaRPr lang="it-IT" dirty="0"/>
          </a:p>
          <a:p>
            <a:pPr algn="ct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309" y="2309957"/>
            <a:ext cx="5336772" cy="4264431"/>
          </a:xfrm>
          <a:prstGeom prst="rect">
            <a:avLst/>
          </a:prstGeom>
          <a:ln w="88900" cap="sq" cmpd="thickThin">
            <a:solidFill>
              <a:srgbClr val="000000"/>
            </a:solidFill>
            <a:prstDash val="solid"/>
            <a:miter lim="800000"/>
          </a:ln>
          <a:effectLst>
            <a:innerShdw blurRad="76200">
              <a:srgbClr val="000000"/>
            </a:innerShdw>
          </a:effectLst>
        </p:spPr>
      </p:pic>
      <p:sp>
        <p:nvSpPr>
          <p:cNvPr id="5" name="CasellaDiTesto 4"/>
          <p:cNvSpPr txBox="1"/>
          <p:nvPr/>
        </p:nvSpPr>
        <p:spPr>
          <a:xfrm>
            <a:off x="249382" y="532015"/>
            <a:ext cx="11188931" cy="1477328"/>
          </a:xfrm>
          <a:prstGeom prst="rect">
            <a:avLst/>
          </a:prstGeom>
          <a:noFill/>
        </p:spPr>
        <p:txBody>
          <a:bodyPr wrap="square" rtlCol="0">
            <a:spAutoFit/>
          </a:bodyPr>
          <a:lstStyle/>
          <a:p>
            <a:r>
              <a:rPr lang="it-IT" dirty="0"/>
              <a:t>Tu, che dai anima e corpo per gli altri, per poi essere ripagata in che modo? Si sente di gente che, invece di rimanere in casa, organizza feste a Pozzuoli. E allora dimmi, come fai a trovare la forza per proseguire? Perché io non ci riuscirei. Tu, che nonostante le preoccupazioni per il tuo lavoro, sei stravolta anche da quelle per il nonno colpito da una brutta malattia proprio in questo periodo. Lo so che è un tasto dolente per te, fai fatica quasi a parlarne e io non sembro partecipe.</a:t>
            </a:r>
          </a:p>
        </p:txBody>
      </p:sp>
    </p:spTree>
    <p:extLst>
      <p:ext uri="{BB962C8B-B14F-4D97-AF65-F5344CB8AC3E}">
        <p14:creationId xmlns:p14="http://schemas.microsoft.com/office/powerpoint/2010/main" val="1127959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0">
        <p15:prstTrans prst="pageCurlDouble"/>
      </p:transition>
    </mc:Choice>
    <mc:Fallback xmlns="">
      <p:transition spd="slow" advClick="0" advTm="4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41456" y="6012466"/>
            <a:ext cx="1693719" cy="71935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41456" y="5091551"/>
            <a:ext cx="1693719" cy="7060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41456" y="4310713"/>
            <a:ext cx="1693719" cy="6567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74567" y="207818"/>
            <a:ext cx="2460568" cy="51538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374073" y="142346"/>
            <a:ext cx="2061556" cy="646331"/>
          </a:xfrm>
          <a:prstGeom prst="rect">
            <a:avLst/>
          </a:prstGeom>
          <a:noFill/>
        </p:spPr>
        <p:txBody>
          <a:bodyPr wrap="square" rtlCol="0">
            <a:spAutoFit/>
          </a:bodyPr>
          <a:lstStyle/>
          <a:p>
            <a:pPr algn="ctr"/>
            <a:r>
              <a:rPr lang="it-IT" dirty="0" smtClean="0">
                <a:latin typeface="18thCentury" pitchFamily="2" charset="0"/>
              </a:rPr>
              <a:t>GLI ORGANISMI INTERNAZIONALI</a:t>
            </a:r>
            <a:endParaRPr lang="it-IT" dirty="0">
              <a:latin typeface="18thCentury" pitchFamily="2" charset="0"/>
            </a:endParaRPr>
          </a:p>
        </p:txBody>
      </p:sp>
      <p:cxnSp>
        <p:nvCxnSpPr>
          <p:cNvPr id="5" name="Connettore diritto 4"/>
          <p:cNvCxnSpPr>
            <a:stCxn id="2" idx="3"/>
          </p:cNvCxnSpPr>
          <p:nvPr/>
        </p:nvCxnSpPr>
        <p:spPr>
          <a:xfrm flipV="1">
            <a:off x="2635135" y="465511"/>
            <a:ext cx="972589" cy="2"/>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3607724" y="199987"/>
            <a:ext cx="5237019" cy="523220"/>
          </a:xfrm>
          <a:prstGeom prst="rect">
            <a:avLst/>
          </a:prstGeom>
          <a:noFill/>
        </p:spPr>
        <p:txBody>
          <a:bodyPr wrap="square" rtlCol="0">
            <a:spAutoFit/>
          </a:bodyPr>
          <a:lstStyle/>
          <a:p>
            <a:r>
              <a:rPr lang="it-IT" sz="1400" dirty="0">
                <a:latin typeface="Arial" panose="020B0604020202020204" pitchFamily="34" charset="0"/>
                <a:cs typeface="Arial" panose="020B0604020202020204" pitchFamily="34" charset="0"/>
              </a:rPr>
              <a:t>s</a:t>
            </a:r>
            <a:r>
              <a:rPr lang="it-IT" sz="1400" dirty="0" smtClean="0">
                <a:latin typeface="Arial" panose="020B0604020202020204" pitchFamily="34" charset="0"/>
                <a:cs typeface="Arial" panose="020B0604020202020204" pitchFamily="34" charset="0"/>
              </a:rPr>
              <a:t>i propongono di aiutare tutti i popoli della Terra a raggiungere obiettivi fondamentali per il benessere del pianeta</a:t>
            </a:r>
            <a:endParaRPr lang="it-IT" sz="1400" dirty="0">
              <a:latin typeface="Arial" panose="020B0604020202020204" pitchFamily="34" charset="0"/>
              <a:cs typeface="Arial" panose="020B0604020202020204" pitchFamily="34" charset="0"/>
            </a:endParaRPr>
          </a:p>
        </p:txBody>
      </p:sp>
      <p:cxnSp>
        <p:nvCxnSpPr>
          <p:cNvPr id="9" name="Connettore diritto 8"/>
          <p:cNvCxnSpPr/>
          <p:nvPr/>
        </p:nvCxnSpPr>
        <p:spPr>
          <a:xfrm>
            <a:off x="6043353" y="723207"/>
            <a:ext cx="0" cy="157942"/>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6043353" y="634788"/>
            <a:ext cx="864524"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c</a:t>
            </a:r>
            <a:r>
              <a:rPr lang="it-IT" sz="1200" dirty="0" smtClean="0">
                <a:latin typeface="Arial" panose="020B0604020202020204" pitchFamily="34" charset="0"/>
                <a:cs typeface="Arial" panose="020B0604020202020204" pitchFamily="34" charset="0"/>
              </a:rPr>
              <a:t>ome:</a:t>
            </a:r>
            <a:endParaRPr lang="it-IT" sz="1200" dirty="0">
              <a:latin typeface="Arial" panose="020B0604020202020204" pitchFamily="34" charset="0"/>
              <a:cs typeface="Arial" panose="020B0604020202020204" pitchFamily="34" charset="0"/>
            </a:endParaRPr>
          </a:p>
        </p:txBody>
      </p:sp>
      <p:cxnSp>
        <p:nvCxnSpPr>
          <p:cNvPr id="18" name="Connettore diritto 17"/>
          <p:cNvCxnSpPr/>
          <p:nvPr/>
        </p:nvCxnSpPr>
        <p:spPr>
          <a:xfrm>
            <a:off x="4530436" y="881149"/>
            <a:ext cx="2901142"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3" name="Connettore diritto 22"/>
          <p:cNvCxnSpPr/>
          <p:nvPr/>
        </p:nvCxnSpPr>
        <p:spPr>
          <a:xfrm>
            <a:off x="4530436" y="881149"/>
            <a:ext cx="0" cy="207818"/>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diritto 24"/>
          <p:cNvCxnSpPr/>
          <p:nvPr/>
        </p:nvCxnSpPr>
        <p:spPr>
          <a:xfrm>
            <a:off x="7431578" y="881149"/>
            <a:ext cx="0" cy="207818"/>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3659155" y="1094383"/>
            <a:ext cx="1763343" cy="5486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26"/>
          <p:cNvSpPr/>
          <p:nvPr/>
        </p:nvSpPr>
        <p:spPr>
          <a:xfrm>
            <a:off x="6555884" y="1106861"/>
            <a:ext cx="1751388" cy="56526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CasellaDiTesto 27"/>
          <p:cNvSpPr txBox="1"/>
          <p:nvPr/>
        </p:nvSpPr>
        <p:spPr>
          <a:xfrm>
            <a:off x="3821777" y="1039092"/>
            <a:ext cx="1438101" cy="646331"/>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la lotta contro le malattie o la povertà</a:t>
            </a:r>
          </a:p>
        </p:txBody>
      </p:sp>
      <p:sp>
        <p:nvSpPr>
          <p:cNvPr id="29" name="CasellaDiTesto 28"/>
          <p:cNvSpPr txBox="1"/>
          <p:nvPr/>
        </p:nvSpPr>
        <p:spPr>
          <a:xfrm>
            <a:off x="6475615" y="1059645"/>
            <a:ext cx="1936866" cy="646331"/>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la tutela dei diritti civili o il raggiungimento della pace nel mondo</a:t>
            </a:r>
          </a:p>
        </p:txBody>
      </p:sp>
      <p:cxnSp>
        <p:nvCxnSpPr>
          <p:cNvPr id="31" name="Connettore diritto 30"/>
          <p:cNvCxnSpPr/>
          <p:nvPr/>
        </p:nvCxnSpPr>
        <p:spPr>
          <a:xfrm flipH="1">
            <a:off x="1404851" y="732788"/>
            <a:ext cx="29096" cy="1411896"/>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Connettore diritto 36"/>
          <p:cNvCxnSpPr/>
          <p:nvPr/>
        </p:nvCxnSpPr>
        <p:spPr>
          <a:xfrm>
            <a:off x="758536" y="2144684"/>
            <a:ext cx="9865129" cy="0"/>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8"/>
          <p:cNvCxnSpPr/>
          <p:nvPr/>
        </p:nvCxnSpPr>
        <p:spPr>
          <a:xfrm>
            <a:off x="758536" y="2144684"/>
            <a:ext cx="0" cy="282632"/>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40" name="Immagin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779" y="2825711"/>
            <a:ext cx="1212620" cy="905423"/>
          </a:xfrm>
          <a:prstGeom prst="rect">
            <a:avLst/>
          </a:prstGeom>
        </p:spPr>
      </p:pic>
      <p:sp>
        <p:nvSpPr>
          <p:cNvPr id="41" name="CasellaDiTesto 40"/>
          <p:cNvSpPr txBox="1"/>
          <p:nvPr/>
        </p:nvSpPr>
        <p:spPr>
          <a:xfrm>
            <a:off x="-84378" y="2402378"/>
            <a:ext cx="1794933"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Organizzazione delle Nazioni Unite</a:t>
            </a:r>
          </a:p>
        </p:txBody>
      </p:sp>
      <p:cxnSp>
        <p:nvCxnSpPr>
          <p:cNvPr id="43" name="Connettore diritto 42"/>
          <p:cNvCxnSpPr>
            <a:stCxn id="40" idx="2"/>
          </p:cNvCxnSpPr>
          <p:nvPr/>
        </p:nvCxnSpPr>
        <p:spPr>
          <a:xfrm flipH="1">
            <a:off x="809800" y="3731134"/>
            <a:ext cx="3289" cy="500044"/>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44" name="CasellaDiTesto 43"/>
          <p:cNvSpPr txBox="1"/>
          <p:nvPr/>
        </p:nvSpPr>
        <p:spPr>
          <a:xfrm>
            <a:off x="758536" y="3795988"/>
            <a:ext cx="1155121"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si occupa di:</a:t>
            </a:r>
          </a:p>
        </p:txBody>
      </p:sp>
      <p:sp>
        <p:nvSpPr>
          <p:cNvPr id="4" name="CasellaDiTesto 3"/>
          <p:cNvSpPr txBox="1"/>
          <p:nvPr/>
        </p:nvSpPr>
        <p:spPr>
          <a:xfrm>
            <a:off x="-26085" y="4392836"/>
            <a:ext cx="1828800" cy="2308324"/>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mantenere la pace e la sicurezza nel </a:t>
            </a:r>
            <a:r>
              <a:rPr lang="it-IT" sz="1200" dirty="0" smtClean="0">
                <a:latin typeface="Arial" panose="020B0604020202020204" pitchFamily="34" charset="0"/>
                <a:cs typeface="Arial" panose="020B0604020202020204" pitchFamily="34" charset="0"/>
              </a:rPr>
              <a:t>mondo</a:t>
            </a:r>
          </a:p>
          <a:p>
            <a:pPr marL="285750" indent="-285750">
              <a:buFont typeface="Arial" panose="020B0604020202020204" pitchFamily="34" charset="0"/>
              <a:buChar char="•"/>
            </a:pPr>
            <a:endParaRPr lang="it-IT"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200" dirty="0" smtClean="0">
              <a:latin typeface="Arial" panose="020B0604020202020204" pitchFamily="34" charset="0"/>
              <a:cs typeface="Arial" panose="020B0604020202020204" pitchFamily="34" charset="0"/>
            </a:endParaRPr>
          </a:p>
          <a:p>
            <a:pPr algn="ctr"/>
            <a:r>
              <a:rPr lang="it-IT" sz="1200" dirty="0" smtClean="0">
                <a:latin typeface="Arial" panose="020B0604020202020204" pitchFamily="34" charset="0"/>
                <a:cs typeface="Arial" panose="020B0604020202020204" pitchFamily="34" charset="0"/>
              </a:rPr>
              <a:t>salvaguardare i diritti e la libertà di tutti gli esseri umani</a:t>
            </a:r>
          </a:p>
          <a:p>
            <a:endParaRPr lang="it-IT" sz="12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200" dirty="0">
              <a:latin typeface="Arial" panose="020B0604020202020204" pitchFamily="34" charset="0"/>
              <a:cs typeface="Arial" panose="020B0604020202020204" pitchFamily="34" charset="0"/>
            </a:endParaRPr>
          </a:p>
          <a:p>
            <a:pPr algn="ctr"/>
            <a:r>
              <a:rPr lang="it-IT" sz="1200" dirty="0" smtClean="0">
                <a:latin typeface="Arial" panose="020B0604020202020204" pitchFamily="34" charset="0"/>
                <a:cs typeface="Arial" panose="020B0604020202020204" pitchFamily="34" charset="0"/>
              </a:rPr>
              <a:t>promuovere il progresso economico, sociale e culturale</a:t>
            </a:r>
            <a:endParaRPr lang="it-IT" sz="1200" dirty="0">
              <a:latin typeface="Arial" panose="020B0604020202020204" pitchFamily="34" charset="0"/>
              <a:cs typeface="Arial" panose="020B0604020202020204" pitchFamily="34" charset="0"/>
            </a:endParaRPr>
          </a:p>
        </p:txBody>
      </p:sp>
      <p:cxnSp>
        <p:nvCxnSpPr>
          <p:cNvPr id="14" name="Connettore diritto 13"/>
          <p:cNvCxnSpPr/>
          <p:nvPr/>
        </p:nvCxnSpPr>
        <p:spPr>
          <a:xfrm>
            <a:off x="3467126" y="2144684"/>
            <a:ext cx="8259" cy="282632"/>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pic>
        <p:nvPicPr>
          <p:cNvPr id="16" name="Immagin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8474" y="2824680"/>
            <a:ext cx="1287890" cy="906454"/>
          </a:xfrm>
          <a:prstGeom prst="rect">
            <a:avLst/>
          </a:prstGeom>
        </p:spPr>
      </p:pic>
      <p:cxnSp>
        <p:nvCxnSpPr>
          <p:cNvPr id="19" name="Connettore diritto 18"/>
          <p:cNvCxnSpPr/>
          <p:nvPr/>
        </p:nvCxnSpPr>
        <p:spPr>
          <a:xfrm>
            <a:off x="5877099" y="2144684"/>
            <a:ext cx="10073" cy="282632"/>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diritto 23"/>
          <p:cNvCxnSpPr/>
          <p:nvPr/>
        </p:nvCxnSpPr>
        <p:spPr>
          <a:xfrm>
            <a:off x="8307272" y="2155170"/>
            <a:ext cx="0" cy="247208"/>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a:xfrm>
            <a:off x="10623665" y="2155170"/>
            <a:ext cx="0" cy="247208"/>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45" name="CasellaDiTesto 44"/>
          <p:cNvSpPr txBox="1"/>
          <p:nvPr/>
        </p:nvSpPr>
        <p:spPr>
          <a:xfrm>
            <a:off x="2639954" y="2391457"/>
            <a:ext cx="1670859"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Fondo delle Nazioni Unite per l’infanzia</a:t>
            </a:r>
          </a:p>
        </p:txBody>
      </p:sp>
      <p:cxnSp>
        <p:nvCxnSpPr>
          <p:cNvPr id="48" name="Connettore diritto 47"/>
          <p:cNvCxnSpPr/>
          <p:nvPr/>
        </p:nvCxnSpPr>
        <p:spPr>
          <a:xfrm>
            <a:off x="3475383" y="3731134"/>
            <a:ext cx="0" cy="500044"/>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59" name="CasellaDiTesto 58"/>
          <p:cNvSpPr txBox="1"/>
          <p:nvPr/>
        </p:nvSpPr>
        <p:spPr>
          <a:xfrm>
            <a:off x="3475383" y="3795988"/>
            <a:ext cx="1509424"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si </a:t>
            </a:r>
            <a:r>
              <a:rPr lang="it-IT" sz="1200" dirty="0" smtClean="0">
                <a:latin typeface="Arial" panose="020B0604020202020204" pitchFamily="34" charset="0"/>
                <a:cs typeface="Arial" panose="020B0604020202020204" pitchFamily="34" charset="0"/>
              </a:rPr>
              <a:t>occupa </a:t>
            </a:r>
            <a:r>
              <a:rPr lang="it-IT" sz="1200" dirty="0">
                <a:latin typeface="Arial" panose="020B0604020202020204" pitchFamily="34" charset="0"/>
                <a:cs typeface="Arial" panose="020B0604020202020204" pitchFamily="34" charset="0"/>
              </a:rPr>
              <a:t>di:</a:t>
            </a:r>
          </a:p>
        </p:txBody>
      </p:sp>
      <p:sp>
        <p:nvSpPr>
          <p:cNvPr id="60" name="Rettangolo 59"/>
          <p:cNvSpPr/>
          <p:nvPr/>
        </p:nvSpPr>
        <p:spPr>
          <a:xfrm>
            <a:off x="2635135" y="4310713"/>
            <a:ext cx="1778923" cy="6567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1" name="CasellaDiTesto 60"/>
          <p:cNvSpPr txBox="1"/>
          <p:nvPr/>
        </p:nvSpPr>
        <p:spPr>
          <a:xfrm>
            <a:off x="2622957" y="4408233"/>
            <a:ext cx="1778923"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migliorare le condizioni di vita dei bambini</a:t>
            </a:r>
          </a:p>
        </p:txBody>
      </p:sp>
      <p:pic>
        <p:nvPicPr>
          <p:cNvPr id="62" name="Immagine 61"/>
          <p:cNvPicPr>
            <a:picLocks noChangeAspect="1"/>
          </p:cNvPicPr>
          <p:nvPr/>
        </p:nvPicPr>
        <p:blipFill rotWithShape="1">
          <a:blip r:embed="rId4">
            <a:extLst>
              <a:ext uri="{28A0092B-C50C-407E-A947-70E740481C1C}">
                <a14:useLocalDpi xmlns:a14="http://schemas.microsoft.com/office/drawing/2010/main" val="0"/>
              </a:ext>
            </a:extLst>
          </a:blip>
          <a:srcRect l="14925" r="10296"/>
          <a:stretch/>
        </p:blipFill>
        <p:spPr>
          <a:xfrm>
            <a:off x="5224299" y="2824679"/>
            <a:ext cx="1315672" cy="906455"/>
          </a:xfrm>
          <a:prstGeom prst="rect">
            <a:avLst/>
          </a:prstGeom>
        </p:spPr>
      </p:pic>
      <p:sp>
        <p:nvSpPr>
          <p:cNvPr id="63" name="CasellaDiTesto 62"/>
          <p:cNvSpPr txBox="1"/>
          <p:nvPr/>
        </p:nvSpPr>
        <p:spPr>
          <a:xfrm>
            <a:off x="4738255" y="2395165"/>
            <a:ext cx="2277687"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Organizzazione per l’Alimentazione e l’Agricoltura</a:t>
            </a:r>
          </a:p>
        </p:txBody>
      </p:sp>
      <p:cxnSp>
        <p:nvCxnSpPr>
          <p:cNvPr id="65" name="Connettore diritto 64"/>
          <p:cNvCxnSpPr/>
          <p:nvPr/>
        </p:nvCxnSpPr>
        <p:spPr>
          <a:xfrm>
            <a:off x="5860005" y="3731134"/>
            <a:ext cx="5037" cy="500044"/>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5877098" y="3795987"/>
            <a:ext cx="1097280"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si occupa di:</a:t>
            </a:r>
          </a:p>
        </p:txBody>
      </p:sp>
      <p:sp>
        <p:nvSpPr>
          <p:cNvPr id="67" name="Rettangolo 66"/>
          <p:cNvSpPr/>
          <p:nvPr/>
        </p:nvSpPr>
        <p:spPr>
          <a:xfrm>
            <a:off x="4969596" y="4296031"/>
            <a:ext cx="1815004" cy="65670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8" name="CasellaDiTesto 67"/>
          <p:cNvSpPr txBox="1"/>
          <p:nvPr/>
        </p:nvSpPr>
        <p:spPr>
          <a:xfrm>
            <a:off x="4900352" y="4301218"/>
            <a:ext cx="1953491" cy="646331"/>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distribuire le risorse alimentari alle popolazioni che ne hanno bisogno</a:t>
            </a:r>
          </a:p>
        </p:txBody>
      </p:sp>
      <p:sp>
        <p:nvSpPr>
          <p:cNvPr id="69" name="Rettangolo 68"/>
          <p:cNvSpPr/>
          <p:nvPr/>
        </p:nvSpPr>
        <p:spPr>
          <a:xfrm>
            <a:off x="4969596" y="5162204"/>
            <a:ext cx="1815004" cy="63536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CasellaDiTesto 69"/>
          <p:cNvSpPr txBox="1"/>
          <p:nvPr/>
        </p:nvSpPr>
        <p:spPr>
          <a:xfrm>
            <a:off x="4898470" y="5249053"/>
            <a:ext cx="1923070"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favorisce lo sviluppo agricolo</a:t>
            </a:r>
          </a:p>
        </p:txBody>
      </p:sp>
      <p:pic>
        <p:nvPicPr>
          <p:cNvPr id="72" name="Immagin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9596" y="2783115"/>
            <a:ext cx="1148307" cy="1012872"/>
          </a:xfrm>
          <a:prstGeom prst="rect">
            <a:avLst/>
          </a:prstGeom>
        </p:spPr>
      </p:pic>
      <p:sp>
        <p:nvSpPr>
          <p:cNvPr id="73" name="CasellaDiTesto 72"/>
          <p:cNvSpPr txBox="1"/>
          <p:nvPr/>
        </p:nvSpPr>
        <p:spPr>
          <a:xfrm>
            <a:off x="7156377" y="2361914"/>
            <a:ext cx="2227811" cy="461665"/>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Organizzazione mondiale della Sanità</a:t>
            </a:r>
          </a:p>
        </p:txBody>
      </p:sp>
      <p:cxnSp>
        <p:nvCxnSpPr>
          <p:cNvPr id="75" name="Connettore diritto 74"/>
          <p:cNvCxnSpPr>
            <a:stCxn id="72" idx="2"/>
          </p:cNvCxnSpPr>
          <p:nvPr/>
        </p:nvCxnSpPr>
        <p:spPr>
          <a:xfrm flipH="1">
            <a:off x="8303749" y="3795987"/>
            <a:ext cx="1" cy="435191"/>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76" name="CasellaDiTesto 75"/>
          <p:cNvSpPr txBox="1"/>
          <p:nvPr/>
        </p:nvSpPr>
        <p:spPr>
          <a:xfrm>
            <a:off x="8286136" y="3795986"/>
            <a:ext cx="1105592"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si occupa di:</a:t>
            </a:r>
          </a:p>
        </p:txBody>
      </p:sp>
      <p:sp>
        <p:nvSpPr>
          <p:cNvPr id="77" name="Rettangolo 76"/>
          <p:cNvSpPr/>
          <p:nvPr/>
        </p:nvSpPr>
        <p:spPr>
          <a:xfrm>
            <a:off x="7431578" y="4284950"/>
            <a:ext cx="1807135" cy="76044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CasellaDiTesto 77"/>
          <p:cNvSpPr txBox="1"/>
          <p:nvPr/>
        </p:nvSpPr>
        <p:spPr>
          <a:xfrm>
            <a:off x="7297909" y="4249672"/>
            <a:ext cx="2011680" cy="830997"/>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ricerca internazionale in campo medico per </a:t>
            </a:r>
            <a:r>
              <a:rPr lang="it-IT" sz="1200" dirty="0" smtClean="0">
                <a:latin typeface="Arial" panose="020B0604020202020204" pitchFamily="34" charset="0"/>
                <a:cs typeface="Arial" panose="020B0604020202020204" pitchFamily="34" charset="0"/>
              </a:rPr>
              <a:t>salvaguardare </a:t>
            </a:r>
            <a:r>
              <a:rPr lang="it-IT" sz="1200" dirty="0">
                <a:latin typeface="Arial" panose="020B0604020202020204" pitchFamily="34" charset="0"/>
                <a:cs typeface="Arial" panose="020B0604020202020204" pitchFamily="34" charset="0"/>
              </a:rPr>
              <a:t>la salute mondiale</a:t>
            </a:r>
          </a:p>
        </p:txBody>
      </p:sp>
      <p:pic>
        <p:nvPicPr>
          <p:cNvPr id="79" name="Immagin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0581" y="2921613"/>
            <a:ext cx="1726749" cy="1012872"/>
          </a:xfrm>
          <a:prstGeom prst="rect">
            <a:avLst/>
          </a:prstGeom>
        </p:spPr>
      </p:pic>
      <p:sp>
        <p:nvSpPr>
          <p:cNvPr id="80" name="CasellaDiTesto 79"/>
          <p:cNvSpPr txBox="1"/>
          <p:nvPr/>
        </p:nvSpPr>
        <p:spPr>
          <a:xfrm>
            <a:off x="9436042" y="2323180"/>
            <a:ext cx="2395828" cy="646331"/>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Organizzazione delle Nazioni Unite per l’Educazione, Scienza e Cultura</a:t>
            </a:r>
          </a:p>
        </p:txBody>
      </p:sp>
      <p:cxnSp>
        <p:nvCxnSpPr>
          <p:cNvPr id="82" name="Connettore diritto 81"/>
          <p:cNvCxnSpPr>
            <a:stCxn id="79" idx="2"/>
          </p:cNvCxnSpPr>
          <p:nvPr/>
        </p:nvCxnSpPr>
        <p:spPr>
          <a:xfrm flipH="1">
            <a:off x="10633955" y="3934485"/>
            <a:ext cx="1" cy="458351"/>
          </a:xfrm>
          <a:prstGeom prst="line">
            <a:avLst/>
          </a:prstGeom>
          <a:ln>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83" name="CasellaDiTesto 82"/>
          <p:cNvSpPr txBox="1"/>
          <p:nvPr/>
        </p:nvSpPr>
        <p:spPr>
          <a:xfrm>
            <a:off x="9634005" y="3981156"/>
            <a:ext cx="1108452" cy="276999"/>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si occupa di:</a:t>
            </a:r>
          </a:p>
        </p:txBody>
      </p:sp>
      <p:sp>
        <p:nvSpPr>
          <p:cNvPr id="84" name="Rettangolo 83"/>
          <p:cNvSpPr/>
          <p:nvPr/>
        </p:nvSpPr>
        <p:spPr>
          <a:xfrm>
            <a:off x="9733587" y="4426880"/>
            <a:ext cx="1800735" cy="7684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CasellaDiTesto 84"/>
          <p:cNvSpPr txBox="1"/>
          <p:nvPr/>
        </p:nvSpPr>
        <p:spPr>
          <a:xfrm>
            <a:off x="9679553" y="4487960"/>
            <a:ext cx="1908801" cy="646331"/>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diffondere l’istruzione e la ricerca scientifica in tutto il mondo</a:t>
            </a:r>
          </a:p>
        </p:txBody>
      </p:sp>
      <p:sp>
        <p:nvSpPr>
          <p:cNvPr id="86" name="Rettangolo 85"/>
          <p:cNvSpPr/>
          <p:nvPr/>
        </p:nvSpPr>
        <p:spPr>
          <a:xfrm>
            <a:off x="9733585" y="5452933"/>
            <a:ext cx="1854769" cy="91029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CasellaDiTesto 86"/>
          <p:cNvSpPr txBox="1"/>
          <p:nvPr/>
        </p:nvSpPr>
        <p:spPr>
          <a:xfrm>
            <a:off x="9754882" y="5400247"/>
            <a:ext cx="1812174" cy="1015663"/>
          </a:xfrm>
          <a:prstGeom prst="rect">
            <a:avLst/>
          </a:prstGeom>
          <a:noFill/>
        </p:spPr>
        <p:txBody>
          <a:bodyPr wrap="square" rtlCol="0">
            <a:spAutoFit/>
          </a:bodyPr>
          <a:lstStyle/>
          <a:p>
            <a:pPr algn="ctr"/>
            <a:r>
              <a:rPr lang="it-IT" sz="1200" dirty="0">
                <a:latin typeface="Arial" panose="020B0604020202020204" pitchFamily="34" charset="0"/>
                <a:cs typeface="Arial" panose="020B0604020202020204" pitchFamily="34" charset="0"/>
              </a:rPr>
              <a:t>protegge anche le zone di tipo archeologico e naturalistico </a:t>
            </a:r>
            <a:r>
              <a:rPr lang="it-IT" sz="1200" dirty="0" smtClean="0">
                <a:latin typeface="Arial" panose="020B0604020202020204" pitchFamily="34" charset="0"/>
                <a:cs typeface="Arial" panose="020B0604020202020204" pitchFamily="34" charset="0"/>
              </a:rPr>
              <a:t>identificate </a:t>
            </a:r>
            <a:r>
              <a:rPr lang="it-IT" sz="1200" dirty="0">
                <a:latin typeface="Arial" panose="020B0604020202020204" pitchFamily="34" charset="0"/>
                <a:cs typeface="Arial" panose="020B0604020202020204" pitchFamily="34" charset="0"/>
              </a:rPr>
              <a:t>come Patrimonio dell’Umanità</a:t>
            </a:r>
          </a:p>
        </p:txBody>
      </p:sp>
    </p:spTree>
    <p:extLst>
      <p:ext uri="{BB962C8B-B14F-4D97-AF65-F5344CB8AC3E}">
        <p14:creationId xmlns:p14="http://schemas.microsoft.com/office/powerpoint/2010/main" val="771277971"/>
      </p:ext>
    </p:extLst>
  </p:cSld>
  <p:clrMapOvr>
    <a:masterClrMapping/>
  </p:clrMapOvr>
  <mc:AlternateContent xmlns:mc="http://schemas.openxmlformats.org/markup-compatibility/2006" xmlns:p14="http://schemas.microsoft.com/office/powerpoint/2010/main">
    <mc:Choice Requires="p14">
      <p:transition spd="slow" p14:dur="5000" advClick="0" advTm="25000">
        <p14:doors dir="vert"/>
      </p:transition>
    </mc:Choice>
    <mc:Fallback xmlns="">
      <p:transition spd="slow" advClick="0" advTm="2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1069" y="144225"/>
            <a:ext cx="5954682" cy="3970318"/>
          </a:xfrm>
          <a:prstGeom prst="rect">
            <a:avLst/>
          </a:prstGeom>
          <a:noFill/>
        </p:spPr>
        <p:txBody>
          <a:bodyPr wrap="square" rtlCol="0">
            <a:spAutoFit/>
          </a:bodyPr>
          <a:lstStyle/>
          <a:p>
            <a:r>
              <a:rPr lang="it-IT" dirty="0"/>
              <a:t>Non mi sento mai abbastanza per te, per niente la figlia perfetta che magari desideravi, sono più le volte in cui cado rispetto a quelle in cui mi faccio forza, mi sento un fallimento in tante cose e vedere coetanee più brave di me in qualsiasi cosa mi destabilizza troppo, finisco sempre col mettermi a paragone con loro e nonostante il mio impegno non riesco mai a raggiungere gli obiettivi prefissati. </a:t>
            </a:r>
          </a:p>
          <a:p>
            <a:r>
              <a:rPr lang="it-IT" dirty="0"/>
              <a:t>Beh mamma, oggi volevo chiederti scusa perché alla fine la persona che ha sbagliato tutto sono io ed è vero, hai perfettamente ragione quando dici:” Finché non sbatti la testa contro il muro, non te ne rendi conto che stai sbagliando”, oggi l’ho sbattuta la testa contro il muro e ti chiedo scusa. </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751" y="144225"/>
            <a:ext cx="5757949" cy="38290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asellaDiTesto 3"/>
          <p:cNvSpPr txBox="1"/>
          <p:nvPr/>
        </p:nvSpPr>
        <p:spPr>
          <a:xfrm>
            <a:off x="241070" y="4114543"/>
            <a:ext cx="10191404" cy="2308324"/>
          </a:xfrm>
          <a:prstGeom prst="rect">
            <a:avLst/>
          </a:prstGeom>
          <a:noFill/>
        </p:spPr>
        <p:txBody>
          <a:bodyPr wrap="square" rtlCol="0">
            <a:spAutoFit/>
          </a:bodyPr>
          <a:lstStyle/>
          <a:p>
            <a:r>
              <a:rPr lang="it-IT"/>
              <a:t>Scusa per ogni volta in cui urlo di odiarti dopo una giornata no, per tutte le volte in cui mi mostro una persona che non sono, scusami per nasconderti le mie insicurezze costruendo dei muri tra di noi, scusa per tutte le volte in cui riverso le mie sofferenze su di te dicendo che non mi capisci mai, scusami per tutte quelle volte in cui ti ho delusa, in cui ho tradito la tua fiducia...non era mia intenzione. Forse non ti merito, sarò egoista, ma non riesco ad immaginarmi una vita senza di te, certe volte mi balena in testa l’idea che tu debba lasciare il tuo lavoro, che è troppo pericoloso ma so quanto sforzo hai impiegato per raggiungere il tuo sogno e allora mi impongo di non piangere.</a:t>
            </a:r>
          </a:p>
        </p:txBody>
      </p:sp>
    </p:spTree>
    <p:extLst>
      <p:ext uri="{BB962C8B-B14F-4D97-AF65-F5344CB8AC3E}">
        <p14:creationId xmlns:p14="http://schemas.microsoft.com/office/powerpoint/2010/main" val="815782782"/>
      </p:ext>
    </p:extLst>
  </p:cSld>
  <p:clrMapOvr>
    <a:masterClrMapping/>
  </p:clrMapOvr>
  <mc:AlternateContent xmlns:mc="http://schemas.openxmlformats.org/markup-compatibility/2006" xmlns:p14="http://schemas.microsoft.com/office/powerpoint/2010/main">
    <mc:Choice Requires="p14">
      <p:transition spd="slow" p14:dur="1200" advClick="0" advTm="40000">
        <p14:prism/>
      </p:transition>
    </mc:Choice>
    <mc:Fallback xmlns="">
      <p:transition spd="slow" advClick="0" advTm="4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7697" y="748147"/>
            <a:ext cx="7298573" cy="4247317"/>
          </a:xfrm>
          <a:prstGeom prst="rect">
            <a:avLst/>
          </a:prstGeom>
          <a:noFill/>
        </p:spPr>
        <p:txBody>
          <a:bodyPr wrap="square" rtlCol="0">
            <a:spAutoFit/>
          </a:bodyPr>
          <a:lstStyle/>
          <a:p>
            <a:pPr algn="ctr"/>
            <a:r>
              <a:rPr lang="it-IT" dirty="0"/>
              <a:t>Mi fa ridere quasi quando affermi:” Forse tu non capisci la gravità di questa situazione”...credimi mamma, se ti facessi leggere questa lettera probabilmente ti ricrederesti, ma non lo farò perché non intendo assolutamente farti sentire magari colpevole e riempirti il cuore di altre sofferenze. Spero per tutti che questo periodo riesca a passare in fretta, sembra strano che questa lettera potrebbe rappresentare una testimonianza di questo periodo così duro, sembra quasi frutto della mia immaginazione...quanto vorrei che lo fosse. L’unica cosa che mi sento di dire è</a:t>
            </a:r>
          </a:p>
          <a:p>
            <a:pPr algn="ctr"/>
            <a:r>
              <a:rPr lang="it-IT" dirty="0"/>
              <a:t>RIMANETE A CASA E NON RENDETE VANO IL LAVORO DI TANTA GENTE CHE STA SOFFRENDO PER FAR FRONTE A QUESTA SITUAZIONE CON TANTO CORAGGIO, COME LA MIA AMATA MAMMA.</a:t>
            </a:r>
          </a:p>
          <a:p>
            <a:pPr algn="ctr"/>
            <a:r>
              <a:rPr lang="it-IT" dirty="0"/>
              <a:t>#</a:t>
            </a:r>
            <a:r>
              <a:rPr lang="it-IT" dirty="0" err="1" smtClean="0"/>
              <a:t>iorestoacasa</a:t>
            </a:r>
            <a:endParaRPr lang="it-IT" dirty="0"/>
          </a:p>
        </p:txBody>
      </p:sp>
      <p:sp>
        <p:nvSpPr>
          <p:cNvPr id="3" name="CasellaDiTesto 2"/>
          <p:cNvSpPr txBox="1"/>
          <p:nvPr/>
        </p:nvSpPr>
        <p:spPr>
          <a:xfrm>
            <a:off x="4862946" y="5694218"/>
            <a:ext cx="2818015" cy="646331"/>
          </a:xfrm>
          <a:prstGeom prst="rect">
            <a:avLst/>
          </a:prstGeom>
          <a:solidFill>
            <a:schemeClr val="accent1"/>
          </a:solidFill>
          <a:effectLst>
            <a:softEdge rad="63500"/>
          </a:effectLst>
        </p:spPr>
        <p:txBody>
          <a:bodyPr wrap="square" rtlCol="0">
            <a:spAutoFit/>
          </a:bodyPr>
          <a:lstStyle/>
          <a:p>
            <a:pPr algn="ctr"/>
            <a:r>
              <a:rPr lang="it-IT" dirty="0" smtClean="0"/>
              <a:t>-la tua «</a:t>
            </a:r>
            <a:r>
              <a:rPr lang="it-IT" dirty="0" err="1" smtClean="0"/>
              <a:t>streghetta</a:t>
            </a:r>
            <a:r>
              <a:rPr lang="it-IT" dirty="0" smtClean="0"/>
              <a:t>» Angelica</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999" y="752194"/>
            <a:ext cx="3948892" cy="5265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Connettore 2 5"/>
          <p:cNvCxnSpPr/>
          <p:nvPr/>
        </p:nvCxnSpPr>
        <p:spPr>
          <a:xfrm>
            <a:off x="4559705" y="4480560"/>
            <a:ext cx="3212695" cy="0"/>
          </a:xfrm>
          <a:prstGeom prst="straightConnector1">
            <a:avLst/>
          </a:prstGeom>
          <a:ln>
            <a:solidFill>
              <a:srgbClr val="00206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8987578"/>
      </p:ext>
    </p:extLst>
  </p:cSld>
  <p:clrMapOvr>
    <a:masterClrMapping/>
  </p:clrMapOvr>
  <p:transition spd="slow" advClick="0" advTm="25000">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593" y="365761"/>
            <a:ext cx="9418320" cy="529780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asellaDiTesto 2"/>
          <p:cNvSpPr txBox="1"/>
          <p:nvPr/>
        </p:nvSpPr>
        <p:spPr>
          <a:xfrm>
            <a:off x="3217026" y="5868785"/>
            <a:ext cx="8761614" cy="769441"/>
          </a:xfrm>
          <a:prstGeom prst="rect">
            <a:avLst/>
          </a:prstGeom>
          <a:noFill/>
        </p:spPr>
        <p:txBody>
          <a:bodyPr wrap="square" rtlCol="0">
            <a:spAutoFit/>
          </a:bodyPr>
          <a:lstStyle/>
          <a:p>
            <a:pPr algn="r"/>
            <a:r>
              <a:rPr lang="it-IT" sz="4400" dirty="0" smtClean="0">
                <a:latin typeface="Bahnschrift Condensed" panose="020B0502040204020203" pitchFamily="34" charset="0"/>
              </a:rPr>
              <a:t>Angelica Esposito </a:t>
            </a:r>
            <a:r>
              <a:rPr lang="it-IT" sz="4400" dirty="0" err="1" smtClean="0">
                <a:latin typeface="Bahnschrift Condensed" panose="020B0502040204020203" pitchFamily="34" charset="0"/>
              </a:rPr>
              <a:t>IVCs</a:t>
            </a:r>
            <a:endParaRPr lang="it-IT" sz="4400" dirty="0">
              <a:latin typeface="Bahnschrift Condensed" panose="020B0502040204020203" pitchFamily="34" charset="0"/>
            </a:endParaRPr>
          </a:p>
        </p:txBody>
      </p:sp>
    </p:spTree>
    <p:extLst>
      <p:ext uri="{BB962C8B-B14F-4D97-AF65-F5344CB8AC3E}">
        <p14:creationId xmlns:p14="http://schemas.microsoft.com/office/powerpoint/2010/main" val="582519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5000">
        <p15:prstTrans prst="airplane"/>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4" name="Gruppo 23">
            <a:extLst>
              <a:ext uri="{FF2B5EF4-FFF2-40B4-BE49-F238E27FC236}">
                <a16:creationId xmlns:a16="http://schemas.microsoft.com/office/drawing/2014/main" id="{8F1EF17D-1B70-428C-8A8A-A2C5B390E1E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5" name="Connettore diritto 24">
              <a:extLst>
                <a:ext uri="{FF2B5EF4-FFF2-40B4-BE49-F238E27FC236}">
                  <a16:creationId xmlns:a16="http://schemas.microsoft.com/office/drawing/2014/main" id="{12FAEDF3-CEC8-4BF6-8EA7-4079C471838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ttore diritto 25">
              <a:extLst>
                <a:ext uri="{FF2B5EF4-FFF2-40B4-BE49-F238E27FC236}">
                  <a16:creationId xmlns:a16="http://schemas.microsoft.com/office/drawing/2014/main" id="{398DB8F4-CD77-4FCC-8544-ADE8B478C15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Connettore diritto 26">
              <a:extLst>
                <a:ext uri="{FF2B5EF4-FFF2-40B4-BE49-F238E27FC236}">
                  <a16:creationId xmlns:a16="http://schemas.microsoft.com/office/drawing/2014/main" id="{22202DFE-039D-48E4-8536-FA30F2489475}"/>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Connettore diritto 27">
              <a:extLst>
                <a:ext uri="{FF2B5EF4-FFF2-40B4-BE49-F238E27FC236}">
                  <a16:creationId xmlns:a16="http://schemas.microsoft.com/office/drawing/2014/main" id="{81F05E26-510E-4164-83C7-28E4FE9D7EA3}"/>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ttore diritto 28">
              <a:extLst>
                <a:ext uri="{FF2B5EF4-FFF2-40B4-BE49-F238E27FC236}">
                  <a16:creationId xmlns:a16="http://schemas.microsoft.com/office/drawing/2014/main" id="{E632161A-50D4-4D96-887A-98FC9209310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1" name="Rettangolo 30">
            <a:extLst>
              <a:ext uri="{FF2B5EF4-FFF2-40B4-BE49-F238E27FC236}">
                <a16:creationId xmlns:a16="http://schemas.microsoft.com/office/drawing/2014/main" id="{929448D9-8F1D-4CFE-93BA-E0272F0DBD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grpSp>
        <p:nvGrpSpPr>
          <p:cNvPr id="33" name="Gruppo 32">
            <a:extLst>
              <a:ext uri="{FF2B5EF4-FFF2-40B4-BE49-F238E27FC236}">
                <a16:creationId xmlns:a16="http://schemas.microsoft.com/office/drawing/2014/main" id="{94749DEA-AC6C-4834-A330-03A1796B892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34" name="Connettore diritto 33">
              <a:extLst>
                <a:ext uri="{FF2B5EF4-FFF2-40B4-BE49-F238E27FC236}">
                  <a16:creationId xmlns:a16="http://schemas.microsoft.com/office/drawing/2014/main" id="{20CBC5D1-BAF0-454E-9D7C-68370AA9545E}"/>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nettore diritto 34">
              <a:extLst>
                <a:ext uri="{FF2B5EF4-FFF2-40B4-BE49-F238E27FC236}">
                  <a16:creationId xmlns:a16="http://schemas.microsoft.com/office/drawing/2014/main" id="{8ABB9F45-32F7-4915-A94F-F1E34B32DEDC}"/>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nettore diritto 35">
              <a:extLst>
                <a:ext uri="{FF2B5EF4-FFF2-40B4-BE49-F238E27FC236}">
                  <a16:creationId xmlns:a16="http://schemas.microsoft.com/office/drawing/2014/main" id="{94EA6F09-00FD-4C50-A2DF-D0B1CC4C9AB1}"/>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nettore diritto 36">
              <a:extLst>
                <a:ext uri="{FF2B5EF4-FFF2-40B4-BE49-F238E27FC236}">
                  <a16:creationId xmlns:a16="http://schemas.microsoft.com/office/drawing/2014/main" id="{4B8B975B-2618-4734-A401-FAB74519010B}"/>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a16="http://schemas.microsoft.com/office/drawing/2014/main" id="{4EF4B123-0577-4F10-986B-6BD86396ABBE}"/>
                </a:ext>
                <a:ext uri="{C183D7F6-B498-43B3-948B-1728B52AA6E4}">
                  <adec:decorative xmlns=""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9" name="Segnaposto contenuto 8" descr="Combinazione">
            <a:extLst>
              <a:ext uri="{FF2B5EF4-FFF2-40B4-BE49-F238E27FC236}">
                <a16:creationId xmlns:a16="http://schemas.microsoft.com/office/drawing/2014/main" id="{8EDEA472-192B-4242-9F8A-CF2C98BFB3C7}"/>
              </a:ext>
            </a:extLst>
          </p:cNvPr>
          <p:cNvGraphicFramePr>
            <a:graphicFrameLocks noGrp="1"/>
          </p:cNvGraphicFramePr>
          <p:nvPr>
            <p:ph sz="half" idx="2"/>
            <p:extLst>
              <p:ext uri="{D42A27DB-BD31-4B8C-83A1-F6EECF244321}">
                <p14:modId xmlns:p14="http://schemas.microsoft.com/office/powerpoint/2010/main" val="3720378766"/>
              </p:ext>
            </p:extLst>
          </p:nvPr>
        </p:nvGraphicFramePr>
        <p:xfrm>
          <a:off x="5651911" y="3733833"/>
          <a:ext cx="6448109" cy="2977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magin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67" y="1921563"/>
            <a:ext cx="5424464" cy="4767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ttangolo 10"/>
          <p:cNvSpPr/>
          <p:nvPr/>
        </p:nvSpPr>
        <p:spPr>
          <a:xfrm>
            <a:off x="499018" y="156060"/>
            <a:ext cx="10416634" cy="584775"/>
          </a:xfrm>
          <a:prstGeom prst="rect">
            <a:avLst/>
          </a:prstGeom>
          <a:noFill/>
        </p:spPr>
        <p:txBody>
          <a:bodyPr wrap="none" lIns="91440" tIns="45720" rIns="91440" bIns="45720">
            <a:spAutoFit/>
          </a:bodyPr>
          <a:lstStyle/>
          <a:p>
            <a:pPr algn="ctr"/>
            <a:r>
              <a:rPr lang="it-IT" sz="3200" b="1" i="1" dirty="0">
                <a:solidFill>
                  <a:schemeClr val="bg2">
                    <a:lumMod val="75000"/>
                  </a:schemeClr>
                </a:solidFill>
                <a:effectLst>
                  <a:outerShdw blurRad="38100" dist="38100" dir="2700000" algn="tl">
                    <a:srgbClr val="000000">
                      <a:alpha val="43137"/>
                    </a:srgbClr>
                  </a:outerShdw>
                </a:effectLst>
              </a:rPr>
              <a:t>L’ORGANIZZAZIONE MONDIALE DELLA SANITÁ (OMS)</a:t>
            </a:r>
          </a:p>
        </p:txBody>
      </p:sp>
      <p:cxnSp>
        <p:nvCxnSpPr>
          <p:cNvPr id="13" name="Connettore diritto 12"/>
          <p:cNvCxnSpPr/>
          <p:nvPr/>
        </p:nvCxnSpPr>
        <p:spPr>
          <a:xfrm>
            <a:off x="7501467" y="4681272"/>
            <a:ext cx="457200" cy="0"/>
          </a:xfrm>
          <a:prstGeom prst="line">
            <a:avLst/>
          </a:prstGeom>
          <a:ln>
            <a:solidFill>
              <a:schemeClr val="bg1">
                <a:lumMod val="65000"/>
                <a:lumOff val="35000"/>
              </a:schemeClr>
            </a:solidFill>
          </a:ln>
        </p:spPr>
        <p:style>
          <a:lnRef idx="2">
            <a:schemeClr val="dk1"/>
          </a:lnRef>
          <a:fillRef idx="0">
            <a:schemeClr val="dk1"/>
          </a:fillRef>
          <a:effectRef idx="1">
            <a:schemeClr val="dk1"/>
          </a:effectRef>
          <a:fontRef idx="minor">
            <a:schemeClr val="tx1"/>
          </a:fontRef>
        </p:style>
      </p:cxnSp>
      <p:cxnSp>
        <p:nvCxnSpPr>
          <p:cNvPr id="18" name="Connettore diritto 17"/>
          <p:cNvCxnSpPr/>
          <p:nvPr/>
        </p:nvCxnSpPr>
        <p:spPr>
          <a:xfrm>
            <a:off x="9784293" y="4681272"/>
            <a:ext cx="443440" cy="0"/>
          </a:xfrm>
          <a:prstGeom prst="line">
            <a:avLst/>
          </a:prstGeom>
          <a:ln>
            <a:solidFill>
              <a:schemeClr val="bg1">
                <a:lumMod val="65000"/>
                <a:lumOff val="35000"/>
              </a:schemeClr>
            </a:solidFill>
          </a:ln>
        </p:spPr>
        <p:style>
          <a:lnRef idx="2">
            <a:schemeClr val="dk1"/>
          </a:lnRef>
          <a:fillRef idx="0">
            <a:schemeClr val="dk1"/>
          </a:fillRef>
          <a:effectRef idx="1">
            <a:schemeClr val="dk1"/>
          </a:effectRef>
          <a:fontRef idx="minor">
            <a:schemeClr val="tx1"/>
          </a:fontRef>
        </p:style>
      </p:cxnSp>
      <p:sp>
        <p:nvSpPr>
          <p:cNvPr id="19" name="CasellaDiTesto 18"/>
          <p:cNvSpPr txBox="1"/>
          <p:nvPr/>
        </p:nvSpPr>
        <p:spPr>
          <a:xfrm>
            <a:off x="555360" y="770467"/>
            <a:ext cx="11081279" cy="1015663"/>
          </a:xfrm>
          <a:prstGeom prst="rect">
            <a:avLst/>
          </a:prstGeom>
          <a:noFill/>
        </p:spPr>
        <p:txBody>
          <a:bodyPr wrap="square" rtlCol="0">
            <a:spAutoFit/>
          </a:bodyPr>
          <a:lstStyle/>
          <a:p>
            <a:r>
              <a:rPr lang="it-IT" dirty="0"/>
              <a:t>L’</a:t>
            </a:r>
            <a:r>
              <a:rPr lang="it-IT" sz="2000" b="1" dirty="0">
                <a:solidFill>
                  <a:schemeClr val="bg2">
                    <a:lumMod val="75000"/>
                  </a:schemeClr>
                </a:solidFill>
              </a:rPr>
              <a:t>Organizzazione Mondiale della Sanità </a:t>
            </a:r>
            <a:r>
              <a:rPr lang="it-IT" dirty="0"/>
              <a:t>- </a:t>
            </a:r>
            <a:r>
              <a:rPr lang="it-IT" sz="2000" b="1" dirty="0">
                <a:solidFill>
                  <a:schemeClr val="bg2">
                    <a:lumMod val="75000"/>
                  </a:schemeClr>
                </a:solidFill>
              </a:rPr>
              <a:t>OMS</a:t>
            </a:r>
            <a:r>
              <a:rPr lang="it-IT" dirty="0"/>
              <a:t>, istituita nel 1948 con sede a Ginevra è l’Agenzia delle Nazioni Unite specializzata per le questioni sanitarie e vi aderiscono </a:t>
            </a:r>
            <a:r>
              <a:rPr lang="it-IT" sz="2000" b="1" dirty="0">
                <a:solidFill>
                  <a:schemeClr val="bg2">
                    <a:lumMod val="75000"/>
                  </a:schemeClr>
                </a:solidFill>
              </a:rPr>
              <a:t>194 Stati Membri </a:t>
            </a:r>
            <a:r>
              <a:rPr lang="it-IT" dirty="0"/>
              <a:t>di tutto il mondo divisi in </a:t>
            </a:r>
            <a:r>
              <a:rPr lang="it-IT" sz="2000" b="1" dirty="0">
                <a:solidFill>
                  <a:schemeClr val="bg2">
                    <a:lumMod val="75000"/>
                  </a:schemeClr>
                </a:solidFill>
              </a:rPr>
              <a:t>6 </a:t>
            </a:r>
            <a:r>
              <a:rPr lang="it-IT" sz="2000" b="1" dirty="0" smtClean="0">
                <a:solidFill>
                  <a:schemeClr val="bg2">
                    <a:lumMod val="75000"/>
                  </a:schemeClr>
                </a:solidFill>
              </a:rPr>
              <a:t>regioni</a:t>
            </a:r>
            <a:r>
              <a:rPr lang="it-IT" dirty="0"/>
              <a:t>:</a:t>
            </a:r>
          </a:p>
        </p:txBody>
      </p:sp>
      <p:graphicFrame>
        <p:nvGraphicFramePr>
          <p:cNvPr id="62" name="Tabella 61"/>
          <p:cNvGraphicFramePr>
            <a:graphicFrameLocks noGrp="1"/>
          </p:cNvGraphicFramePr>
          <p:nvPr>
            <p:extLst>
              <p:ext uri="{D42A27DB-BD31-4B8C-83A1-F6EECF244321}">
                <p14:modId xmlns:p14="http://schemas.microsoft.com/office/powerpoint/2010/main" val="580006553"/>
              </p:ext>
            </p:extLst>
          </p:nvPr>
        </p:nvGraphicFramePr>
        <p:xfrm>
          <a:off x="5917117" y="1463073"/>
          <a:ext cx="4998535" cy="2377440"/>
        </p:xfrm>
        <a:graphic>
          <a:graphicData uri="http://schemas.openxmlformats.org/drawingml/2006/table">
            <a:tbl>
              <a:tblPr firstRow="1" bandRow="1">
                <a:tableStyleId>{5C22544A-7EE6-4342-B048-85BDC9FD1C3A}</a:tableStyleId>
              </a:tblPr>
              <a:tblGrid>
                <a:gridCol w="4998535">
                  <a:extLst>
                    <a:ext uri="{9D8B030D-6E8A-4147-A177-3AD203B41FA5}">
                      <a16:colId xmlns:a16="http://schemas.microsoft.com/office/drawing/2014/main" val="1534352191"/>
                    </a:ext>
                  </a:extLst>
                </a:gridCol>
              </a:tblGrid>
              <a:tr h="222956">
                <a:tc>
                  <a:txBody>
                    <a:bodyPr/>
                    <a:lstStyle/>
                    <a:p>
                      <a:pPr algn="ctr"/>
                      <a:r>
                        <a:rPr lang="it-IT" sz="2000" dirty="0" smtClean="0"/>
                        <a:t>EUROPA</a:t>
                      </a:r>
                      <a:endParaRPr lang="it-IT" sz="2000" dirty="0"/>
                    </a:p>
                  </a:txBody>
                  <a:tcPr>
                    <a:solidFill>
                      <a:schemeClr val="bg2"/>
                    </a:solidFill>
                  </a:tcPr>
                </a:tc>
                <a:extLst>
                  <a:ext uri="{0D108BD9-81ED-4DB2-BD59-A6C34878D82A}">
                    <a16:rowId xmlns:a16="http://schemas.microsoft.com/office/drawing/2014/main" val="883377013"/>
                  </a:ext>
                </a:extLst>
              </a:tr>
              <a:tr h="222956">
                <a:tc>
                  <a:txBody>
                    <a:bodyPr/>
                    <a:lstStyle/>
                    <a:p>
                      <a:pPr algn="ctr"/>
                      <a:r>
                        <a:rPr lang="it-IT" sz="2000" b="1" dirty="0" smtClean="0">
                          <a:solidFill>
                            <a:schemeClr val="tx1"/>
                          </a:solidFill>
                        </a:rPr>
                        <a:t>AMERICHE</a:t>
                      </a:r>
                      <a:endParaRPr lang="it-IT" sz="2000" b="1" dirty="0">
                        <a:solidFill>
                          <a:schemeClr val="tx1"/>
                        </a:solidFill>
                      </a:endParaRPr>
                    </a:p>
                  </a:txBody>
                  <a:tcPr>
                    <a:solidFill>
                      <a:srgbClr val="00B0F0"/>
                    </a:solidFill>
                  </a:tcPr>
                </a:tc>
                <a:extLst>
                  <a:ext uri="{0D108BD9-81ED-4DB2-BD59-A6C34878D82A}">
                    <a16:rowId xmlns:a16="http://schemas.microsoft.com/office/drawing/2014/main" val="989618649"/>
                  </a:ext>
                </a:extLst>
              </a:tr>
              <a:tr h="222956">
                <a:tc>
                  <a:txBody>
                    <a:bodyPr/>
                    <a:lstStyle/>
                    <a:p>
                      <a:pPr algn="ctr"/>
                      <a:r>
                        <a:rPr lang="it-IT" sz="2000" b="1" kern="1200" dirty="0" smtClean="0">
                          <a:solidFill>
                            <a:schemeClr val="lt1"/>
                          </a:solidFill>
                          <a:latin typeface="+mn-lt"/>
                          <a:ea typeface="+mn-ea"/>
                          <a:cs typeface="+mn-cs"/>
                        </a:rPr>
                        <a:t>AFRICA</a:t>
                      </a:r>
                      <a:endParaRPr lang="it-IT" sz="2000" b="1" kern="1200" dirty="0">
                        <a:solidFill>
                          <a:schemeClr val="lt1"/>
                        </a:solidFill>
                        <a:latin typeface="+mn-lt"/>
                        <a:ea typeface="+mn-ea"/>
                        <a:cs typeface="+mn-cs"/>
                      </a:endParaRPr>
                    </a:p>
                  </a:txBody>
                  <a:tcPr>
                    <a:solidFill>
                      <a:schemeClr val="bg2"/>
                    </a:solidFill>
                  </a:tcPr>
                </a:tc>
                <a:extLst>
                  <a:ext uri="{0D108BD9-81ED-4DB2-BD59-A6C34878D82A}">
                    <a16:rowId xmlns:a16="http://schemas.microsoft.com/office/drawing/2014/main" val="246738139"/>
                  </a:ext>
                </a:extLst>
              </a:tr>
              <a:tr h="222956">
                <a:tc>
                  <a:txBody>
                    <a:bodyPr/>
                    <a:lstStyle/>
                    <a:p>
                      <a:pPr algn="ctr"/>
                      <a:r>
                        <a:rPr lang="it-IT" sz="2000" b="1" dirty="0" smtClean="0">
                          <a:solidFill>
                            <a:schemeClr val="tx1"/>
                          </a:solidFill>
                        </a:rPr>
                        <a:t>MEDITERRANEO ORIENTALE</a:t>
                      </a:r>
                      <a:endParaRPr lang="it-IT" sz="2000" b="1" dirty="0">
                        <a:solidFill>
                          <a:schemeClr val="tx1"/>
                        </a:solidFill>
                      </a:endParaRPr>
                    </a:p>
                  </a:txBody>
                  <a:tcPr>
                    <a:solidFill>
                      <a:srgbClr val="00B0F0"/>
                    </a:solidFill>
                  </a:tcPr>
                </a:tc>
                <a:extLst>
                  <a:ext uri="{0D108BD9-81ED-4DB2-BD59-A6C34878D82A}">
                    <a16:rowId xmlns:a16="http://schemas.microsoft.com/office/drawing/2014/main" val="2939225679"/>
                  </a:ext>
                </a:extLst>
              </a:tr>
              <a:tr h="222956">
                <a:tc>
                  <a:txBody>
                    <a:bodyPr/>
                    <a:lstStyle/>
                    <a:p>
                      <a:pPr algn="ctr"/>
                      <a:r>
                        <a:rPr lang="it-IT" sz="2000" b="1" kern="1200" dirty="0" smtClean="0">
                          <a:solidFill>
                            <a:schemeClr val="lt1"/>
                          </a:solidFill>
                          <a:latin typeface="+mn-lt"/>
                          <a:ea typeface="+mn-ea"/>
                          <a:cs typeface="+mn-cs"/>
                        </a:rPr>
                        <a:t>PACIFICO OCCIDENTALE</a:t>
                      </a:r>
                      <a:endParaRPr lang="it-IT" sz="2000" b="1" kern="1200" dirty="0">
                        <a:solidFill>
                          <a:schemeClr val="lt1"/>
                        </a:solidFill>
                        <a:latin typeface="+mn-lt"/>
                        <a:ea typeface="+mn-ea"/>
                        <a:cs typeface="+mn-cs"/>
                      </a:endParaRPr>
                    </a:p>
                  </a:txBody>
                  <a:tcPr>
                    <a:solidFill>
                      <a:schemeClr val="bg2"/>
                    </a:solidFill>
                  </a:tcPr>
                </a:tc>
                <a:extLst>
                  <a:ext uri="{0D108BD9-81ED-4DB2-BD59-A6C34878D82A}">
                    <a16:rowId xmlns:a16="http://schemas.microsoft.com/office/drawing/2014/main" val="710133455"/>
                  </a:ext>
                </a:extLst>
              </a:tr>
              <a:tr h="222956">
                <a:tc>
                  <a:txBody>
                    <a:bodyPr/>
                    <a:lstStyle/>
                    <a:p>
                      <a:pPr algn="ctr"/>
                      <a:r>
                        <a:rPr lang="it-IT" sz="2000" b="1" dirty="0" smtClean="0">
                          <a:solidFill>
                            <a:schemeClr val="tx1"/>
                          </a:solidFill>
                        </a:rPr>
                        <a:t>SUD-EST ASIATICO</a:t>
                      </a:r>
                      <a:endParaRPr lang="it-IT" sz="2000" b="1" dirty="0">
                        <a:solidFill>
                          <a:schemeClr val="tx1"/>
                        </a:solidFill>
                      </a:endParaRPr>
                    </a:p>
                  </a:txBody>
                  <a:tcPr>
                    <a:solidFill>
                      <a:srgbClr val="00B0F0"/>
                    </a:solidFill>
                  </a:tcPr>
                </a:tc>
                <a:extLst>
                  <a:ext uri="{0D108BD9-81ED-4DB2-BD59-A6C34878D82A}">
                    <a16:rowId xmlns:a16="http://schemas.microsoft.com/office/drawing/2014/main" val="3165283538"/>
                  </a:ext>
                </a:extLst>
              </a:tr>
            </a:tbl>
          </a:graphicData>
        </a:graphic>
      </p:graphicFrame>
    </p:spTree>
    <p:extLst>
      <p:ext uri="{BB962C8B-B14F-4D97-AF65-F5344CB8AC3E}">
        <p14:creationId xmlns:p14="http://schemas.microsoft.com/office/powerpoint/2010/main" val="3759555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Click="0" advTm="14000">
        <p15:prstTrans prst="fallOver"/>
      </p:transition>
    </mc:Choice>
    <mc:Fallback xmlns="">
      <p:transition spd="slow" advClick="0" advTm="14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2880" y="216131"/>
            <a:ext cx="11105804" cy="707886"/>
          </a:xfrm>
          <a:prstGeom prst="rect">
            <a:avLst/>
          </a:prstGeom>
          <a:noFill/>
        </p:spPr>
        <p:txBody>
          <a:bodyPr wrap="square" rtlCol="0">
            <a:spAutoFit/>
          </a:bodyPr>
          <a:lstStyle/>
          <a:p>
            <a:r>
              <a:rPr lang="it-IT" dirty="0"/>
              <a:t>L’</a:t>
            </a:r>
            <a:r>
              <a:rPr lang="it-IT" sz="2000" b="1" dirty="0">
                <a:solidFill>
                  <a:schemeClr val="bg2">
                    <a:lumMod val="75000"/>
                  </a:schemeClr>
                </a:solidFill>
              </a:rPr>
              <a:t>Italia </a:t>
            </a:r>
            <a:r>
              <a:rPr lang="it-IT" dirty="0"/>
              <a:t>ha aderito ufficialmente all’</a:t>
            </a:r>
            <a:r>
              <a:rPr lang="it-IT" sz="2000" b="1" dirty="0">
                <a:solidFill>
                  <a:schemeClr val="bg2">
                    <a:lumMod val="75000"/>
                  </a:schemeClr>
                </a:solidFill>
              </a:rPr>
              <a:t>OMS</a:t>
            </a:r>
            <a:r>
              <a:rPr lang="it-IT" dirty="0"/>
              <a:t> in data 11 aprile 1947. </a:t>
            </a:r>
            <a:endParaRPr lang="it-IT" dirty="0" smtClean="0"/>
          </a:p>
          <a:p>
            <a:r>
              <a:rPr lang="it-IT" dirty="0" smtClean="0"/>
              <a:t>Secondo </a:t>
            </a:r>
            <a:r>
              <a:rPr lang="it-IT" dirty="0"/>
              <a:t>la Costituzione dell’OMS, l’</a:t>
            </a:r>
            <a:r>
              <a:rPr lang="it-IT" sz="2000" b="1" dirty="0">
                <a:solidFill>
                  <a:schemeClr val="bg2">
                    <a:lumMod val="75000"/>
                  </a:schemeClr>
                </a:solidFill>
              </a:rPr>
              <a:t>obiettivo</a:t>
            </a:r>
            <a:r>
              <a:rPr lang="it-IT" dirty="0"/>
              <a:t> dell’Organizzazione è </a:t>
            </a:r>
          </a:p>
        </p:txBody>
      </p:sp>
      <p:cxnSp>
        <p:nvCxnSpPr>
          <p:cNvPr id="4" name="Connettore diritto 3"/>
          <p:cNvCxnSpPr/>
          <p:nvPr/>
        </p:nvCxnSpPr>
        <p:spPr>
          <a:xfrm>
            <a:off x="7830589" y="706582"/>
            <a:ext cx="864524" cy="0"/>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8" name="Connettore diritto 7"/>
          <p:cNvCxnSpPr/>
          <p:nvPr/>
        </p:nvCxnSpPr>
        <p:spPr>
          <a:xfrm>
            <a:off x="8695113" y="706582"/>
            <a:ext cx="0" cy="723207"/>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13" name="Rettangolo 12"/>
          <p:cNvSpPr/>
          <p:nvPr/>
        </p:nvSpPr>
        <p:spPr>
          <a:xfrm>
            <a:off x="182880" y="2377357"/>
            <a:ext cx="1916545" cy="70788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sz="4000" b="1" spc="50" dirty="0" smtClean="0">
                <a:ln w="0"/>
                <a:solidFill>
                  <a:schemeClr val="tx1">
                    <a:lumMod val="95000"/>
                  </a:schemeClr>
                </a:solidFill>
                <a:effectLst>
                  <a:innerShdw blurRad="63500" dist="50800" dir="13500000">
                    <a:srgbClr val="000000">
                      <a:alpha val="50000"/>
                    </a:srgbClr>
                  </a:innerShdw>
                </a:effectLst>
              </a:rPr>
              <a:t>SALUTE</a:t>
            </a:r>
            <a:endParaRPr lang="it-IT" sz="4000" b="1" cap="none" spc="50" dirty="0">
              <a:ln w="0"/>
              <a:solidFill>
                <a:schemeClr val="tx1">
                  <a:lumMod val="95000"/>
                </a:schemeClr>
              </a:solidFill>
              <a:effectLst>
                <a:innerShdw blurRad="63500" dist="50800" dir="13500000">
                  <a:srgbClr val="000000">
                    <a:alpha val="50000"/>
                  </a:srgbClr>
                </a:innerShdw>
              </a:effectLst>
            </a:endParaRPr>
          </a:p>
        </p:txBody>
      </p:sp>
      <p:cxnSp>
        <p:nvCxnSpPr>
          <p:cNvPr id="15" name="Connettore diritto 14"/>
          <p:cNvCxnSpPr>
            <a:endCxn id="18" idx="1"/>
          </p:cNvCxnSpPr>
          <p:nvPr/>
        </p:nvCxnSpPr>
        <p:spPr>
          <a:xfrm flipV="1">
            <a:off x="2161309" y="2720624"/>
            <a:ext cx="2186246" cy="9775"/>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17" name="CasellaDiTesto 16"/>
          <p:cNvSpPr txBox="1"/>
          <p:nvPr/>
        </p:nvSpPr>
        <p:spPr>
          <a:xfrm>
            <a:off x="2317402" y="2396139"/>
            <a:ext cx="1695797" cy="307777"/>
          </a:xfrm>
          <a:prstGeom prst="rect">
            <a:avLst/>
          </a:prstGeom>
          <a:noFill/>
        </p:spPr>
        <p:txBody>
          <a:bodyPr wrap="square" rtlCol="0">
            <a:spAutoFit/>
          </a:bodyPr>
          <a:lstStyle/>
          <a:p>
            <a:pPr algn="ctr"/>
            <a:r>
              <a:rPr lang="it-IT" sz="1400" dirty="0">
                <a:latin typeface="Arial" panose="020B0604020202020204" pitchFamily="34" charset="0"/>
                <a:cs typeface="Arial" panose="020B0604020202020204" pitchFamily="34" charset="0"/>
              </a:rPr>
              <a:t>definita come</a:t>
            </a:r>
          </a:p>
        </p:txBody>
      </p:sp>
      <p:sp>
        <p:nvSpPr>
          <p:cNvPr id="18" name="Rettangolo 17"/>
          <p:cNvSpPr/>
          <p:nvPr/>
        </p:nvSpPr>
        <p:spPr>
          <a:xfrm>
            <a:off x="4347555" y="2535958"/>
            <a:ext cx="6202339"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it-IT" dirty="0"/>
              <a:t>uno stato di totale benessere fisico, mentale e sociale</a:t>
            </a:r>
            <a:endParaRPr lang="it-IT" sz="5400" b="0" cap="none" spc="0" dirty="0">
              <a:ln w="0"/>
              <a:solidFill>
                <a:schemeClr val="tx1"/>
              </a:solidFill>
              <a:effectLst>
                <a:outerShdw blurRad="38100" dist="19050" dir="2700000" algn="tl" rotWithShape="0">
                  <a:schemeClr val="dk1">
                    <a:alpha val="40000"/>
                  </a:schemeClr>
                </a:outerShdw>
              </a:effectLst>
            </a:endParaRPr>
          </a:p>
        </p:txBody>
      </p:sp>
      <p:sp>
        <p:nvSpPr>
          <p:cNvPr id="19" name="Rettangolo 18"/>
          <p:cNvSpPr/>
          <p:nvPr/>
        </p:nvSpPr>
        <p:spPr>
          <a:xfrm>
            <a:off x="257695" y="1460023"/>
            <a:ext cx="11579628" cy="40011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sz="2000" b="1" dirty="0"/>
              <a:t>il raggiungimento, da parte di tutte le popolazioni, del più alto livello possibile di </a:t>
            </a:r>
            <a:r>
              <a:rPr lang="it-IT" sz="2000" b="1" dirty="0">
                <a:solidFill>
                  <a:srgbClr val="FF0000"/>
                </a:solidFill>
              </a:rPr>
              <a:t>salute</a:t>
            </a:r>
            <a:endParaRPr lang="it-IT" sz="2000" b="1" cap="none" spc="0" dirty="0">
              <a:ln w="0"/>
              <a:solidFill>
                <a:srgbClr val="FF0000"/>
              </a:solidFill>
              <a:effectLst>
                <a:outerShdw blurRad="38100" dist="19050" dir="2700000" algn="tl" rotWithShape="0">
                  <a:schemeClr val="dk1">
                    <a:alpha val="40000"/>
                  </a:schemeClr>
                </a:outerShdw>
              </a:effectLst>
            </a:endParaRPr>
          </a:p>
        </p:txBody>
      </p:sp>
      <p:cxnSp>
        <p:nvCxnSpPr>
          <p:cNvPr id="5" name="Connettore diritto 4"/>
          <p:cNvCxnSpPr/>
          <p:nvPr/>
        </p:nvCxnSpPr>
        <p:spPr>
          <a:xfrm flipH="1">
            <a:off x="3220488" y="2730399"/>
            <a:ext cx="10621" cy="823333"/>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9" name="CasellaDiTesto 8"/>
          <p:cNvSpPr txBox="1"/>
          <p:nvPr/>
        </p:nvSpPr>
        <p:spPr>
          <a:xfrm>
            <a:off x="1468811" y="3369066"/>
            <a:ext cx="1762298" cy="307777"/>
          </a:xfrm>
          <a:prstGeom prst="rect">
            <a:avLst/>
          </a:prstGeom>
          <a:noFill/>
        </p:spPr>
        <p:txBody>
          <a:bodyPr wrap="square" rtlCol="0">
            <a:spAutoFit/>
          </a:bodyPr>
          <a:lstStyle/>
          <a:p>
            <a:r>
              <a:rPr lang="it-IT" sz="1400" dirty="0">
                <a:latin typeface="Arial" panose="020B0604020202020204" pitchFamily="34" charset="0"/>
                <a:cs typeface="Arial" panose="020B0604020202020204" pitchFamily="34" charset="0"/>
              </a:rPr>
              <a:t>non semplicemente</a:t>
            </a:r>
          </a:p>
        </p:txBody>
      </p:sp>
      <p:sp>
        <p:nvSpPr>
          <p:cNvPr id="10" name="Rettangolo 9"/>
          <p:cNvSpPr/>
          <p:nvPr/>
        </p:nvSpPr>
        <p:spPr>
          <a:xfrm>
            <a:off x="4345706" y="3369066"/>
            <a:ext cx="3589444"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it-IT" dirty="0"/>
              <a:t>assenza di malattie o infermità</a:t>
            </a:r>
            <a:endParaRPr lang="it-IT" sz="5400" b="0" cap="none" spc="0" dirty="0">
              <a:ln w="0"/>
              <a:solidFill>
                <a:schemeClr val="tx1"/>
              </a:solidFill>
              <a:effectLst>
                <a:outerShdw blurRad="38100" dist="19050" dir="2700000" algn="tl" rotWithShape="0">
                  <a:schemeClr val="dk1">
                    <a:alpha val="40000"/>
                  </a:schemeClr>
                </a:outerShdw>
              </a:effectLst>
            </a:endParaRPr>
          </a:p>
        </p:txBody>
      </p:sp>
      <p:cxnSp>
        <p:nvCxnSpPr>
          <p:cNvPr id="14" name="Connettore diritto 13"/>
          <p:cNvCxnSpPr/>
          <p:nvPr/>
        </p:nvCxnSpPr>
        <p:spPr>
          <a:xfrm>
            <a:off x="3220488" y="3553732"/>
            <a:ext cx="1068878" cy="0"/>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20" name="Connettore diritto 19"/>
          <p:cNvCxnSpPr>
            <a:stCxn id="13" idx="2"/>
          </p:cNvCxnSpPr>
          <p:nvPr/>
        </p:nvCxnSpPr>
        <p:spPr>
          <a:xfrm flipH="1">
            <a:off x="1141152" y="3085243"/>
            <a:ext cx="1" cy="1162561"/>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24" name="CasellaDiTesto 23"/>
          <p:cNvSpPr txBox="1"/>
          <p:nvPr/>
        </p:nvSpPr>
        <p:spPr>
          <a:xfrm>
            <a:off x="96632" y="4261618"/>
            <a:ext cx="4441539" cy="1261884"/>
          </a:xfrm>
          <a:prstGeom prst="rect">
            <a:avLst/>
          </a:prstGeom>
          <a:noFill/>
        </p:spPr>
        <p:txBody>
          <a:bodyPr wrap="square" rtlCol="0">
            <a:spAutoFit/>
          </a:bodyPr>
          <a:lstStyle/>
          <a:p>
            <a:r>
              <a:rPr lang="it-IT" dirty="0"/>
              <a:t>Per raggiungere questo fondamentale obiettivo, l’OMS si avvale dei suoi </a:t>
            </a:r>
            <a:r>
              <a:rPr lang="it-IT" sz="2000" b="1" dirty="0">
                <a:solidFill>
                  <a:schemeClr val="bg2">
                    <a:lumMod val="75000"/>
                  </a:schemeClr>
                </a:solidFill>
              </a:rPr>
              <a:t>Organi di Governo "</a:t>
            </a:r>
            <a:r>
              <a:rPr lang="it-IT" sz="2000" b="1" dirty="0" err="1">
                <a:solidFill>
                  <a:schemeClr val="bg2">
                    <a:lumMod val="75000"/>
                  </a:schemeClr>
                </a:solidFill>
              </a:rPr>
              <a:t>Governing</a:t>
            </a:r>
            <a:r>
              <a:rPr lang="it-IT" sz="2000" b="1" dirty="0">
                <a:solidFill>
                  <a:schemeClr val="bg2">
                    <a:lumMod val="75000"/>
                  </a:schemeClr>
                </a:solidFill>
              </a:rPr>
              <a:t> </a:t>
            </a:r>
            <a:r>
              <a:rPr lang="it-IT" sz="2000" b="1" dirty="0" err="1">
                <a:solidFill>
                  <a:schemeClr val="bg2">
                    <a:lumMod val="75000"/>
                  </a:schemeClr>
                </a:solidFill>
              </a:rPr>
              <a:t>Bodies</a:t>
            </a:r>
            <a:r>
              <a:rPr lang="it-IT" sz="2000" b="1" dirty="0">
                <a:solidFill>
                  <a:schemeClr val="bg2">
                    <a:lumMod val="75000"/>
                  </a:schemeClr>
                </a:solidFill>
              </a:rPr>
              <a:t>"</a:t>
            </a:r>
          </a:p>
        </p:txBody>
      </p:sp>
      <p:cxnSp>
        <p:nvCxnSpPr>
          <p:cNvPr id="26" name="Connettore diritto 25"/>
          <p:cNvCxnSpPr/>
          <p:nvPr/>
        </p:nvCxnSpPr>
        <p:spPr>
          <a:xfrm>
            <a:off x="3165300" y="5162204"/>
            <a:ext cx="0" cy="556952"/>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28" name="Connettore diritto 27"/>
          <p:cNvCxnSpPr/>
          <p:nvPr/>
        </p:nvCxnSpPr>
        <p:spPr>
          <a:xfrm>
            <a:off x="3165300" y="5719156"/>
            <a:ext cx="1888838" cy="0"/>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graphicFrame>
        <p:nvGraphicFramePr>
          <p:cNvPr id="29" name="Tabella 28"/>
          <p:cNvGraphicFramePr>
            <a:graphicFrameLocks noGrp="1"/>
          </p:cNvGraphicFramePr>
          <p:nvPr>
            <p:extLst>
              <p:ext uri="{D42A27DB-BD31-4B8C-83A1-F6EECF244321}">
                <p14:modId xmlns:p14="http://schemas.microsoft.com/office/powerpoint/2010/main" val="2684721689"/>
              </p:ext>
            </p:extLst>
          </p:nvPr>
        </p:nvGraphicFramePr>
        <p:xfrm>
          <a:off x="5138515" y="4721628"/>
          <a:ext cx="4320120" cy="1855584"/>
        </p:xfrm>
        <a:graphic>
          <a:graphicData uri="http://schemas.openxmlformats.org/drawingml/2006/table">
            <a:tbl>
              <a:tblPr firstRow="1" bandRow="1">
                <a:tableStyleId>{5C22544A-7EE6-4342-B048-85BDC9FD1C3A}</a:tableStyleId>
              </a:tblPr>
              <a:tblGrid>
                <a:gridCol w="4320120">
                  <a:extLst>
                    <a:ext uri="{9D8B030D-6E8A-4147-A177-3AD203B41FA5}">
                      <a16:colId xmlns:a16="http://schemas.microsoft.com/office/drawing/2014/main" val="1525031879"/>
                    </a:ext>
                  </a:extLst>
                </a:gridCol>
              </a:tblGrid>
              <a:tr h="463896">
                <a:tc>
                  <a:txBody>
                    <a:bodyPr/>
                    <a:lstStyle/>
                    <a:p>
                      <a:pPr algn="ctr"/>
                      <a:r>
                        <a:rPr lang="it-IT" sz="2000" b="1" kern="1200" dirty="0" smtClean="0">
                          <a:solidFill>
                            <a:schemeClr val="lt1"/>
                          </a:solidFill>
                          <a:latin typeface="+mn-lt"/>
                          <a:ea typeface="+mn-ea"/>
                          <a:cs typeface="+mn-cs"/>
                        </a:rPr>
                        <a:t>SEGRETARIO</a:t>
                      </a:r>
                      <a:endParaRPr lang="it-IT" sz="2000" b="1" kern="1200" dirty="0">
                        <a:solidFill>
                          <a:schemeClr val="lt1"/>
                        </a:solidFill>
                        <a:latin typeface="+mn-lt"/>
                        <a:ea typeface="+mn-ea"/>
                        <a:cs typeface="+mn-cs"/>
                      </a:endParaRPr>
                    </a:p>
                  </a:txBody>
                  <a:tcPr>
                    <a:solidFill>
                      <a:schemeClr val="bg2"/>
                    </a:solidFill>
                  </a:tcPr>
                </a:tc>
                <a:extLst>
                  <a:ext uri="{0D108BD9-81ED-4DB2-BD59-A6C34878D82A}">
                    <a16:rowId xmlns:a16="http://schemas.microsoft.com/office/drawing/2014/main" val="1298070981"/>
                  </a:ext>
                </a:extLst>
              </a:tr>
              <a:tr h="463896">
                <a:tc>
                  <a:txBody>
                    <a:bodyPr/>
                    <a:lstStyle/>
                    <a:p>
                      <a:pPr algn="ctr"/>
                      <a:r>
                        <a:rPr lang="it-IT" sz="2000" b="1" kern="1200" dirty="0" smtClean="0">
                          <a:solidFill>
                            <a:schemeClr val="lt1"/>
                          </a:solidFill>
                          <a:latin typeface="+mn-lt"/>
                          <a:ea typeface="+mn-ea"/>
                          <a:cs typeface="+mn-cs"/>
                        </a:rPr>
                        <a:t>ASSEMBLEA MONDIALE</a:t>
                      </a:r>
                      <a:endParaRPr lang="it-IT" sz="20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3561432606"/>
                  </a:ext>
                </a:extLst>
              </a:tr>
              <a:tr h="463896">
                <a:tc>
                  <a:txBody>
                    <a:bodyPr/>
                    <a:lstStyle/>
                    <a:p>
                      <a:pPr algn="ctr"/>
                      <a:r>
                        <a:rPr lang="it-IT" sz="2000" b="1" kern="1200" dirty="0" smtClean="0">
                          <a:solidFill>
                            <a:schemeClr val="lt1"/>
                          </a:solidFill>
                          <a:latin typeface="+mn-lt"/>
                          <a:ea typeface="+mn-ea"/>
                          <a:cs typeface="+mn-cs"/>
                        </a:rPr>
                        <a:t>CONSIGLIO ESECUTIVO</a:t>
                      </a:r>
                      <a:endParaRPr lang="it-IT" sz="2000" b="1" kern="1200" dirty="0">
                        <a:solidFill>
                          <a:schemeClr val="lt1"/>
                        </a:solidFill>
                        <a:latin typeface="+mn-lt"/>
                        <a:ea typeface="+mn-ea"/>
                        <a:cs typeface="+mn-cs"/>
                      </a:endParaRPr>
                    </a:p>
                  </a:txBody>
                  <a:tcPr>
                    <a:solidFill>
                      <a:schemeClr val="bg2"/>
                    </a:solidFill>
                  </a:tcPr>
                </a:tc>
                <a:extLst>
                  <a:ext uri="{0D108BD9-81ED-4DB2-BD59-A6C34878D82A}">
                    <a16:rowId xmlns:a16="http://schemas.microsoft.com/office/drawing/2014/main" val="868517642"/>
                  </a:ext>
                </a:extLst>
              </a:tr>
              <a:tr h="463896">
                <a:tc>
                  <a:txBody>
                    <a:bodyPr/>
                    <a:lstStyle/>
                    <a:p>
                      <a:pPr algn="ctr"/>
                      <a:r>
                        <a:rPr lang="it-IT" sz="2000" b="1" kern="1200" dirty="0" smtClean="0">
                          <a:solidFill>
                            <a:schemeClr val="lt1"/>
                          </a:solidFill>
                          <a:latin typeface="+mn-lt"/>
                          <a:ea typeface="+mn-ea"/>
                          <a:cs typeface="+mn-cs"/>
                        </a:rPr>
                        <a:t>6 UFFICI REGIONALI</a:t>
                      </a:r>
                      <a:endParaRPr lang="it-IT" sz="2000" b="1" kern="1200" dirty="0">
                        <a:solidFill>
                          <a:schemeClr val="lt1"/>
                        </a:solidFill>
                        <a:latin typeface="+mn-lt"/>
                        <a:ea typeface="+mn-ea"/>
                        <a:cs typeface="+mn-cs"/>
                      </a:endParaRPr>
                    </a:p>
                  </a:txBody>
                  <a:tcPr>
                    <a:solidFill>
                      <a:srgbClr val="00B0F0"/>
                    </a:solidFill>
                  </a:tcPr>
                </a:tc>
                <a:extLst>
                  <a:ext uri="{0D108BD9-81ED-4DB2-BD59-A6C34878D82A}">
                    <a16:rowId xmlns:a16="http://schemas.microsoft.com/office/drawing/2014/main" val="1843044496"/>
                  </a:ext>
                </a:extLst>
              </a:tr>
            </a:tbl>
          </a:graphicData>
        </a:graphic>
      </p:graphicFrame>
      <p:pic>
        <p:nvPicPr>
          <p:cNvPr id="30" name="Immagin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7177" y="2843363"/>
            <a:ext cx="3034146" cy="3289604"/>
          </a:xfrm>
          <a:prstGeom prst="rect">
            <a:avLst/>
          </a:prstGeom>
          <a:effectLst>
            <a:softEdge rad="254000"/>
          </a:effectLst>
          <a:scene3d>
            <a:camera prst="orthographicFront"/>
            <a:lightRig rig="freezing" dir="t"/>
          </a:scene3d>
          <a:sp3d prstMaterial="flat"/>
        </p:spPr>
      </p:pic>
    </p:spTree>
    <p:extLst>
      <p:ext uri="{BB962C8B-B14F-4D97-AF65-F5344CB8AC3E}">
        <p14:creationId xmlns:p14="http://schemas.microsoft.com/office/powerpoint/2010/main" val="1233872539"/>
      </p:ext>
    </p:extLst>
  </p:cSld>
  <p:clrMapOvr>
    <a:masterClrMapping/>
  </p:clrMapOvr>
  <mc:AlternateContent xmlns:mc="http://schemas.openxmlformats.org/markup-compatibility/2006" xmlns:p14="http://schemas.microsoft.com/office/powerpoint/2010/main">
    <mc:Choice Requires="p14">
      <p:transition spd="slow" p14:dur="1500" advClick="0" advTm="14000">
        <p14:prism/>
      </p:transition>
    </mc:Choice>
    <mc:Fallback xmlns="">
      <p:transition spd="slow" advClick="0" advTm="14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5171" y="174567"/>
            <a:ext cx="12036829" cy="954107"/>
          </a:xfrm>
          <a:prstGeom prst="rect">
            <a:avLst/>
          </a:prstGeom>
          <a:noFill/>
        </p:spPr>
        <p:txBody>
          <a:bodyPr wrap="square" rtlCol="0">
            <a:spAutoFit/>
          </a:bodyPr>
          <a:lstStyle/>
          <a:p>
            <a:r>
              <a:rPr lang="it-IT" sz="2800" b="1" i="1" dirty="0">
                <a:solidFill>
                  <a:schemeClr val="bg2">
                    <a:lumMod val="75000"/>
                  </a:schemeClr>
                </a:solidFill>
                <a:effectLst>
                  <a:outerShdw blurRad="38100" dist="38100" dir="2700000" algn="tl">
                    <a:srgbClr val="000000">
                      <a:alpha val="43137"/>
                    </a:srgbClr>
                  </a:outerShdw>
                </a:effectLst>
              </a:rPr>
              <a:t>IL 2020, PERÒ, STA RAPPRESENTANDO UN ANNO DI DURI OSTACOLI PER L’OMS E PER TUTTA LA POPOLAZIONE </a:t>
            </a:r>
            <a:r>
              <a:rPr lang="it-IT" sz="2800" b="1" i="1" dirty="0" smtClean="0">
                <a:solidFill>
                  <a:schemeClr val="bg2">
                    <a:lumMod val="75000"/>
                  </a:schemeClr>
                </a:solidFill>
                <a:effectLst>
                  <a:outerShdw blurRad="38100" dist="38100" dir="2700000" algn="tl">
                    <a:srgbClr val="000000">
                      <a:alpha val="43137"/>
                    </a:srgbClr>
                  </a:outerShdw>
                </a:effectLst>
              </a:rPr>
              <a:t>MONDIALE…</a:t>
            </a:r>
            <a:endParaRPr lang="it-IT" sz="2800" b="1" i="1" dirty="0">
              <a:solidFill>
                <a:schemeClr val="bg2">
                  <a:lumMod val="75000"/>
                </a:schemeClr>
              </a:solidFill>
              <a:effectLst>
                <a:outerShdw blurRad="38100" dist="38100" dir="2700000" algn="tl">
                  <a:srgbClr val="000000">
                    <a:alpha val="43137"/>
                  </a:srgbClr>
                </a:outerShdw>
              </a:effectLst>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560" y="1128674"/>
            <a:ext cx="2186247" cy="2000575"/>
          </a:xfrm>
          <a:prstGeom prst="rect">
            <a:avLst/>
          </a:prstGeom>
          <a:effectLst>
            <a:softEdge rad="127000"/>
          </a:effectLst>
        </p:spPr>
      </p:pic>
      <p:sp>
        <p:nvSpPr>
          <p:cNvPr id="5" name="CasellaDiTesto 4"/>
          <p:cNvSpPr txBox="1"/>
          <p:nvPr/>
        </p:nvSpPr>
        <p:spPr>
          <a:xfrm>
            <a:off x="3915295" y="1867351"/>
            <a:ext cx="2967643" cy="523220"/>
          </a:xfrm>
          <a:prstGeom prst="rect">
            <a:avLst/>
          </a:prstGeom>
          <a:noFill/>
        </p:spPr>
        <p:txBody>
          <a:bodyPr wrap="square" rtlCol="0">
            <a:spAutoFit/>
          </a:bodyPr>
          <a:lstStyle/>
          <a:p>
            <a:r>
              <a:rPr lang="it-IT" sz="2800" b="1" i="1" dirty="0">
                <a:solidFill>
                  <a:srgbClr val="FF0000"/>
                </a:solidFill>
                <a:effectLst>
                  <a:outerShdw blurRad="38100" dist="38100" dir="2700000" algn="tl">
                    <a:srgbClr val="000000">
                      <a:alpha val="43137"/>
                    </a:srgbClr>
                  </a:outerShdw>
                </a:effectLst>
              </a:rPr>
              <a:t>…MA PERCHÉ?</a:t>
            </a:r>
          </a:p>
        </p:txBody>
      </p:sp>
      <p:sp>
        <p:nvSpPr>
          <p:cNvPr id="6" name="Rettangolo 5"/>
          <p:cNvSpPr/>
          <p:nvPr/>
        </p:nvSpPr>
        <p:spPr>
          <a:xfrm>
            <a:off x="0" y="3591938"/>
            <a:ext cx="8337666" cy="2646878"/>
          </a:xfrm>
          <a:prstGeom prst="rect">
            <a:avLst/>
          </a:prstGeom>
        </p:spPr>
        <p:txBody>
          <a:bodyPr wrap="square">
            <a:spAutoFit/>
          </a:bodyPr>
          <a:lstStyle/>
          <a:p>
            <a:pPr algn="ctr"/>
            <a:r>
              <a:rPr lang="it-IT" dirty="0"/>
              <a:t>Tutti i telegiornali, i social e i giornali trattano esclusivamente di </a:t>
            </a:r>
            <a:r>
              <a:rPr lang="it-IT" sz="2000" b="1" dirty="0">
                <a:solidFill>
                  <a:schemeClr val="bg2">
                    <a:lumMod val="75000"/>
                  </a:schemeClr>
                </a:solidFill>
              </a:rPr>
              <a:t>coronavirus</a:t>
            </a:r>
            <a:r>
              <a:rPr lang="it-IT" dirty="0"/>
              <a:t> dal dicembre del 2019. </a:t>
            </a:r>
          </a:p>
          <a:p>
            <a:pPr algn="ctr"/>
            <a:r>
              <a:rPr lang="it-IT" dirty="0"/>
              <a:t>Il virus è partito dalla Cina e si sta diffondendo a macchia d’olio anche in Italia. </a:t>
            </a:r>
          </a:p>
          <a:p>
            <a:pPr algn="ctr"/>
            <a:r>
              <a:rPr lang="it-IT" dirty="0"/>
              <a:t>Si tratta di un argomento di attualità molto complesso, ma allo stesso tempo importante da conoscere, dato che ha completamente stravolto la nostra quotidianità, ma che al tempo stesso possiamo cercare di ridurre, poiché le nostre decisioni odierne influenzano la traiettoria dell’</a:t>
            </a:r>
            <a:r>
              <a:rPr lang="it-IT" sz="2000" b="1" dirty="0">
                <a:solidFill>
                  <a:schemeClr val="bg2">
                    <a:lumMod val="75000"/>
                  </a:schemeClr>
                </a:solidFill>
              </a:rPr>
              <a:t>epidemia</a:t>
            </a:r>
            <a:r>
              <a:rPr lang="it-IT" dirty="0"/>
              <a:t>. </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0870" y="3278878"/>
            <a:ext cx="3840774" cy="31555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6582018"/>
      </p:ext>
    </p:extLst>
  </p:cSld>
  <p:clrMapOvr>
    <a:masterClrMapping/>
  </p:clrMapOvr>
  <mc:AlternateContent xmlns:mc="http://schemas.openxmlformats.org/markup-compatibility/2006" xmlns:p14="http://schemas.microsoft.com/office/powerpoint/2010/main">
    <mc:Choice Requires="p14">
      <p:transition spd="slow" p14:dur="1600" advClick="0" advTm="18000">
        <p14:prism isContent="1" isInverted="1"/>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80">
                                          <p:stCondLst>
                                            <p:cond delay="0"/>
                                          </p:stCondLst>
                                        </p:cTn>
                                        <p:tgtEl>
                                          <p:spTgt spid="3"/>
                                        </p:tgtEl>
                                      </p:cBhvr>
                                    </p:animEffect>
                                    <p:anim calcmode="lin" valueType="num">
                                      <p:cBhvr>
                                        <p:cTn id="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gtEl>
                                      </p:cBhvr>
                                      <p:to x="100000" y="60000"/>
                                    </p:animScale>
                                    <p:animScale>
                                      <p:cBhvr>
                                        <p:cTn id="18" dur="166" decel="50000">
                                          <p:stCondLst>
                                            <p:cond delay="676"/>
                                          </p:stCondLst>
                                        </p:cTn>
                                        <p:tgtEl>
                                          <p:spTgt spid="3"/>
                                        </p:tgtEl>
                                      </p:cBhvr>
                                      <p:to x="100000" y="100000"/>
                                    </p:animScale>
                                    <p:animScale>
                                      <p:cBhvr>
                                        <p:cTn id="19" dur="26">
                                          <p:stCondLst>
                                            <p:cond delay="1312"/>
                                          </p:stCondLst>
                                        </p:cTn>
                                        <p:tgtEl>
                                          <p:spTgt spid="3"/>
                                        </p:tgtEl>
                                      </p:cBhvr>
                                      <p:to x="100000" y="80000"/>
                                    </p:animScale>
                                    <p:animScale>
                                      <p:cBhvr>
                                        <p:cTn id="20" dur="166" decel="50000">
                                          <p:stCondLst>
                                            <p:cond delay="1338"/>
                                          </p:stCondLst>
                                        </p:cTn>
                                        <p:tgtEl>
                                          <p:spTgt spid="3"/>
                                        </p:tgtEl>
                                      </p:cBhvr>
                                      <p:to x="100000" y="100000"/>
                                    </p:animScale>
                                    <p:animScale>
                                      <p:cBhvr>
                                        <p:cTn id="21" dur="26">
                                          <p:stCondLst>
                                            <p:cond delay="1642"/>
                                          </p:stCondLst>
                                        </p:cTn>
                                        <p:tgtEl>
                                          <p:spTgt spid="3"/>
                                        </p:tgtEl>
                                      </p:cBhvr>
                                      <p:to x="100000" y="90000"/>
                                    </p:animScale>
                                    <p:animScale>
                                      <p:cBhvr>
                                        <p:cTn id="22" dur="166" decel="50000">
                                          <p:stCondLst>
                                            <p:cond delay="1668"/>
                                          </p:stCondLst>
                                        </p:cTn>
                                        <p:tgtEl>
                                          <p:spTgt spid="3"/>
                                        </p:tgtEl>
                                      </p:cBhvr>
                                      <p:to x="100000" y="100000"/>
                                    </p:animScale>
                                    <p:animScale>
                                      <p:cBhvr>
                                        <p:cTn id="23" dur="26">
                                          <p:stCondLst>
                                            <p:cond delay="1808"/>
                                          </p:stCondLst>
                                        </p:cTn>
                                        <p:tgtEl>
                                          <p:spTgt spid="3"/>
                                        </p:tgtEl>
                                      </p:cBhvr>
                                      <p:to x="100000" y="95000"/>
                                    </p:animScale>
                                    <p:animScale>
                                      <p:cBhvr>
                                        <p:cTn id="24" dur="166" decel="50000">
                                          <p:stCondLst>
                                            <p:cond delay="1834"/>
                                          </p:stCondLst>
                                        </p:cTn>
                                        <p:tgtEl>
                                          <p:spTgt spid="3"/>
                                        </p:tgtEl>
                                      </p:cBhvr>
                                      <p:to x="100000" y="100000"/>
                                    </p:animScale>
                                  </p:childTnLst>
                                </p:cTn>
                              </p:par>
                            </p:childTnLst>
                          </p:cTn>
                        </p:par>
                        <p:par>
                          <p:cTn id="25" fill="hold">
                            <p:stCondLst>
                              <p:cond delay="2500"/>
                            </p:stCondLst>
                            <p:childTnLst>
                              <p:par>
                                <p:cTn id="26" presetID="21" presetClass="entr" presetSubtype="1"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46824" y="768560"/>
            <a:ext cx="5802283" cy="5570756"/>
          </a:xfrm>
          <a:prstGeom prst="rect">
            <a:avLst/>
          </a:prstGeom>
          <a:noFill/>
        </p:spPr>
        <p:txBody>
          <a:bodyPr wrap="square" rtlCol="0">
            <a:spAutoFit/>
          </a:bodyPr>
          <a:lstStyle/>
          <a:p>
            <a:pPr algn="ctr" fontAlgn="base"/>
            <a:r>
              <a:rPr lang="it-IT" dirty="0"/>
              <a:t>Il </a:t>
            </a:r>
            <a:r>
              <a:rPr lang="it-IT" sz="2000" b="1" dirty="0">
                <a:solidFill>
                  <a:schemeClr val="bg2">
                    <a:lumMod val="75000"/>
                  </a:schemeClr>
                </a:solidFill>
              </a:rPr>
              <a:t>9 gennaio 2020 </a:t>
            </a:r>
            <a:r>
              <a:rPr lang="it-IT" dirty="0"/>
              <a:t>l’OMS ha dichiarato che le autorità sanitarie cinesi hanno individuato un nuovo ceppo di coronavirus mai identificato prima nell’uomo, provvisoriamente chiamato </a:t>
            </a:r>
            <a:r>
              <a:rPr lang="it-IT" sz="2000" b="1" dirty="0">
                <a:solidFill>
                  <a:schemeClr val="bg2">
                    <a:lumMod val="75000"/>
                  </a:schemeClr>
                </a:solidFill>
              </a:rPr>
              <a:t>2019-nCoV</a:t>
            </a:r>
            <a:r>
              <a:rPr lang="it-IT" dirty="0"/>
              <a:t> e classificato in seguito ufficialmente con il nome di </a:t>
            </a:r>
            <a:r>
              <a:rPr lang="it-IT" sz="2000" b="1" dirty="0">
                <a:solidFill>
                  <a:schemeClr val="bg2">
                    <a:lumMod val="75000"/>
                  </a:schemeClr>
                </a:solidFill>
              </a:rPr>
              <a:t>SARS-CoV-2</a:t>
            </a:r>
            <a:r>
              <a:rPr lang="it-IT" dirty="0"/>
              <a:t>. Il virus è associato a un focolaio di casi di polmonite registrati a partire dal </a:t>
            </a:r>
            <a:r>
              <a:rPr lang="it-IT" sz="2000" b="1" dirty="0">
                <a:solidFill>
                  <a:schemeClr val="bg2">
                    <a:lumMod val="75000"/>
                  </a:schemeClr>
                </a:solidFill>
              </a:rPr>
              <a:t>31 dicembre 2019 </a:t>
            </a:r>
            <a:r>
              <a:rPr lang="it-IT" dirty="0"/>
              <a:t>nella città di </a:t>
            </a:r>
            <a:r>
              <a:rPr lang="it-IT" sz="2000" b="1" dirty="0">
                <a:solidFill>
                  <a:schemeClr val="bg2">
                    <a:lumMod val="75000"/>
                  </a:schemeClr>
                </a:solidFill>
              </a:rPr>
              <a:t>Wuhan</a:t>
            </a:r>
            <a:r>
              <a:rPr lang="it-IT" dirty="0"/>
              <a:t>, nella </a:t>
            </a:r>
            <a:r>
              <a:rPr lang="it-IT" sz="2000" b="1" dirty="0">
                <a:solidFill>
                  <a:schemeClr val="bg2">
                    <a:lumMod val="75000"/>
                  </a:schemeClr>
                </a:solidFill>
              </a:rPr>
              <a:t>Cina centrale</a:t>
            </a:r>
            <a:r>
              <a:rPr lang="it-IT" dirty="0"/>
              <a:t>. L’</a:t>
            </a:r>
            <a:r>
              <a:rPr lang="it-IT" sz="2000" b="1" dirty="0">
                <a:solidFill>
                  <a:schemeClr val="bg2">
                    <a:lumMod val="75000"/>
                  </a:schemeClr>
                </a:solidFill>
              </a:rPr>
              <a:t>11 febbraio</a:t>
            </a:r>
            <a:r>
              <a:rPr lang="it-IT" dirty="0"/>
              <a:t>, l’OMS ha annunciato che la malattia respiratoria causata dal nuovo coronavirus è stata chiamata </a:t>
            </a:r>
            <a:r>
              <a:rPr lang="it-IT" sz="2000" b="1" dirty="0">
                <a:solidFill>
                  <a:schemeClr val="bg2">
                    <a:lumMod val="75000"/>
                  </a:schemeClr>
                </a:solidFill>
              </a:rPr>
              <a:t>COVID-19</a:t>
            </a:r>
            <a:r>
              <a:rPr lang="it-IT" dirty="0"/>
              <a:t>. I sintomi più comuni di un’infezione da coronavirus nell’uomo includono febbre, tosse, difficoltà respiratorie. Nei casi più gravi, l’infezione può causare polmonite, sindrome respiratoria acuta grave, insufficienza renale e persino la morte. I sintomi possono </a:t>
            </a:r>
            <a:r>
              <a:rPr lang="it-IT" dirty="0" smtClean="0"/>
              <a:t>includere: naso </a:t>
            </a:r>
            <a:r>
              <a:rPr lang="it-IT" dirty="0"/>
              <a:t>che </a:t>
            </a:r>
            <a:r>
              <a:rPr lang="it-IT" dirty="0" smtClean="0"/>
              <a:t>cola;</a:t>
            </a:r>
            <a:r>
              <a:rPr lang="it-IT" dirty="0"/>
              <a:t> </a:t>
            </a:r>
            <a:r>
              <a:rPr lang="it-IT" dirty="0" smtClean="0"/>
              <a:t>mal </a:t>
            </a:r>
            <a:r>
              <a:rPr lang="it-IT" dirty="0"/>
              <a:t>di </a:t>
            </a:r>
            <a:r>
              <a:rPr lang="it-IT" dirty="0" smtClean="0"/>
              <a:t>testa;</a:t>
            </a:r>
            <a:r>
              <a:rPr lang="it-IT" dirty="0"/>
              <a:t> </a:t>
            </a:r>
            <a:r>
              <a:rPr lang="it-IT" dirty="0" smtClean="0"/>
              <a:t>tosse;</a:t>
            </a:r>
            <a:r>
              <a:rPr lang="it-IT" dirty="0"/>
              <a:t> </a:t>
            </a:r>
            <a:r>
              <a:rPr lang="it-IT" dirty="0" smtClean="0"/>
              <a:t>gola infiammata;</a:t>
            </a:r>
            <a:r>
              <a:rPr lang="it-IT" dirty="0"/>
              <a:t> </a:t>
            </a:r>
            <a:r>
              <a:rPr lang="it-IT" dirty="0" smtClean="0"/>
              <a:t>febbre; una </a:t>
            </a:r>
            <a:r>
              <a:rPr lang="it-IT" dirty="0"/>
              <a:t>sensazione generale di malessere</a:t>
            </a:r>
            <a:r>
              <a:rPr lang="it-IT" dirty="0" smtClean="0"/>
              <a:t>.</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77" y="259609"/>
            <a:ext cx="2679347" cy="25002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Visualizza immagine di 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989" y="3699163"/>
            <a:ext cx="3291841" cy="28873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3557809" y="183785"/>
            <a:ext cx="4580313" cy="584775"/>
          </a:xfrm>
          <a:prstGeom prst="rect">
            <a:avLst/>
          </a:prstGeom>
          <a:noFill/>
        </p:spPr>
        <p:txBody>
          <a:bodyPr wrap="square" rtlCol="0">
            <a:spAutoFit/>
          </a:bodyPr>
          <a:lstStyle/>
          <a:p>
            <a:pPr algn="ctr"/>
            <a:r>
              <a:rPr lang="it-IT" sz="3200" b="1" i="1" dirty="0">
                <a:solidFill>
                  <a:schemeClr val="bg2">
                    <a:lumMod val="75000"/>
                  </a:schemeClr>
                </a:solidFill>
                <a:effectLst>
                  <a:outerShdw blurRad="38100" dist="38100" dir="2700000" algn="tl">
                    <a:srgbClr val="000000">
                      <a:alpha val="43137"/>
                    </a:srgbClr>
                  </a:outerShdw>
                </a:effectLst>
              </a:rPr>
              <a:t>CORONAVIRUS</a:t>
            </a:r>
          </a:p>
        </p:txBody>
      </p:sp>
    </p:spTree>
    <p:extLst>
      <p:ext uri="{BB962C8B-B14F-4D97-AF65-F5344CB8AC3E}">
        <p14:creationId xmlns:p14="http://schemas.microsoft.com/office/powerpoint/2010/main" val="1794301388"/>
      </p:ext>
    </p:extLst>
  </p:cSld>
  <p:clrMapOvr>
    <a:masterClrMapping/>
  </p:clrMapOvr>
  <mc:AlternateContent xmlns:mc="http://schemas.openxmlformats.org/markup-compatibility/2006" xmlns:p14="http://schemas.microsoft.com/office/powerpoint/2010/main">
    <mc:Choice Requires="p14">
      <p:transition spd="slow" p14:dur="1600" advClick="0" advTm="22000">
        <p14:prism isInverted="1"/>
      </p:transition>
    </mc:Choice>
    <mc:Fallback xmlns="">
      <p:transition spd="slow" advClick="0" advTm="2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8394" y="745262"/>
            <a:ext cx="4779817" cy="4801314"/>
          </a:xfrm>
          <a:prstGeom prst="rect">
            <a:avLst/>
          </a:prstGeom>
          <a:noFill/>
        </p:spPr>
        <p:txBody>
          <a:bodyPr wrap="square" rtlCol="0">
            <a:spAutoFit/>
          </a:bodyPr>
          <a:lstStyle/>
          <a:p>
            <a:pPr algn="ctr" fontAlgn="base"/>
            <a:r>
              <a:rPr lang="it-IT" dirty="0"/>
              <a:t>I coronavirus umani a volte possono causare malattie del tratto respiratorio inferiore, come polmonite o bronchite. Questo è più comune nelle persone con preesistenti patologie croniche dell’apparato cardio-vascolare e/o respiratorio, e soggetti con un sistema immunitario indebolito, nei neonati e negli anziani. </a:t>
            </a:r>
          </a:p>
          <a:p>
            <a:pPr algn="ctr" fontAlgn="base"/>
            <a:r>
              <a:rPr lang="it-IT" dirty="0"/>
              <a:t>I coronavirus umani si trasmettono da una persona infetta a un’altra attraverso: la saliva; tossendo e starnutendo; contatti diretti personali; le mani, ad esempio toccando con le mani contaminate (non ancora lavate) bocca, naso o occhi; una contaminazione fecale (raramente).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589" y="1055714"/>
            <a:ext cx="6489470" cy="41804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15444492"/>
      </p:ext>
    </p:extLst>
  </p:cSld>
  <p:clrMapOvr>
    <a:masterClrMapping/>
  </p:clrMapOvr>
  <p:transition spd="slow" advClick="0" advTm="20000">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26821" y="207818"/>
            <a:ext cx="6816437" cy="584775"/>
          </a:xfrm>
          <a:prstGeom prst="rect">
            <a:avLst/>
          </a:prstGeom>
          <a:noFill/>
        </p:spPr>
        <p:txBody>
          <a:bodyPr wrap="square" rtlCol="0">
            <a:spAutoFit/>
          </a:bodyPr>
          <a:lstStyle/>
          <a:p>
            <a:r>
              <a:rPr lang="it-IT" sz="3200" b="1" i="1" dirty="0">
                <a:solidFill>
                  <a:schemeClr val="bg2">
                    <a:lumMod val="75000"/>
                  </a:schemeClr>
                </a:solidFill>
                <a:effectLst>
                  <a:outerShdw blurRad="38100" dist="38100" dir="2700000" algn="tl">
                    <a:srgbClr val="000000">
                      <a:alpha val="43137"/>
                    </a:srgbClr>
                  </a:outerShdw>
                </a:effectLst>
              </a:rPr>
              <a:t>VALUTAZIONE DEL </a:t>
            </a:r>
            <a:r>
              <a:rPr lang="it-IT" sz="3200" b="1" i="1" dirty="0" smtClean="0">
                <a:solidFill>
                  <a:schemeClr val="bg2">
                    <a:lumMod val="75000"/>
                  </a:schemeClr>
                </a:solidFill>
                <a:effectLst>
                  <a:outerShdw blurRad="38100" dist="38100" dir="2700000" algn="tl">
                    <a:srgbClr val="000000">
                      <a:alpha val="43137"/>
                    </a:srgbClr>
                  </a:outerShdw>
                </a:effectLst>
              </a:rPr>
              <a:t>RISCHIO (OMS)</a:t>
            </a:r>
            <a:endParaRPr lang="it-IT" sz="3200" b="1" i="1" dirty="0">
              <a:solidFill>
                <a:schemeClr val="bg2">
                  <a:lumMod val="75000"/>
                </a:schemeClr>
              </a:solidFill>
              <a:effectLst>
                <a:outerShdw blurRad="38100" dist="38100" dir="2700000" algn="tl">
                  <a:srgbClr val="000000">
                    <a:alpha val="43137"/>
                  </a:srgbClr>
                </a:outerShdw>
              </a:effectLst>
            </a:endParaRPr>
          </a:p>
        </p:txBody>
      </p:sp>
      <p:sp>
        <p:nvSpPr>
          <p:cNvPr id="3" name="CasellaDiTesto 2"/>
          <p:cNvSpPr txBox="1"/>
          <p:nvPr/>
        </p:nvSpPr>
        <p:spPr>
          <a:xfrm>
            <a:off x="739833" y="1014153"/>
            <a:ext cx="6658494" cy="2152996"/>
          </a:xfrm>
          <a:prstGeom prst="rect">
            <a:avLst/>
          </a:prstGeom>
          <a:noFill/>
        </p:spPr>
        <p:txBody>
          <a:bodyPr wrap="square" rtlCol="0">
            <a:spAutoFit/>
          </a:bodyPr>
          <a:lstStyle/>
          <a:p>
            <a:endParaRPr lang="it-IT"/>
          </a:p>
        </p:txBody>
      </p:sp>
      <p:sp>
        <p:nvSpPr>
          <p:cNvPr id="4" name="CasellaDiTesto 3"/>
          <p:cNvSpPr txBox="1"/>
          <p:nvPr/>
        </p:nvSpPr>
        <p:spPr>
          <a:xfrm>
            <a:off x="91440" y="792593"/>
            <a:ext cx="12277898" cy="2492990"/>
          </a:xfrm>
          <a:prstGeom prst="rect">
            <a:avLst/>
          </a:prstGeom>
          <a:noFill/>
        </p:spPr>
        <p:txBody>
          <a:bodyPr wrap="square" rtlCol="0">
            <a:spAutoFit/>
          </a:bodyPr>
          <a:lstStyle/>
          <a:p>
            <a:r>
              <a:rPr lang="it-IT" dirty="0"/>
              <a:t>Il </a:t>
            </a:r>
            <a:r>
              <a:rPr lang="it-IT" sz="2000" b="1" dirty="0">
                <a:solidFill>
                  <a:schemeClr val="bg2">
                    <a:lumMod val="75000"/>
                  </a:schemeClr>
                </a:solidFill>
              </a:rPr>
              <a:t>30 gennaio </a:t>
            </a:r>
            <a:r>
              <a:rPr lang="it-IT" dirty="0"/>
              <a:t>l'OMS ha dichiarato l'epidemia di Coronavirus in Cina </a:t>
            </a:r>
            <a:r>
              <a:rPr lang="it-IT" dirty="0" smtClean="0"/>
              <a:t>emergenza </a:t>
            </a:r>
            <a:r>
              <a:rPr lang="it-IT" dirty="0"/>
              <a:t>internazionale di salute pubblica. </a:t>
            </a:r>
          </a:p>
          <a:p>
            <a:r>
              <a:rPr lang="it-IT" dirty="0"/>
              <a:t>L'OMS ha elevato la minaccia per l'epidemia di coronavirus al livello mondiale a livello "</a:t>
            </a:r>
            <a:r>
              <a:rPr lang="it-IT" sz="2000" b="1" dirty="0">
                <a:solidFill>
                  <a:schemeClr val="bg2">
                    <a:lumMod val="75000"/>
                  </a:schemeClr>
                </a:solidFill>
              </a:rPr>
              <a:t>molto alto</a:t>
            </a:r>
            <a:r>
              <a:rPr lang="it-IT" dirty="0"/>
              <a:t>" il </a:t>
            </a:r>
            <a:r>
              <a:rPr lang="it-IT" sz="2000" b="1" dirty="0">
                <a:solidFill>
                  <a:schemeClr val="bg2">
                    <a:lumMod val="75000"/>
                  </a:schemeClr>
                </a:solidFill>
              </a:rPr>
              <a:t>28 febbraio 2020</a:t>
            </a:r>
            <a:r>
              <a:rPr lang="it-IT" dirty="0"/>
              <a:t>. </a:t>
            </a:r>
          </a:p>
          <a:p>
            <a:r>
              <a:rPr lang="it-IT" dirty="0"/>
              <a:t>L'</a:t>
            </a:r>
            <a:r>
              <a:rPr lang="it-IT" sz="2000" b="1" dirty="0">
                <a:solidFill>
                  <a:schemeClr val="bg2">
                    <a:lumMod val="75000"/>
                  </a:schemeClr>
                </a:solidFill>
              </a:rPr>
              <a:t>11 marzo 2020 </a:t>
            </a:r>
            <a:r>
              <a:rPr lang="it-IT" dirty="0"/>
              <a:t>il direttore generale dell'OMS </a:t>
            </a:r>
            <a:r>
              <a:rPr lang="it-IT" sz="2000" b="1" dirty="0" err="1">
                <a:solidFill>
                  <a:schemeClr val="bg2">
                    <a:lumMod val="75000"/>
                  </a:schemeClr>
                </a:solidFill>
              </a:rPr>
              <a:t>Tedros</a:t>
            </a:r>
            <a:r>
              <a:rPr lang="it-IT" sz="2000" b="1" dirty="0">
                <a:solidFill>
                  <a:schemeClr val="bg2">
                    <a:lumMod val="75000"/>
                  </a:schemeClr>
                </a:solidFill>
              </a:rPr>
              <a:t> </a:t>
            </a:r>
            <a:r>
              <a:rPr lang="it-IT" sz="2000" b="1" dirty="0" err="1">
                <a:solidFill>
                  <a:schemeClr val="bg2">
                    <a:lumMod val="75000"/>
                  </a:schemeClr>
                </a:solidFill>
              </a:rPr>
              <a:t>Adhanom</a:t>
            </a:r>
            <a:r>
              <a:rPr lang="it-IT" sz="2000" b="1" dirty="0">
                <a:solidFill>
                  <a:schemeClr val="bg2">
                    <a:lumMod val="75000"/>
                  </a:schemeClr>
                </a:solidFill>
              </a:rPr>
              <a:t> </a:t>
            </a:r>
            <a:r>
              <a:rPr lang="it-IT" sz="2000" b="1" dirty="0" err="1">
                <a:solidFill>
                  <a:schemeClr val="bg2">
                    <a:lumMod val="75000"/>
                  </a:schemeClr>
                </a:solidFill>
              </a:rPr>
              <a:t>Ghebreyesus</a:t>
            </a:r>
            <a:r>
              <a:rPr lang="it-IT" sz="2000" b="1" dirty="0">
                <a:solidFill>
                  <a:schemeClr val="bg2">
                    <a:lumMod val="75000"/>
                  </a:schemeClr>
                </a:solidFill>
              </a:rPr>
              <a:t> </a:t>
            </a:r>
            <a:r>
              <a:rPr lang="it-IT" dirty="0"/>
              <a:t>ha definito la diffusione del Covid-19 non più una epidemia confinata ad alcune zone geografiche, ma una</a:t>
            </a:r>
            <a:r>
              <a:rPr lang="it-IT" b="1" dirty="0"/>
              <a:t> </a:t>
            </a:r>
            <a:r>
              <a:rPr lang="it-IT" sz="2000" b="1" dirty="0">
                <a:solidFill>
                  <a:srgbClr val="FF0000"/>
                </a:solidFill>
              </a:rPr>
              <a:t>pandemia</a:t>
            </a:r>
            <a:r>
              <a:rPr lang="it-IT" b="1" dirty="0"/>
              <a:t> </a:t>
            </a:r>
            <a:r>
              <a:rPr lang="it-IT" dirty="0"/>
              <a:t>diffusa in tutto il pianeta. </a:t>
            </a:r>
          </a:p>
          <a:p>
            <a:r>
              <a:rPr lang="it-IT" dirty="0"/>
              <a:t>Il </a:t>
            </a:r>
            <a:r>
              <a:rPr lang="it-IT" sz="2000" b="1" dirty="0">
                <a:solidFill>
                  <a:schemeClr val="bg2">
                    <a:lumMod val="75000"/>
                  </a:schemeClr>
                </a:solidFill>
              </a:rPr>
              <a:t>13 marzo </a:t>
            </a:r>
            <a:r>
              <a:rPr lang="it-IT" dirty="0"/>
              <a:t>l'OMS ha dichiarato che l'Europa sta diventando il nuovo epicentro della pandemia. </a:t>
            </a:r>
          </a:p>
        </p:txBody>
      </p:sp>
      <p:sp>
        <p:nvSpPr>
          <p:cNvPr id="5" name="Rettangolo 4"/>
          <p:cNvSpPr/>
          <p:nvPr/>
        </p:nvSpPr>
        <p:spPr>
          <a:xfrm>
            <a:off x="251696" y="3516415"/>
            <a:ext cx="2893741" cy="707886"/>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it-IT" sz="4000" b="1" spc="50" dirty="0">
                <a:ln w="0"/>
                <a:solidFill>
                  <a:schemeClr val="tx1">
                    <a:lumMod val="95000"/>
                  </a:schemeClr>
                </a:solidFill>
                <a:effectLst>
                  <a:innerShdw blurRad="63500" dist="50800" dir="13500000">
                    <a:srgbClr val="000000">
                      <a:alpha val="50000"/>
                    </a:srgbClr>
                  </a:innerShdw>
                </a:effectLst>
              </a:rPr>
              <a:t>PANDEMIA</a:t>
            </a:r>
          </a:p>
        </p:txBody>
      </p:sp>
      <p:cxnSp>
        <p:nvCxnSpPr>
          <p:cNvPr id="7" name="Connettore diritto 6"/>
          <p:cNvCxnSpPr>
            <a:stCxn id="5" idx="3"/>
          </p:cNvCxnSpPr>
          <p:nvPr/>
        </p:nvCxnSpPr>
        <p:spPr>
          <a:xfrm>
            <a:off x="3145437" y="3870358"/>
            <a:ext cx="923643"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8" name="Rettangolo 7"/>
          <p:cNvSpPr/>
          <p:nvPr/>
        </p:nvSpPr>
        <p:spPr>
          <a:xfrm>
            <a:off x="4069080" y="3516415"/>
            <a:ext cx="7154335" cy="64633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dirty="0"/>
              <a:t>u</a:t>
            </a:r>
            <a:r>
              <a:rPr lang="it-IT" dirty="0" smtClean="0"/>
              <a:t>n </a:t>
            </a:r>
            <a:r>
              <a:rPr lang="it-IT" dirty="0"/>
              <a:t>nuovo virus che si diffonde in tutto il mondo e contro il quale la maggioranza degli uomini non ha difese immunitarie</a:t>
            </a:r>
            <a:endParaRPr lang="it-IT" sz="5400" b="0" cap="none" spc="0" dirty="0">
              <a:ln w="0"/>
              <a:solidFill>
                <a:schemeClr val="tx1"/>
              </a:solidFill>
              <a:effectLst>
                <a:outerShdw blurRad="38100" dist="19050" dir="2700000" algn="tl" rotWithShape="0">
                  <a:schemeClr val="dk1">
                    <a:alpha val="40000"/>
                  </a:schemeClr>
                </a:outerShdw>
              </a:effectLst>
            </a:endParaRPr>
          </a:p>
        </p:txBody>
      </p:sp>
      <p:cxnSp>
        <p:nvCxnSpPr>
          <p:cNvPr id="10" name="Connettore diritto 9"/>
          <p:cNvCxnSpPr>
            <a:stCxn id="5" idx="2"/>
          </p:cNvCxnSpPr>
          <p:nvPr/>
        </p:nvCxnSpPr>
        <p:spPr>
          <a:xfrm flipH="1">
            <a:off x="1698566" y="4224301"/>
            <a:ext cx="1" cy="779499"/>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1" name="CasellaDiTesto 10"/>
          <p:cNvSpPr txBox="1"/>
          <p:nvPr/>
        </p:nvSpPr>
        <p:spPr>
          <a:xfrm>
            <a:off x="1698566" y="4476120"/>
            <a:ext cx="748607" cy="275860"/>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non più</a:t>
            </a:r>
          </a:p>
        </p:txBody>
      </p:sp>
      <p:sp>
        <p:nvSpPr>
          <p:cNvPr id="12" name="Rettangolo 11"/>
          <p:cNvSpPr/>
          <p:nvPr/>
        </p:nvSpPr>
        <p:spPr>
          <a:xfrm>
            <a:off x="251695" y="5003799"/>
            <a:ext cx="2893741"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it-IT" dirty="0"/>
              <a:t>un'epidemia confinata ad alcune zone geografiche</a:t>
            </a:r>
            <a:endParaRPr lang="it-IT" sz="5400" b="0" cap="none" spc="0" dirty="0">
              <a:ln w="0"/>
              <a:solidFill>
                <a:schemeClr val="tx1"/>
              </a:solidFill>
              <a:effectLst>
                <a:outerShdw blurRad="38100" dist="19050" dir="2700000" algn="tl" rotWithShape="0">
                  <a:schemeClr val="dk1">
                    <a:alpha val="40000"/>
                  </a:schemeClr>
                </a:outerShdw>
              </a:effectLst>
            </a:endParaRPr>
          </a:p>
        </p:txBody>
      </p:sp>
      <p:cxnSp>
        <p:nvCxnSpPr>
          <p:cNvPr id="14" name="Connettore diritto 13"/>
          <p:cNvCxnSpPr>
            <a:stCxn id="12" idx="3"/>
          </p:cNvCxnSpPr>
          <p:nvPr/>
        </p:nvCxnSpPr>
        <p:spPr>
          <a:xfrm flipV="1">
            <a:off x="3145436" y="5453149"/>
            <a:ext cx="1002615" cy="12315"/>
          </a:xfrm>
          <a:prstGeom prst="line">
            <a:avLst/>
          </a:prstGeom>
        </p:spPr>
        <p:style>
          <a:lnRef idx="2">
            <a:schemeClr val="dk1"/>
          </a:lnRef>
          <a:fillRef idx="0">
            <a:schemeClr val="dk1"/>
          </a:fillRef>
          <a:effectRef idx="1">
            <a:schemeClr val="dk1"/>
          </a:effectRef>
          <a:fontRef idx="minor">
            <a:schemeClr val="tx1"/>
          </a:fontRef>
        </p:style>
      </p:cxnSp>
      <p:sp>
        <p:nvSpPr>
          <p:cNvPr id="19" name="CasellaDiTesto 18"/>
          <p:cNvSpPr txBox="1"/>
          <p:nvPr/>
        </p:nvSpPr>
        <p:spPr>
          <a:xfrm>
            <a:off x="3449782" y="5160762"/>
            <a:ext cx="556953" cy="274783"/>
          </a:xfrm>
          <a:prstGeom prst="rect">
            <a:avLst/>
          </a:prstGeom>
          <a:noFill/>
        </p:spPr>
        <p:txBody>
          <a:bodyPr wrap="square" rtlCol="0">
            <a:spAutoFit/>
          </a:bodyPr>
          <a:lstStyle/>
          <a:p>
            <a:r>
              <a:rPr lang="it-IT" sz="1200" dirty="0">
                <a:latin typeface="Arial" panose="020B0604020202020204" pitchFamily="34" charset="0"/>
                <a:cs typeface="Arial" panose="020B0604020202020204" pitchFamily="34" charset="0"/>
              </a:rPr>
              <a:t>ma</a:t>
            </a:r>
          </a:p>
        </p:txBody>
      </p:sp>
      <p:sp>
        <p:nvSpPr>
          <p:cNvPr id="20" name="Rettangolo 19"/>
          <p:cNvSpPr/>
          <p:nvPr/>
        </p:nvSpPr>
        <p:spPr>
          <a:xfrm>
            <a:off x="4167287" y="5250879"/>
            <a:ext cx="2874505" cy="369332"/>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it-IT"/>
              <a:t>diffusa in tutto il pianeta</a:t>
            </a:r>
            <a:endParaRPr lang="it-IT" sz="5400" b="0" cap="none" spc="0" dirty="0">
              <a:ln w="0"/>
              <a:solidFill>
                <a:schemeClr val="tx1"/>
              </a:solidFill>
              <a:effectLst>
                <a:outerShdw blurRad="38100" dist="19050" dir="2700000" algn="tl" rotWithShape="0">
                  <a:schemeClr val="dk1">
                    <a:alpha val="40000"/>
                  </a:schemeClr>
                </a:outerShdw>
              </a:effectLst>
            </a:endParaRPr>
          </a:p>
        </p:txBody>
      </p:sp>
      <p:pic>
        <p:nvPicPr>
          <p:cNvPr id="21" name="Immagin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2344" y="4007872"/>
            <a:ext cx="2997372" cy="2848686"/>
          </a:xfrm>
          <a:prstGeom prst="rect">
            <a:avLst/>
          </a:prstGeom>
          <a:effectLst>
            <a:softEdge rad="292100"/>
          </a:effectLst>
        </p:spPr>
      </p:pic>
    </p:spTree>
    <p:extLst>
      <p:ext uri="{BB962C8B-B14F-4D97-AF65-F5344CB8AC3E}">
        <p14:creationId xmlns:p14="http://schemas.microsoft.com/office/powerpoint/2010/main" val="4026466139"/>
      </p:ext>
    </p:extLst>
  </p:cSld>
  <p:clrMapOvr>
    <a:masterClrMapping/>
  </p:clrMapOvr>
  <mc:AlternateContent xmlns:mc="http://schemas.openxmlformats.org/markup-compatibility/2006" xmlns:p14="http://schemas.microsoft.com/office/powerpoint/2010/main">
    <mc:Choice Requires="p14">
      <p:transition spd="slow" p14:dur="2500" advClick="0" advTm="18000">
        <p:checker/>
      </p:transition>
    </mc:Choice>
    <mc:Fallback xmlns="">
      <p:transition spd="slow" advClick="0" advTm="18000">
        <p:check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5112" y="99413"/>
            <a:ext cx="11745883" cy="1077218"/>
          </a:xfrm>
          <a:prstGeom prst="rect">
            <a:avLst/>
          </a:prstGeom>
          <a:noFill/>
        </p:spPr>
        <p:txBody>
          <a:bodyPr wrap="square" rtlCol="0">
            <a:spAutoFit/>
          </a:bodyPr>
          <a:lstStyle/>
          <a:p>
            <a:r>
              <a:rPr lang="it-IT" sz="3200" b="1" i="1" dirty="0">
                <a:solidFill>
                  <a:schemeClr val="bg2">
                    <a:lumMod val="75000"/>
                  </a:schemeClr>
                </a:solidFill>
                <a:effectLst>
                  <a:outerShdw blurRad="38100" dist="38100" dir="2700000" algn="tl">
                    <a:srgbClr val="000000">
                      <a:alpha val="43137"/>
                    </a:srgbClr>
                  </a:outerShdw>
                </a:effectLst>
              </a:rPr>
              <a:t>TUTTAVIA, SI STA CERCANDO DI LIMITARE IL CONTAGIO DAL VIRUS SEGUENDO </a:t>
            </a:r>
            <a:r>
              <a:rPr lang="it-IT" sz="3200" b="1" i="1" dirty="0" smtClean="0">
                <a:solidFill>
                  <a:schemeClr val="bg2">
                    <a:lumMod val="75000"/>
                  </a:schemeClr>
                </a:solidFill>
                <a:effectLst>
                  <a:outerShdw blurRad="38100" dist="38100" dir="2700000" algn="tl">
                    <a:srgbClr val="000000">
                      <a:alpha val="43137"/>
                    </a:srgbClr>
                  </a:outerShdw>
                </a:effectLst>
              </a:rPr>
              <a:t>ALCUNI </a:t>
            </a:r>
            <a:r>
              <a:rPr lang="it-IT" sz="3200" b="1" i="1" dirty="0">
                <a:solidFill>
                  <a:schemeClr val="bg2">
                    <a:lumMod val="75000"/>
                  </a:schemeClr>
                </a:solidFill>
                <a:effectLst>
                  <a:outerShdw blurRad="38100" dist="38100" dir="2700000" algn="tl">
                    <a:srgbClr val="000000">
                      <a:alpha val="43137"/>
                    </a:srgbClr>
                  </a:outerShdw>
                </a:effectLst>
              </a:rPr>
              <a:t>SEMPLICI </a:t>
            </a:r>
            <a:r>
              <a:rPr lang="it-IT" sz="3200" b="1" i="1" dirty="0" smtClean="0">
                <a:solidFill>
                  <a:schemeClr val="bg2">
                    <a:lumMod val="75000"/>
                  </a:schemeClr>
                </a:solidFill>
                <a:effectLst>
                  <a:outerShdw blurRad="38100" dist="38100" dir="2700000" algn="tl">
                    <a:srgbClr val="000000">
                      <a:alpha val="43137"/>
                    </a:srgbClr>
                  </a:outerShdw>
                </a:effectLst>
              </a:rPr>
              <a:t>ACCORGIMENTI…</a:t>
            </a:r>
            <a:endParaRPr lang="it-IT" sz="3200" b="1" i="1" dirty="0">
              <a:solidFill>
                <a:schemeClr val="bg2">
                  <a:lumMod val="75000"/>
                </a:schemeClr>
              </a:solidFill>
              <a:effectLst>
                <a:outerShdw blurRad="38100" dist="38100" dir="2700000" algn="tl">
                  <a:srgbClr val="000000">
                    <a:alpha val="43137"/>
                  </a:srgbClr>
                </a:outerShdw>
              </a:effectLst>
            </a:endParaRPr>
          </a:p>
        </p:txBody>
      </p:sp>
      <p:sp>
        <p:nvSpPr>
          <p:cNvPr id="3" name="Rettangolo 2"/>
          <p:cNvSpPr/>
          <p:nvPr/>
        </p:nvSpPr>
        <p:spPr>
          <a:xfrm>
            <a:off x="235112" y="1751784"/>
            <a:ext cx="4106487" cy="95410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sz="2800" b="1" spc="50" dirty="0" smtClean="0">
                <a:ln w="0"/>
                <a:solidFill>
                  <a:schemeClr val="tx1">
                    <a:lumMod val="95000"/>
                  </a:schemeClr>
                </a:solidFill>
                <a:effectLst>
                  <a:innerShdw blurRad="63500" dist="50800" dir="13500000">
                    <a:srgbClr val="000000">
                      <a:alpha val="50000"/>
                    </a:srgbClr>
                  </a:innerShdw>
                </a:effectLst>
              </a:rPr>
              <a:t>AUTOISOLAMENTO O QUARANTENA</a:t>
            </a:r>
            <a:endParaRPr lang="it-IT" sz="2800" b="1" spc="50" dirty="0">
              <a:ln w="0"/>
              <a:solidFill>
                <a:schemeClr val="tx1">
                  <a:lumMod val="95000"/>
                </a:schemeClr>
              </a:solidFill>
              <a:effectLst>
                <a:innerShdw blurRad="63500" dist="50800" dir="13500000">
                  <a:srgbClr val="000000">
                    <a:alpha val="50000"/>
                  </a:srgbClr>
                </a:innerShdw>
              </a:effectLst>
            </a:endParaRPr>
          </a:p>
        </p:txBody>
      </p:sp>
      <p:cxnSp>
        <p:nvCxnSpPr>
          <p:cNvPr id="5" name="Connettore diritto 4"/>
          <p:cNvCxnSpPr>
            <a:stCxn id="3" idx="2"/>
            <a:endCxn id="7" idx="0"/>
          </p:cNvCxnSpPr>
          <p:nvPr/>
        </p:nvCxnSpPr>
        <p:spPr>
          <a:xfrm>
            <a:off x="2288356" y="2705891"/>
            <a:ext cx="0" cy="518859"/>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7" name="Rettangolo 6"/>
          <p:cNvSpPr/>
          <p:nvPr/>
        </p:nvSpPr>
        <p:spPr>
          <a:xfrm>
            <a:off x="235112" y="3224750"/>
            <a:ext cx="4106487" cy="203132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dirty="0"/>
              <a:t>d</a:t>
            </a:r>
            <a:r>
              <a:rPr lang="it-IT" dirty="0" smtClean="0"/>
              <a:t>obbiamo </a:t>
            </a:r>
            <a:r>
              <a:rPr lang="it-IT" dirty="0"/>
              <a:t>tener presente che il COVID-19 si manifesta con sintomi lievi e moderati in 8 persone su 10. Mentre solo 2 necessitano di ricovero e 1 presenta complicanze che richiedano la terapia intensiva. </a:t>
            </a:r>
            <a:endParaRPr lang="it-IT" sz="5400" b="0" cap="none" spc="0" dirty="0">
              <a:ln w="0"/>
              <a:solidFill>
                <a:schemeClr val="tx1"/>
              </a:solidFill>
              <a:effectLst>
                <a:outerShdw blurRad="38100" dist="19050" dir="2700000" algn="tl" rotWithShape="0">
                  <a:schemeClr val="dk1">
                    <a:alpha val="40000"/>
                  </a:schemeClr>
                </a:outerShdw>
              </a:effectLst>
            </a:endParaRPr>
          </a:p>
        </p:txBody>
      </p:sp>
      <p:cxnSp>
        <p:nvCxnSpPr>
          <p:cNvPr id="9" name="Connettore diritto 8"/>
          <p:cNvCxnSpPr/>
          <p:nvPr/>
        </p:nvCxnSpPr>
        <p:spPr>
          <a:xfrm>
            <a:off x="4354068" y="2209362"/>
            <a:ext cx="1333637" cy="0"/>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14" name="Connettore diritto 13"/>
          <p:cNvCxnSpPr/>
          <p:nvPr/>
        </p:nvCxnSpPr>
        <p:spPr>
          <a:xfrm flipH="1">
            <a:off x="5675236" y="2211185"/>
            <a:ext cx="10669" cy="2023968"/>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16" name="Connettore diritto 15"/>
          <p:cNvCxnSpPr/>
          <p:nvPr/>
        </p:nvCxnSpPr>
        <p:spPr>
          <a:xfrm>
            <a:off x="4341599" y="4235153"/>
            <a:ext cx="1333637" cy="5259"/>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cxnSp>
        <p:nvCxnSpPr>
          <p:cNvPr id="26" name="Connettore diritto 25"/>
          <p:cNvCxnSpPr/>
          <p:nvPr/>
        </p:nvCxnSpPr>
        <p:spPr>
          <a:xfrm>
            <a:off x="5680142" y="3226529"/>
            <a:ext cx="605030" cy="1274"/>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28" name="Rettangolo 27"/>
          <p:cNvSpPr/>
          <p:nvPr/>
        </p:nvSpPr>
        <p:spPr>
          <a:xfrm>
            <a:off x="6285171" y="2761504"/>
            <a:ext cx="4378607" cy="92333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dirty="0"/>
              <a:t>è, dunque, un richiamo alla responsabilità e alla coscienza di ciascuno di noi</a:t>
            </a:r>
          </a:p>
        </p:txBody>
      </p:sp>
      <p:cxnSp>
        <p:nvCxnSpPr>
          <p:cNvPr id="31" name="Connettore diritto 30"/>
          <p:cNvCxnSpPr/>
          <p:nvPr/>
        </p:nvCxnSpPr>
        <p:spPr>
          <a:xfrm flipH="1">
            <a:off x="8474474" y="3684834"/>
            <a:ext cx="1" cy="986023"/>
          </a:xfrm>
          <a:prstGeom prst="line">
            <a:avLst/>
          </a:prstGeom>
          <a:ln>
            <a:solidFill>
              <a:schemeClr val="bg1">
                <a:lumMod val="50000"/>
                <a:lumOff val="50000"/>
              </a:schemeClr>
            </a:solidFill>
          </a:ln>
        </p:spPr>
        <p:style>
          <a:lnRef idx="2">
            <a:schemeClr val="dk1"/>
          </a:lnRef>
          <a:fillRef idx="0">
            <a:schemeClr val="dk1"/>
          </a:fillRef>
          <a:effectRef idx="1">
            <a:schemeClr val="dk1"/>
          </a:effectRef>
          <a:fontRef idx="minor">
            <a:schemeClr val="tx1"/>
          </a:fontRef>
        </p:style>
      </p:cxnSp>
      <p:sp>
        <p:nvSpPr>
          <p:cNvPr id="33" name="Rettangolo 32"/>
          <p:cNvSpPr/>
          <p:nvPr/>
        </p:nvSpPr>
        <p:spPr>
          <a:xfrm>
            <a:off x="6265140" y="4670857"/>
            <a:ext cx="4418667" cy="1200329"/>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it-IT" dirty="0"/>
              <a:t>non significa semplicemente restare nella propria abitazione come si possa pensare, ma mettere al sicuro la propria salute e quella altrui</a:t>
            </a:r>
          </a:p>
        </p:txBody>
      </p:sp>
      <p:sp>
        <p:nvSpPr>
          <p:cNvPr id="42" name="CasellaDiTesto 41"/>
          <p:cNvSpPr txBox="1"/>
          <p:nvPr/>
        </p:nvSpPr>
        <p:spPr>
          <a:xfrm>
            <a:off x="1421477" y="1279541"/>
            <a:ext cx="2161309" cy="369332"/>
          </a:xfrm>
          <a:prstGeom prst="rect">
            <a:avLst/>
          </a:prstGeom>
          <a:noFill/>
        </p:spPr>
        <p:txBody>
          <a:bodyPr wrap="square" rtlCol="0">
            <a:spAutoFit/>
          </a:bodyPr>
          <a:lstStyle/>
          <a:p>
            <a:r>
              <a:rPr lang="it-IT" b="1" dirty="0" smtClean="0">
                <a:solidFill>
                  <a:schemeClr val="bg2">
                    <a:lumMod val="75000"/>
                  </a:schemeClr>
                </a:solidFill>
                <a:latin typeface="18thCentury" pitchFamily="2" charset="0"/>
              </a:rPr>
              <a:t>…TRA </a:t>
            </a:r>
            <a:r>
              <a:rPr lang="it-IT" b="1" dirty="0">
                <a:solidFill>
                  <a:schemeClr val="bg2">
                    <a:lumMod val="75000"/>
                  </a:schemeClr>
                </a:solidFill>
                <a:latin typeface="18thCentury" pitchFamily="2" charset="0"/>
              </a:rPr>
              <a:t>I</a:t>
            </a:r>
            <a:r>
              <a:rPr lang="it-IT" b="1" dirty="0" smtClean="0">
                <a:solidFill>
                  <a:schemeClr val="bg2">
                    <a:lumMod val="75000"/>
                  </a:schemeClr>
                </a:solidFill>
                <a:latin typeface="18thCentury" pitchFamily="2" charset="0"/>
              </a:rPr>
              <a:t> QUALI…</a:t>
            </a:r>
            <a:endParaRPr lang="it-IT" b="1" dirty="0">
              <a:solidFill>
                <a:schemeClr val="bg2">
                  <a:lumMod val="75000"/>
                </a:schemeClr>
              </a:solidFill>
              <a:latin typeface="18thCentury" pitchFamily="2" charset="0"/>
            </a:endParaRPr>
          </a:p>
        </p:txBody>
      </p:sp>
    </p:spTree>
    <p:extLst>
      <p:ext uri="{BB962C8B-B14F-4D97-AF65-F5344CB8AC3E}">
        <p14:creationId xmlns:p14="http://schemas.microsoft.com/office/powerpoint/2010/main" val="399255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4000">
        <p15:prstTrans prst="pageCurlDouble"/>
      </p:transition>
    </mc:Choice>
    <mc:Fallback xmlns="">
      <p:transition spd="slow" advClick="0" advTm="14000">
        <p:fade/>
      </p:transition>
    </mc:Fallback>
  </mc:AlternateContent>
  <p:timing>
    <p:tnLst>
      <p:par>
        <p:cTn id="1" dur="indefinite" restart="never" nodeType="tmRoot"/>
      </p:par>
    </p:tnLst>
  </p:timing>
</p:sld>
</file>

<file path=ppt/theme/theme1.xml><?xml version="1.0" encoding="utf-8"?>
<a:theme xmlns:a="http://schemas.openxmlformats.org/drawingml/2006/main" name="Sezion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CC082E-8DE3-449F-B604-FF5FA628FBDC}">
  <ds:schemaRefs>
    <ds:schemaRef ds:uri="http://schemas.microsoft.com/sharepoint/v3/contenttype/forms"/>
  </ds:schemaRefs>
</ds:datastoreItem>
</file>

<file path=customXml/itemProps2.xml><?xml version="1.0" encoding="utf-8"?>
<ds:datastoreItem xmlns:ds="http://schemas.openxmlformats.org/officeDocument/2006/customXml" ds:itemID="{DFE76448-B9B5-444F-ABF0-3E2949E5B924}">
  <ds:schemaRefs>
    <ds:schemaRef ds:uri="http://purl.org/dc/dcmityp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6FA93B6D-1597-4D86-B6EB-52CA39D98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Modello Sezione - Studio</Template>
  <TotalTime>0</TotalTime>
  <Words>3647</Words>
  <Application>Microsoft Office PowerPoint</Application>
  <PresentationFormat>Widescreen</PresentationFormat>
  <Paragraphs>140</Paragraphs>
  <Slides>22</Slides>
  <Notes>1</Notes>
  <HiddenSlides>0</HiddenSlides>
  <MMClips>2</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22</vt:i4>
      </vt:variant>
    </vt:vector>
  </HeadingPairs>
  <TitlesOfParts>
    <vt:vector size="30" baseType="lpstr">
      <vt:lpstr>18thCentury</vt:lpstr>
      <vt:lpstr>Algerian</vt:lpstr>
      <vt:lpstr>Arial</vt:lpstr>
      <vt:lpstr>Bahnschrift Condensed</vt:lpstr>
      <vt:lpstr>Calibri</vt:lpstr>
      <vt:lpstr>Century Gothic</vt:lpstr>
      <vt:lpstr>Wingdings 3</vt:lpstr>
      <vt:lpstr>Sezione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2020-03-17T16:57:49Z</dcterms:created>
  <dcterms:modified xsi:type="dcterms:W3CDTF">2020-04-07T10:53:31Z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