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4"/>
  </p:notesMasterIdLst>
  <p:sldIdLst>
    <p:sldId id="258" r:id="rId2"/>
    <p:sldId id="256" r:id="rId3"/>
    <p:sldId id="259" r:id="rId4"/>
    <p:sldId id="260" r:id="rId5"/>
    <p:sldId id="262" r:id="rId6"/>
    <p:sldId id="261" r:id="rId7"/>
    <p:sldId id="265" r:id="rId8"/>
    <p:sldId id="271" r:id="rId9"/>
    <p:sldId id="263" r:id="rId10"/>
    <p:sldId id="264" r:id="rId11"/>
    <p:sldId id="266" r:id="rId12"/>
    <p:sldId id="267" r:id="rId13"/>
    <p:sldId id="270" r:id="rId14"/>
    <p:sldId id="272" r:id="rId15"/>
    <p:sldId id="273" r:id="rId16"/>
    <p:sldId id="274" r:id="rId17"/>
    <p:sldId id="275" r:id="rId18"/>
    <p:sldId id="276" r:id="rId19"/>
    <p:sldId id="277" r:id="rId20"/>
    <p:sldId id="268" r:id="rId21"/>
    <p:sldId id="269" r:id="rId22"/>
    <p:sldId id="285" r:id="rId23"/>
    <p:sldId id="278" r:id="rId24"/>
    <p:sldId id="279" r:id="rId25"/>
    <p:sldId id="282" r:id="rId26"/>
    <p:sldId id="280" r:id="rId27"/>
    <p:sldId id="286" r:id="rId28"/>
    <p:sldId id="281" r:id="rId29"/>
    <p:sldId id="289" r:id="rId30"/>
    <p:sldId id="287" r:id="rId31"/>
    <p:sldId id="288" r:id="rId32"/>
    <p:sldId id="290" r:id="rId33"/>
    <p:sldId id="291" r:id="rId34"/>
    <p:sldId id="292" r:id="rId35"/>
    <p:sldId id="294" r:id="rId36"/>
    <p:sldId id="295" r:id="rId37"/>
    <p:sldId id="296" r:id="rId38"/>
    <p:sldId id="297" r:id="rId39"/>
    <p:sldId id="298" r:id="rId40"/>
    <p:sldId id="293" r:id="rId41"/>
    <p:sldId id="299" r:id="rId42"/>
    <p:sldId id="300" r:id="rId4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FF"/>
    <a:srgbClr val="00FFFF"/>
    <a:srgbClr val="99FF66"/>
    <a:srgbClr val="CCECFF"/>
    <a:srgbClr val="FF0000"/>
    <a:srgbClr val="FF9966"/>
    <a:srgbClr val="CCFF99"/>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1" autoAdjust="0"/>
    <p:restoredTop sz="94607" autoAdjust="0"/>
  </p:normalViewPr>
  <p:slideViewPr>
    <p:cSldViewPr>
      <p:cViewPr varScale="1">
        <p:scale>
          <a:sx n="81" d="100"/>
          <a:sy n="81" d="100"/>
        </p:scale>
        <p:origin x="-8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7B4B5-9970-4FF5-90D6-2E7A2668E51E}" type="datetimeFigureOut">
              <a:rPr lang="it-IT" smtClean="0"/>
              <a:pPr/>
              <a:t>02/05/2020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FBF57-A38D-43D9-8BB3-70F0950A2FB3}"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34FBF57-A38D-43D9-8BB3-70F0950A2FB3}" type="slidenum">
              <a:rPr lang="it-IT" smtClean="0"/>
              <a:pPr/>
              <a:t>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Triangolo isosce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540544" y="776288"/>
            <a:ext cx="8062912" cy="1470025"/>
          </a:xfrm>
        </p:spPr>
        <p:txBody>
          <a:bodyPr anchor="b">
            <a:normAutofit/>
          </a:bodyPr>
          <a:lstStyle>
            <a:lvl1pPr algn="r">
              <a:defRPr sz="440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1371600" y="6012656"/>
            <a:ext cx="5791200" cy="365125"/>
          </a:xfrm>
        </p:spPr>
        <p:txBody>
          <a:bodyPr tIns="0" bIns="0" anchor="t"/>
          <a:lstStyle>
            <a:lvl1pPr algn="r">
              <a:defRPr sz="1000"/>
            </a:lvl1pPr>
          </a:lstStyle>
          <a:p>
            <a:fld id="{DD446D9B-9544-4CC9-83AC-FE28DB869DD9}" type="datetimeFigureOut">
              <a:rPr lang="it-IT" smtClean="0"/>
              <a:pPr/>
              <a:t>02/05/2020</a:t>
            </a:fld>
            <a:endParaRPr lang="it-IT"/>
          </a:p>
        </p:txBody>
      </p:sp>
      <p:sp>
        <p:nvSpPr>
          <p:cNvPr id="17" name="Segnaposto piè di pagina 16"/>
          <p:cNvSpPr>
            <a:spLocks noGrp="1"/>
          </p:cNvSpPr>
          <p:nvPr>
            <p:ph type="ftr" sz="quarter" idx="11"/>
          </p:nvPr>
        </p:nvSpPr>
        <p:spPr>
          <a:xfrm>
            <a:off x="1371600" y="5650704"/>
            <a:ext cx="5791200" cy="365125"/>
          </a:xfrm>
        </p:spPr>
        <p:txBody>
          <a:bodyPr tIns="0" bIns="0" anchor="b"/>
          <a:lstStyle>
            <a:lvl1pPr algn="r">
              <a:defRPr sz="1100"/>
            </a:lvl1pPr>
          </a:lstStyle>
          <a:p>
            <a:endParaRPr lang="it-IT"/>
          </a:p>
        </p:txBody>
      </p:sp>
      <p:sp>
        <p:nvSpPr>
          <p:cNvPr id="29" name="Segnaposto numero diapositiva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9FBF6A5-8CBE-45C7-B236-79BC8D58541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D446D9B-9544-4CC9-83AC-FE28DB869DD9}" type="datetimeFigureOut">
              <a:rPr lang="it-IT" smtClean="0"/>
              <a:pPr/>
              <a:t>02/05/2020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FBF6A5-8CBE-45C7-B236-79BC8D58541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381000"/>
            <a:ext cx="1905000" cy="5486400"/>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381000"/>
            <a:ext cx="6248400" cy="548640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D446D9B-9544-4CC9-83AC-FE28DB869DD9}" type="datetimeFigureOut">
              <a:rPr lang="it-IT" smtClean="0"/>
              <a:pPr/>
              <a:t>02/05/2020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FBF6A5-8CBE-45C7-B236-79BC8D58541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399032"/>
          </a:xfrm>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457200" y="1882808"/>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791456" y="6480048"/>
            <a:ext cx="2133600" cy="301752"/>
          </a:xfrm>
        </p:spPr>
        <p:txBody>
          <a:bodyPr/>
          <a:lstStyle/>
          <a:p>
            <a:fld id="{DD446D9B-9544-4CC9-83AC-FE28DB869DD9}" type="datetimeFigureOut">
              <a:rPr lang="it-IT" smtClean="0"/>
              <a:pPr/>
              <a:t>02/05/2020</a:t>
            </a:fld>
            <a:endParaRPr lang="it-IT"/>
          </a:p>
        </p:txBody>
      </p:sp>
      <p:sp>
        <p:nvSpPr>
          <p:cNvPr id="5" name="Segnaposto piè di pagina 4"/>
          <p:cNvSpPr>
            <a:spLocks noGrp="1"/>
          </p:cNvSpPr>
          <p:nvPr>
            <p:ph type="ftr" sz="quarter" idx="11"/>
          </p:nvPr>
        </p:nvSpPr>
        <p:spPr>
          <a:xfrm>
            <a:off x="457200" y="6480969"/>
            <a:ext cx="4260056" cy="300831"/>
          </a:xfrm>
        </p:spPr>
        <p:txBody>
          <a:bodyPr/>
          <a:lstStyle/>
          <a:p>
            <a:endParaRPr lang="it-IT"/>
          </a:p>
        </p:txBody>
      </p:sp>
      <p:sp>
        <p:nvSpPr>
          <p:cNvPr id="6" name="Segnaposto numero diapositiva 5"/>
          <p:cNvSpPr>
            <a:spLocks noGrp="1"/>
          </p:cNvSpPr>
          <p:nvPr>
            <p:ph type="sldNum" sz="quarter" idx="12"/>
          </p:nvPr>
        </p:nvSpPr>
        <p:spPr/>
        <p:txBody>
          <a:bodyPr/>
          <a:lstStyle/>
          <a:p>
            <a:fld id="{39FBF6A5-8CBE-45C7-B236-79BC8D58541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1"/>
      </p:bgRef>
    </p:bg>
    <p:spTree>
      <p:nvGrpSpPr>
        <p:cNvPr id="1" name=""/>
        <p:cNvGrpSpPr/>
        <p:nvPr/>
      </p:nvGrpSpPr>
      <p:grpSpPr>
        <a:xfrm>
          <a:off x="0" y="0"/>
          <a:ext cx="0" cy="0"/>
          <a:chOff x="0" y="0"/>
          <a:chExt cx="0" cy="0"/>
        </a:xfrm>
      </p:grpSpPr>
      <p:sp>
        <p:nvSpPr>
          <p:cNvPr id="9" name="Triangolo rettangolo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olo isosce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egnaposto data 3"/>
          <p:cNvSpPr>
            <a:spLocks noGrp="1"/>
          </p:cNvSpPr>
          <p:nvPr>
            <p:ph type="dt" sz="half" idx="10"/>
          </p:nvPr>
        </p:nvSpPr>
        <p:spPr>
          <a:xfrm>
            <a:off x="6955632" y="6477000"/>
            <a:ext cx="2133600" cy="304800"/>
          </a:xfrm>
        </p:spPr>
        <p:txBody>
          <a:bodyPr/>
          <a:lstStyle/>
          <a:p>
            <a:fld id="{DD446D9B-9544-4CC9-83AC-FE28DB869DD9}" type="datetimeFigureOut">
              <a:rPr lang="it-IT" smtClean="0"/>
              <a:pPr/>
              <a:t>02/05/2020</a:t>
            </a:fld>
            <a:endParaRPr lang="it-IT"/>
          </a:p>
        </p:txBody>
      </p:sp>
      <p:sp>
        <p:nvSpPr>
          <p:cNvPr id="5" name="Segnaposto piè di pagina 4"/>
          <p:cNvSpPr>
            <a:spLocks noGrp="1"/>
          </p:cNvSpPr>
          <p:nvPr>
            <p:ph type="ftr" sz="quarter" idx="11"/>
          </p:nvPr>
        </p:nvSpPr>
        <p:spPr>
          <a:xfrm>
            <a:off x="2619376" y="6480969"/>
            <a:ext cx="4260056" cy="300831"/>
          </a:xfrm>
        </p:spPr>
        <p:txBody>
          <a:bodyPr/>
          <a:lstStyle/>
          <a:p>
            <a:endParaRPr lang="it-IT"/>
          </a:p>
        </p:txBody>
      </p:sp>
      <p:sp>
        <p:nvSpPr>
          <p:cNvPr id="6" name="Segnaposto numero diapositiva 5"/>
          <p:cNvSpPr>
            <a:spLocks noGrp="1"/>
          </p:cNvSpPr>
          <p:nvPr>
            <p:ph type="sldNum" sz="quarter" idx="12"/>
          </p:nvPr>
        </p:nvSpPr>
        <p:spPr>
          <a:xfrm>
            <a:off x="8451056" y="809624"/>
            <a:ext cx="502920" cy="300831"/>
          </a:xfrm>
        </p:spPr>
        <p:txBody>
          <a:bodyPr/>
          <a:lstStyle/>
          <a:p>
            <a:fld id="{39FBF6A5-8CBE-45C7-B236-79BC8D58541F}" type="slidenum">
              <a:rPr lang="it-IT" smtClean="0"/>
              <a:pPr/>
              <a:t>‹N›</a:t>
            </a:fld>
            <a:endParaRPr lang="it-IT"/>
          </a:p>
        </p:txBody>
      </p:sp>
      <p:cxnSp>
        <p:nvCxnSpPr>
          <p:cNvPr id="11" name="Connettore 1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olo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marL="0" algn="l">
              <a:defRPr/>
            </a:lvl1p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4791456" y="6480969"/>
            <a:ext cx="2133600" cy="301752"/>
          </a:xfrm>
        </p:spPr>
        <p:txBody>
          <a:bodyPr/>
          <a:lstStyle/>
          <a:p>
            <a:fld id="{DD446D9B-9544-4CC9-83AC-FE28DB869DD9}" type="datetimeFigureOut">
              <a:rPr lang="it-IT" smtClean="0"/>
              <a:pPr/>
              <a:t>02/05/2020</a:t>
            </a:fld>
            <a:endParaRPr lang="it-IT"/>
          </a:p>
        </p:txBody>
      </p:sp>
      <p:sp>
        <p:nvSpPr>
          <p:cNvPr id="6" name="Segnaposto piè di pagina 5"/>
          <p:cNvSpPr>
            <a:spLocks noGrp="1"/>
          </p:cNvSpPr>
          <p:nvPr>
            <p:ph type="ftr" sz="quarter" idx="11"/>
          </p:nvPr>
        </p:nvSpPr>
        <p:spPr>
          <a:xfrm>
            <a:off x="457200" y="6480969"/>
            <a:ext cx="4260056" cy="301752"/>
          </a:xfrm>
        </p:spPr>
        <p:txBody>
          <a:bodyPr/>
          <a:lstStyle/>
          <a:p>
            <a:endParaRPr lang="it-IT"/>
          </a:p>
        </p:txBody>
      </p:sp>
      <p:sp>
        <p:nvSpPr>
          <p:cNvPr id="7" name="Segnaposto numero diapositiva 6"/>
          <p:cNvSpPr>
            <a:spLocks noGrp="1"/>
          </p:cNvSpPr>
          <p:nvPr>
            <p:ph type="sldNum" sz="quarter" idx="12"/>
          </p:nvPr>
        </p:nvSpPr>
        <p:spPr>
          <a:xfrm>
            <a:off x="7589520" y="6480969"/>
            <a:ext cx="502920" cy="301752"/>
          </a:xfrm>
        </p:spPr>
        <p:txBody>
          <a:bodyPr/>
          <a:lstStyle/>
          <a:p>
            <a:fld id="{39FBF6A5-8CBE-45C7-B236-79BC8D58541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a:xfrm>
            <a:off x="4791456" y="6480969"/>
            <a:ext cx="2130552" cy="301752"/>
          </a:xfrm>
        </p:spPr>
        <p:txBody>
          <a:bodyPr/>
          <a:lstStyle/>
          <a:p>
            <a:fld id="{DD446D9B-9544-4CC9-83AC-FE28DB869DD9}" type="datetimeFigureOut">
              <a:rPr lang="it-IT" smtClean="0"/>
              <a:pPr/>
              <a:t>02/05/2020</a:t>
            </a:fld>
            <a:endParaRPr lang="it-IT"/>
          </a:p>
        </p:txBody>
      </p:sp>
      <p:sp>
        <p:nvSpPr>
          <p:cNvPr id="8" name="Segnaposto piè di pagina 7"/>
          <p:cNvSpPr>
            <a:spLocks noGrp="1"/>
          </p:cNvSpPr>
          <p:nvPr>
            <p:ph type="ftr" sz="quarter" idx="11"/>
          </p:nvPr>
        </p:nvSpPr>
        <p:spPr>
          <a:xfrm>
            <a:off x="457200" y="6480969"/>
            <a:ext cx="4261104" cy="301752"/>
          </a:xfrm>
        </p:spPr>
        <p:txBody>
          <a:bodyPr/>
          <a:lstStyle/>
          <a:p>
            <a:endParaRPr lang="it-IT"/>
          </a:p>
        </p:txBody>
      </p:sp>
      <p:sp>
        <p:nvSpPr>
          <p:cNvPr id="9" name="Segnaposto numero diapositiva 8"/>
          <p:cNvSpPr>
            <a:spLocks noGrp="1"/>
          </p:cNvSpPr>
          <p:nvPr>
            <p:ph type="sldNum" sz="quarter" idx="12"/>
          </p:nvPr>
        </p:nvSpPr>
        <p:spPr>
          <a:xfrm>
            <a:off x="7589520" y="6483096"/>
            <a:ext cx="502920" cy="301752"/>
          </a:xfrm>
        </p:spPr>
        <p:txBody>
          <a:bodyPr/>
          <a:lstStyle>
            <a:lvl1pPr algn="ctr">
              <a:defRPr/>
            </a:lvl1pPr>
          </a:lstStyle>
          <a:p>
            <a:fld id="{39FBF6A5-8CBE-45C7-B236-79BC8D58541F}"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0"/>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DD446D9B-9544-4CC9-83AC-FE28DB869DD9}" type="datetimeFigureOut">
              <a:rPr lang="it-IT" smtClean="0"/>
              <a:pPr/>
              <a:t>02/05/2020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9FBF6A5-8CBE-45C7-B236-79BC8D58541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791456" y="6480969"/>
            <a:ext cx="2133600" cy="301752"/>
          </a:xfrm>
        </p:spPr>
        <p:txBody>
          <a:bodyPr/>
          <a:lstStyle/>
          <a:p>
            <a:fld id="{DD446D9B-9544-4CC9-83AC-FE28DB869DD9}" type="datetimeFigureOut">
              <a:rPr lang="it-IT" smtClean="0"/>
              <a:pPr/>
              <a:t>02/05/2020</a:t>
            </a:fld>
            <a:endParaRPr lang="it-IT"/>
          </a:p>
        </p:txBody>
      </p:sp>
      <p:sp>
        <p:nvSpPr>
          <p:cNvPr id="3" name="Segnaposto piè di pagina 2"/>
          <p:cNvSpPr>
            <a:spLocks noGrp="1"/>
          </p:cNvSpPr>
          <p:nvPr>
            <p:ph type="ftr" sz="quarter" idx="11"/>
          </p:nvPr>
        </p:nvSpPr>
        <p:spPr>
          <a:xfrm>
            <a:off x="457200" y="6481890"/>
            <a:ext cx="4260056" cy="300831"/>
          </a:xfrm>
        </p:spPr>
        <p:txBody>
          <a:bodyPr/>
          <a:lstStyle/>
          <a:p>
            <a:endParaRPr lang="it-IT"/>
          </a:p>
        </p:txBody>
      </p:sp>
      <p:sp>
        <p:nvSpPr>
          <p:cNvPr id="4" name="Segnaposto numero diapositiva 3"/>
          <p:cNvSpPr>
            <a:spLocks noGrp="1"/>
          </p:cNvSpPr>
          <p:nvPr>
            <p:ph type="sldNum" sz="quarter" idx="12"/>
          </p:nvPr>
        </p:nvSpPr>
        <p:spPr>
          <a:xfrm>
            <a:off x="7589520" y="6480969"/>
            <a:ext cx="502920" cy="301752"/>
          </a:xfrm>
        </p:spPr>
        <p:txBody>
          <a:bodyPr/>
          <a:lstStyle/>
          <a:p>
            <a:fld id="{39FBF6A5-8CBE-45C7-B236-79BC8D58541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278976" y="6556248"/>
            <a:ext cx="2133600" cy="301752"/>
          </a:xfrm>
        </p:spPr>
        <p:txBody>
          <a:bodyPr/>
          <a:lstStyle>
            <a:lvl1pPr>
              <a:defRPr sz="900"/>
            </a:lvl1pPr>
          </a:lstStyle>
          <a:p>
            <a:fld id="{DD446D9B-9544-4CC9-83AC-FE28DB869DD9}" type="datetimeFigureOut">
              <a:rPr lang="it-IT" smtClean="0"/>
              <a:pPr/>
              <a:t>02/05/2020</a:t>
            </a:fld>
            <a:endParaRPr lang="it-IT"/>
          </a:p>
        </p:txBody>
      </p:sp>
      <p:sp>
        <p:nvSpPr>
          <p:cNvPr id="6" name="Segnaposto piè di pagina 5"/>
          <p:cNvSpPr>
            <a:spLocks noGrp="1"/>
          </p:cNvSpPr>
          <p:nvPr>
            <p:ph type="ftr" sz="quarter" idx="11"/>
          </p:nvPr>
        </p:nvSpPr>
        <p:spPr>
          <a:xfrm>
            <a:off x="1135856" y="6556248"/>
            <a:ext cx="5143120" cy="301752"/>
          </a:xfrm>
        </p:spPr>
        <p:txBody>
          <a:bodyPr/>
          <a:lstStyle>
            <a:lvl1pPr>
              <a:defRPr sz="900"/>
            </a:lvl1pPr>
          </a:lstStyle>
          <a:p>
            <a:endParaRPr lang="it-IT"/>
          </a:p>
        </p:txBody>
      </p:sp>
      <p:sp>
        <p:nvSpPr>
          <p:cNvPr id="7" name="Segnaposto numero diapositiva 6"/>
          <p:cNvSpPr>
            <a:spLocks noGrp="1"/>
          </p:cNvSpPr>
          <p:nvPr>
            <p:ph type="sldNum" sz="quarter" idx="12"/>
          </p:nvPr>
        </p:nvSpPr>
        <p:spPr>
          <a:xfrm>
            <a:off x="8410576" y="6556248"/>
            <a:ext cx="502920" cy="301752"/>
          </a:xfrm>
        </p:spPr>
        <p:txBody>
          <a:bodyPr/>
          <a:lstStyle>
            <a:lvl1pPr>
              <a:defRPr sz="900"/>
            </a:lvl1pPr>
          </a:lstStyle>
          <a:p>
            <a:fld id="{39FBF6A5-8CBE-45C7-B236-79BC8D58541F}"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6108192" y="6556248"/>
            <a:ext cx="2103120" cy="301752"/>
          </a:xfrm>
        </p:spPr>
        <p:txBody>
          <a:bodyPr/>
          <a:lstStyle>
            <a:lvl1pPr>
              <a:defRPr sz="900"/>
            </a:lvl1pPr>
          </a:lstStyle>
          <a:p>
            <a:fld id="{DD446D9B-9544-4CC9-83AC-FE28DB869DD9}" type="datetimeFigureOut">
              <a:rPr lang="it-IT" smtClean="0"/>
              <a:pPr/>
              <a:t>02/05/2020</a:t>
            </a:fld>
            <a:endParaRPr lang="it-IT"/>
          </a:p>
        </p:txBody>
      </p:sp>
      <p:sp>
        <p:nvSpPr>
          <p:cNvPr id="6" name="Segnaposto piè di pagina 5"/>
          <p:cNvSpPr>
            <a:spLocks noGrp="1"/>
          </p:cNvSpPr>
          <p:nvPr>
            <p:ph type="ftr" sz="quarter" idx="11"/>
          </p:nvPr>
        </p:nvSpPr>
        <p:spPr>
          <a:xfrm>
            <a:off x="1170432" y="6557169"/>
            <a:ext cx="4948072" cy="301752"/>
          </a:xfrm>
        </p:spPr>
        <p:txBody>
          <a:bodyPr/>
          <a:lstStyle>
            <a:lvl1pPr>
              <a:defRPr sz="900"/>
            </a:lvl1pPr>
          </a:lstStyle>
          <a:p>
            <a:endParaRPr lang="it-IT"/>
          </a:p>
        </p:txBody>
      </p:sp>
      <p:sp>
        <p:nvSpPr>
          <p:cNvPr id="7" name="Segnaposto numero diapositiva 6"/>
          <p:cNvSpPr>
            <a:spLocks noGrp="1"/>
          </p:cNvSpPr>
          <p:nvPr>
            <p:ph type="sldNum" sz="quarter" idx="12"/>
          </p:nvPr>
        </p:nvSpPr>
        <p:spPr>
          <a:xfrm>
            <a:off x="8217192" y="6556248"/>
            <a:ext cx="365760" cy="301752"/>
          </a:xfrm>
        </p:spPr>
        <p:txBody>
          <a:bodyPr/>
          <a:lstStyle>
            <a:lvl1pPr algn="ctr">
              <a:defRPr sz="900"/>
            </a:lvl1pPr>
          </a:lstStyle>
          <a:p>
            <a:fld id="{39FBF6A5-8CBE-45C7-B236-79BC8D58541F}"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olo rettangolo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ttore 1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egnaposto titolo 21"/>
          <p:cNvSpPr>
            <a:spLocks noGrp="1"/>
          </p:cNvSpPr>
          <p:nvPr>
            <p:ph type="title"/>
          </p:nvPr>
        </p:nvSpPr>
        <p:spPr>
          <a:xfrm>
            <a:off x="457200" y="267494"/>
            <a:ext cx="8229600" cy="1399032"/>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D446D9B-9544-4CC9-83AC-FE28DB869DD9}" type="datetimeFigureOut">
              <a:rPr lang="it-IT" smtClean="0"/>
              <a:pPr/>
              <a:t>02/05/2020</a:t>
            </a:fld>
            <a:endParaRPr lang="it-IT"/>
          </a:p>
        </p:txBody>
      </p:sp>
      <p:sp>
        <p:nvSpPr>
          <p:cNvPr id="3" name="Segnaposto piè di pagina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it-IT"/>
          </a:p>
        </p:txBody>
      </p:sp>
      <p:sp>
        <p:nvSpPr>
          <p:cNvPr id="23" name="Segnaposto numero diapositiva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9FBF6A5-8CBE-45C7-B236-79BC8D58541F}"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it.wikipedia.org/wiki/Apparato_respiratorio" TargetMode="External"/><Relationship Id="rId13" Type="http://schemas.openxmlformats.org/officeDocument/2006/relationships/hyperlink" Target="https://it.wikipedia.org/wiki/Polmonite" TargetMode="External"/><Relationship Id="rId18" Type="http://schemas.openxmlformats.org/officeDocument/2006/relationships/hyperlink" Target="https://it.wikipedia.org/wiki/MERS" TargetMode="External"/><Relationship Id="rId3" Type="http://schemas.openxmlformats.org/officeDocument/2006/relationships/hyperlink" Target="https://it.wikipedia.org/wiki/Mammiferi" TargetMode="External"/><Relationship Id="rId21" Type="http://schemas.openxmlformats.org/officeDocument/2006/relationships/hyperlink" Target="https://it.wikipedia.org/wiki/Virus_a_RNA" TargetMode="External"/><Relationship Id="rId7" Type="http://schemas.openxmlformats.org/officeDocument/2006/relationships/hyperlink" Target="https://it.wikipedia.org/wiki/Suino" TargetMode="External"/><Relationship Id="rId12" Type="http://schemas.openxmlformats.org/officeDocument/2006/relationships/hyperlink" Target="https://it.wikipedia.org/wiki/Raffreddore_comune" TargetMode="External"/><Relationship Id="rId17" Type="http://schemas.openxmlformats.org/officeDocument/2006/relationships/hyperlink" Target="https://it.wikipedia.org/wiki/Sindrome_respiratoria_acuta_grave" TargetMode="External"/><Relationship Id="rId2" Type="http://schemas.openxmlformats.org/officeDocument/2006/relationships/hyperlink" Target="https://it.wikipedia.org/wiki/Patologia" TargetMode="External"/><Relationship Id="rId16" Type="http://schemas.openxmlformats.org/officeDocument/2006/relationships/hyperlink" Target="https://it.wikipedia.org/wiki/Epidemia" TargetMode="External"/><Relationship Id="rId20" Type="http://schemas.openxmlformats.org/officeDocument/2006/relationships/hyperlink" Target="https://it.wikipedia.org/w/index.php?title=Kilobase&amp;action=edit&amp;redlink=1" TargetMode="External"/><Relationship Id="rId1" Type="http://schemas.openxmlformats.org/officeDocument/2006/relationships/slideLayout" Target="../slideLayouts/slideLayout1.xml"/><Relationship Id="rId6" Type="http://schemas.openxmlformats.org/officeDocument/2006/relationships/hyperlink" Target="https://it.wikipedia.org/wiki/Bovinae" TargetMode="External"/><Relationship Id="rId11" Type="http://schemas.openxmlformats.org/officeDocument/2006/relationships/hyperlink" Target="https://it.wikipedia.org/wiki/Infezione" TargetMode="External"/><Relationship Id="rId5" Type="http://schemas.openxmlformats.org/officeDocument/2006/relationships/hyperlink" Target="https://it.wikipedia.org/wiki/Diarrea" TargetMode="External"/><Relationship Id="rId15" Type="http://schemas.openxmlformats.org/officeDocument/2006/relationships/hyperlink" Target="https://it.wikipedia.org/wiki/Cavit%C3%A0_nasali" TargetMode="External"/><Relationship Id="rId10" Type="http://schemas.openxmlformats.org/officeDocument/2006/relationships/hyperlink" Target="https://it.wikipedia.org/wiki/Uomo" TargetMode="External"/><Relationship Id="rId19" Type="http://schemas.openxmlformats.org/officeDocument/2006/relationships/hyperlink" Target="https://it.wikipedia.org/wiki/Polmonite_di_Wuhan" TargetMode="External"/><Relationship Id="rId4" Type="http://schemas.openxmlformats.org/officeDocument/2006/relationships/hyperlink" Target="https://it.wikipedia.org/wiki/Uccelli" TargetMode="External"/><Relationship Id="rId9" Type="http://schemas.openxmlformats.org/officeDocument/2006/relationships/hyperlink" Target="https://it.wikipedia.org/wiki/Pollo" TargetMode="External"/><Relationship Id="rId14" Type="http://schemas.openxmlformats.org/officeDocument/2006/relationships/hyperlink" Target="https://it.wikipedia.org/wiki/Bronchite" TargetMode="External"/><Relationship Id="rId22"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it.wikipedia.org/wiki/Polmonite" TargetMode="External"/><Relationship Id="rId7" Type="http://schemas.openxmlformats.org/officeDocument/2006/relationships/hyperlink" Target="https://it.wikipedia.org/wiki/COVID-19" TargetMode="External"/><Relationship Id="rId2" Type="http://schemas.openxmlformats.org/officeDocument/2006/relationships/hyperlink" Target="https://it.wikipedia.org/wiki/Farmaco_antivirale" TargetMode="External"/><Relationship Id="rId1" Type="http://schemas.openxmlformats.org/officeDocument/2006/relationships/slideLayout" Target="../slideLayouts/slideLayout1.xml"/><Relationship Id="rId6" Type="http://schemas.openxmlformats.org/officeDocument/2006/relationships/hyperlink" Target="https://it.wikipedia.org/w/index.php?title=Human_Coronavirus_OC43&amp;action=edit&amp;redlink=1" TargetMode="External"/><Relationship Id="rId5" Type="http://schemas.openxmlformats.org/officeDocument/2006/relationships/image" Target="../media/image17.png"/><Relationship Id="rId4" Type="http://schemas.openxmlformats.org/officeDocument/2006/relationships/hyperlink" Target="https://it.wikipedia.org/wiki/Genere_(tassonomia)" TargetMode="External"/><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hyperlink" Target="https://it.wikipedia.org/wiki/Thailandia" TargetMode="External"/><Relationship Id="rId13" Type="http://schemas.openxmlformats.org/officeDocument/2006/relationships/image" Target="../media/image20.jpeg"/><Relationship Id="rId3" Type="http://schemas.openxmlformats.org/officeDocument/2006/relationships/hyperlink" Target="https://it.wikipedia.org/wiki/Germania" TargetMode="External"/><Relationship Id="rId7" Type="http://schemas.openxmlformats.org/officeDocument/2006/relationships/hyperlink" Target="https://it.wikipedia.org/wiki/Vietnam" TargetMode="External"/><Relationship Id="rId12" Type="http://schemas.openxmlformats.org/officeDocument/2006/relationships/hyperlink" Target="https://it.wikipedia.org/wiki/Australia" TargetMode="External"/><Relationship Id="rId2" Type="http://schemas.openxmlformats.org/officeDocument/2006/relationships/hyperlink" Target="https://it.wikipedia.org/wiki/Asia" TargetMode="External"/><Relationship Id="rId1" Type="http://schemas.openxmlformats.org/officeDocument/2006/relationships/slideLayout" Target="../slideLayouts/slideLayout1.xml"/><Relationship Id="rId6" Type="http://schemas.openxmlformats.org/officeDocument/2006/relationships/hyperlink" Target="https://it.wikipedia.org/wiki/Hong_Kong" TargetMode="External"/><Relationship Id="rId11" Type="http://schemas.openxmlformats.org/officeDocument/2006/relationships/hyperlink" Target="https://it.wikipedia.org/wiki/Corea_del_Sud" TargetMode="External"/><Relationship Id="rId5" Type="http://schemas.openxmlformats.org/officeDocument/2006/relationships/hyperlink" Target="https://it.wikipedia.org/wiki/Italia" TargetMode="External"/><Relationship Id="rId15" Type="http://schemas.openxmlformats.org/officeDocument/2006/relationships/image" Target="../media/image22.png"/><Relationship Id="rId10" Type="http://schemas.openxmlformats.org/officeDocument/2006/relationships/hyperlink" Target="https://it.wikipedia.org/wiki/Giappone" TargetMode="External"/><Relationship Id="rId4" Type="http://schemas.openxmlformats.org/officeDocument/2006/relationships/hyperlink" Target="https://it.wikipedia.org/wiki/Francia" TargetMode="External"/><Relationship Id="rId9" Type="http://schemas.openxmlformats.org/officeDocument/2006/relationships/hyperlink" Target="https://it.wikipedia.org/wiki/Singapore" TargetMode="External"/><Relationship Id="rId1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tempi.it/cina-parlamento-coronavirus-hubei-partito-comunista-xi/"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caixinglobal.com/2020-03-06/covid-19-patient-dies-days-after-being-declared-recovered-101524580.html"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ilmessaggero.it/t/covid-19" TargetMode="External"/><Relationship Id="rId2" Type="http://schemas.openxmlformats.org/officeDocument/2006/relationships/hyperlink" Target="http://www.ilmessaggero.it/t/modica" TargetMode="Externa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ideo" Target="file:///C:\Users\d5va\Downloads\WhatsApp%20Video%202020-03-22%20at%2021.34.28.mp4"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it.wikipedia.org/wiki/Ginevr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jw.org/it/biblioteca-digitale/bibbia/bibbia-per-lo-studio/libri/proverbi/21/" TargetMode="External"/><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jw.org/it/biblioteca-digitale/bibbia/bibbia-per-lo-studio/libri/isaia/40/" TargetMode="External"/><Relationship Id="rId2" Type="http://schemas.openxmlformats.org/officeDocument/2006/relationships/hyperlink" Target="https://www.jw.org/it/biblioteca-digitale/bibbia/bibbia-per-lo-studio/libri/giobbe/37/" TargetMode="Externa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hyperlink" Target="https://www.jw.org/it/biblioteca-digitale/bibbia/bibbia-per-lo-studio/libri/salmi/37/" TargetMode="External"/><Relationship Id="rId4" Type="http://schemas.openxmlformats.org/officeDocument/2006/relationships/hyperlink" Target="https://www.jw.org/it/biblioteca-digitale/bibbia/bibbia-per-lo-studio/libri/isaia/42/"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hyperlink" Target="https://it.wikipedia.org/wiki/Gro_Harlem_Brundtland"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8.xml"/><Relationship Id="rId1" Type="http://schemas.openxmlformats.org/officeDocument/2006/relationships/slideLayout" Target="../slideLayouts/slideLayout1.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it.wikipedia.org/wiki/Lingua_latina"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it.wikipedia.org/wiki/Acido_nucleic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t.wikipedia.org/wiki/Microrganismo_patogeno" TargetMode="External"/><Relationship Id="rId2" Type="http://schemas.openxmlformats.org/officeDocument/2006/relationships/slide" Target="slide6.xml"/><Relationship Id="rId1" Type="http://schemas.openxmlformats.org/officeDocument/2006/relationships/slideLayout" Target="../slideLayouts/slideLayout1.xml"/><Relationship Id="rId4" Type="http://schemas.openxmlformats.org/officeDocument/2006/relationships/hyperlink" Target="https://it.wikipedia.org/wiki/Popolazio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it.wikipedia.org/wiki/Asturie"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81000" y="1633536"/>
            <a:ext cx="8223448" cy="2803576"/>
          </a:xfrm>
          <a:effectLst>
            <a:outerShdw blurRad="63500" dist="25400" dir="14700000" algn="t" rotWithShape="0">
              <a:srgbClr val="000000">
                <a:alpha val="50000"/>
              </a:srgbClr>
            </a:outerShdw>
            <a:softEdge rad="127000"/>
          </a:effectLst>
        </p:spPr>
        <p:style>
          <a:lnRef idx="1">
            <a:schemeClr val="dk1"/>
          </a:lnRef>
          <a:fillRef idx="2">
            <a:schemeClr val="dk1"/>
          </a:fillRef>
          <a:effectRef idx="1">
            <a:schemeClr val="dk1"/>
          </a:effectRef>
          <a:fontRef idx="minor">
            <a:schemeClr val="dk1"/>
          </a:fontRef>
        </p:style>
        <p:txBody>
          <a:bodyPr>
            <a:noAutofit/>
            <a:sp3d contourW="12700">
              <a:bevelT w="25400" h="25400"/>
              <a:contourClr>
                <a:schemeClr val="accent6">
                  <a:shade val="73000"/>
                </a:schemeClr>
              </a:contourClr>
            </a:sp3d>
          </a:bodyPr>
          <a:lstStyle/>
          <a:p>
            <a:pPr algn="ctr"/>
            <a:r>
              <a:rPr lang="it-IT"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ush Script MT" pitchFamily="66" charset="0"/>
              </a:rPr>
              <a:t>"Un nuovo virus che si diffonde in tutto il mondo e contro il quale la maggioranza degli uomini non ha difese immunitarie, ma non siamo alla sua </a:t>
            </a:r>
            <a:r>
              <a:rPr lang="it-IT" sz="32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ush Script MT" pitchFamily="66" charset="0"/>
              </a:rPr>
              <a:t>mercè</a:t>
            </a:r>
            <a:r>
              <a:rPr lang="it-IT"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ush Script MT" pitchFamily="66" charset="0"/>
              </a:rPr>
              <a:t> insieme si può battere". Ora l'Oms potrà emanare direttive e inviare équipe nelle nazioni più colpite come fatto in Cina, Italia e Iran</a:t>
            </a:r>
            <a:endParaRPr lang="it-IT"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ush Script MT" pitchFamily="66" charset="0"/>
            </a:endParaRPr>
          </a:p>
        </p:txBody>
      </p:sp>
      <p:sp>
        <p:nvSpPr>
          <p:cNvPr id="4" name="Rettangolo 3"/>
          <p:cNvSpPr/>
          <p:nvPr/>
        </p:nvSpPr>
        <p:spPr>
          <a:xfrm>
            <a:off x="179512" y="0"/>
            <a:ext cx="9144000" cy="2123658"/>
          </a:xfrm>
          <a:prstGeom prst="rect">
            <a:avLst/>
          </a:prstGeom>
        </p:spPr>
        <p:txBody>
          <a:bodyPr wrap="square">
            <a:spAutoFit/>
          </a:bodyPr>
          <a:lstStyle/>
          <a:p>
            <a:r>
              <a:rPr lang="it-IT"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L'Organizzazione mondiale della sanità:</a:t>
            </a:r>
            <a:br>
              <a:rPr lang="it-IT"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br>
            <a:r>
              <a:rPr lang="it-IT"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dwardian Script ITC" pitchFamily="66" charset="0"/>
              </a:rPr>
              <a:t> </a:t>
            </a:r>
            <a:r>
              <a:rPr lang="it-IT" sz="6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Edwardian Script ITC" pitchFamily="66" charset="0"/>
              </a:rPr>
              <a:t>"Il Coronavirus è una pandemia"</a:t>
            </a:r>
            <a:br>
              <a:rPr lang="it-IT" sz="6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Edwardian Script ITC" pitchFamily="66" charset="0"/>
              </a:rPr>
            </a:br>
            <a:endParaRPr lang="it-IT"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CasellaDiTesto 5"/>
          <p:cNvSpPr txBox="1"/>
          <p:nvPr/>
        </p:nvSpPr>
        <p:spPr>
          <a:xfrm>
            <a:off x="1439144" y="5229200"/>
            <a:ext cx="7704856" cy="523220"/>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it-IT" sz="2800" b="1" dirty="0" smtClean="0">
                <a:ln/>
                <a:solidFill>
                  <a:schemeClr val="accent5">
                    <a:tint val="50000"/>
                    <a:satMod val="180000"/>
                  </a:schemeClr>
                </a:solidFill>
                <a:effectLst>
                  <a:outerShdw blurRad="75057" dist="38100" dir="5400000" sy="-20000" rotWithShape="0">
                    <a:prstClr val="black">
                      <a:alpha val="25000"/>
                    </a:prstClr>
                  </a:outerShdw>
                  <a:reflection blurRad="6350" stA="60000" endA="900" endPos="58000" dir="5400000" sy="-100000" algn="bl" rotWithShape="0"/>
                </a:effectLst>
                <a:latin typeface="Bradley Hand ITC" pitchFamily="66" charset="0"/>
              </a:rPr>
              <a:t>… ORA FACCIAMO UN PASSO INDIETRO …</a:t>
            </a:r>
            <a:endParaRPr lang="it-IT" sz="2800" b="1" dirty="0">
              <a:ln/>
              <a:solidFill>
                <a:schemeClr val="accent5">
                  <a:tint val="50000"/>
                  <a:satMod val="180000"/>
                </a:schemeClr>
              </a:solidFill>
              <a:effectLst>
                <a:outerShdw blurRad="75057" dist="38100" dir="5400000" sy="-20000" rotWithShape="0">
                  <a:prstClr val="black">
                    <a:alpha val="25000"/>
                  </a:prstClr>
                </a:outerShdw>
                <a:reflection blurRad="6350" stA="60000" endA="900" endPos="58000" dir="5400000" sy="-100000" algn="bl" rotWithShape="0"/>
              </a:effectLst>
              <a:latin typeface="Bradley Hand ITC" pitchFamily="66" charset="0"/>
            </a:endParaRPr>
          </a:p>
        </p:txBody>
      </p:sp>
      <p:sp>
        <p:nvSpPr>
          <p:cNvPr id="5" name="CasellaDiTesto 4"/>
          <p:cNvSpPr txBox="1"/>
          <p:nvPr/>
        </p:nvSpPr>
        <p:spPr>
          <a:xfrm>
            <a:off x="0" y="6211669"/>
            <a:ext cx="5652120" cy="646331"/>
          </a:xfrm>
          <a:prstGeom prst="rect">
            <a:avLst/>
          </a:prstGeom>
          <a:noFill/>
        </p:spPr>
        <p:txBody>
          <a:bodyPr wrap="square" rtlCol="0">
            <a:spAutoFit/>
          </a:bodyPr>
          <a:lstStyle/>
          <a:p>
            <a:r>
              <a:rPr lang="it-IT" sz="3600" dirty="0" smtClean="0">
                <a:latin typeface="Brush Script MT" pitchFamily="66" charset="0"/>
              </a:rPr>
              <a:t>Realizzato da Guadagno Valeria</a:t>
            </a:r>
            <a:endParaRPr lang="it-IT" sz="3600" dirty="0">
              <a:latin typeface="Brush Script MT" pitchFamily="66" charset="0"/>
            </a:endParaRPr>
          </a:p>
        </p:txBody>
      </p:sp>
    </p:spTree>
  </p:cSld>
  <p:clrMapOvr>
    <a:masterClrMapping/>
  </p:clrMapOvr>
  <p:transition>
    <p:wip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8460432" cy="1077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it-IT" sz="2800" dirty="0" smtClean="0">
                <a:solidFill>
                  <a:srgbClr val="66FFFF"/>
                </a:solidFill>
                <a:latin typeface="French Script MT" pitchFamily="66" charset="0"/>
              </a:rPr>
              <a:t>In questo periodo sembra come se il tempo si fosse fermato a causa di un virus che sta facendo tremare il mondo intero: il </a:t>
            </a:r>
            <a:r>
              <a:rPr lang="it-IT" sz="3600" dirty="0" smtClean="0">
                <a:solidFill>
                  <a:srgbClr val="FF0000"/>
                </a:solidFill>
                <a:latin typeface="French Script MT" pitchFamily="66" charset="0"/>
              </a:rPr>
              <a:t>coronavirus</a:t>
            </a:r>
            <a:r>
              <a:rPr lang="it-IT" sz="2800" dirty="0" smtClean="0">
                <a:latin typeface="French Script MT" pitchFamily="66" charset="0"/>
              </a:rPr>
              <a:t>.</a:t>
            </a:r>
            <a:endParaRPr lang="it-IT" sz="2800" dirty="0">
              <a:latin typeface="French Script MT" pitchFamily="66" charset="0"/>
            </a:endParaRPr>
          </a:p>
        </p:txBody>
      </p:sp>
      <p:sp>
        <p:nvSpPr>
          <p:cNvPr id="5" name="CasellaDiTesto 4"/>
          <p:cNvSpPr txBox="1"/>
          <p:nvPr/>
        </p:nvSpPr>
        <p:spPr>
          <a:xfrm>
            <a:off x="539552" y="1052736"/>
            <a:ext cx="3456384" cy="584775"/>
          </a:xfrm>
          <a:prstGeom prst="rect">
            <a:avLst/>
          </a:prstGeom>
          <a:noFill/>
        </p:spPr>
        <p:txBody>
          <a:bodyPr wrap="square" rtlCol="0">
            <a:spAutoFit/>
          </a:bodyPr>
          <a:lstStyle/>
          <a:p>
            <a:pPr>
              <a:buFont typeface="Wingdings" pitchFamily="2" charset="2"/>
              <a:buChar char="ü"/>
            </a:pPr>
            <a:r>
              <a:rPr lang="it-IT"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reflection blurRad="6350" stA="55000" endA="300" endPos="45500" dir="5400000" sy="-100000" algn="bl" rotWithShape="0"/>
                </a:effectLst>
                <a:latin typeface="Comic Sans MS" pitchFamily="66" charset="0"/>
              </a:rPr>
              <a:t>CHE COS’E’?</a:t>
            </a:r>
            <a:endParaRPr lang="it-IT"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reflection blurRad="6350" stA="55000" endA="300" endPos="45500" dir="5400000" sy="-100000" algn="bl" rotWithShape="0"/>
              </a:effectLst>
              <a:latin typeface="Comic Sans MS" pitchFamily="66" charset="0"/>
            </a:endParaRPr>
          </a:p>
        </p:txBody>
      </p:sp>
      <p:sp>
        <p:nvSpPr>
          <p:cNvPr id="6" name="Rettangolo 5"/>
          <p:cNvSpPr/>
          <p:nvPr/>
        </p:nvSpPr>
        <p:spPr>
          <a:xfrm>
            <a:off x="0" y="1484784"/>
            <a:ext cx="9144000" cy="2308324"/>
          </a:xfrm>
          <a:prstGeom prst="rect">
            <a:avLst/>
          </a:prstGeom>
        </p:spPr>
        <p:txBody>
          <a:bodyPr wrap="square">
            <a:spAutoFit/>
          </a:bodyPr>
          <a:lstStyle/>
          <a:p>
            <a:r>
              <a:rPr lang="it-IT" dirty="0" smtClean="0">
                <a:solidFill>
                  <a:schemeClr val="accent6">
                    <a:lumMod val="50000"/>
                  </a:schemeClr>
                </a:solidFill>
                <a:latin typeface="Agency FB" pitchFamily="34" charset="0"/>
              </a:rPr>
              <a:t>Il nome "coronavirus" deriva dal termine latino "</a:t>
            </a:r>
            <a:r>
              <a:rPr lang="it-IT" i="1" dirty="0" smtClean="0">
                <a:solidFill>
                  <a:schemeClr val="accent6">
                    <a:lumMod val="50000"/>
                  </a:schemeClr>
                </a:solidFill>
                <a:latin typeface="Agency FB" pitchFamily="34" charset="0"/>
              </a:rPr>
              <a:t>corona</a:t>
            </a:r>
            <a:r>
              <a:rPr lang="it-IT" dirty="0" smtClean="0">
                <a:solidFill>
                  <a:schemeClr val="accent6">
                    <a:lumMod val="50000"/>
                  </a:schemeClr>
                </a:solidFill>
                <a:latin typeface="Agency FB" pitchFamily="34" charset="0"/>
              </a:rPr>
              <a:t>", a sua volta derivato dal greco </a:t>
            </a:r>
            <a:r>
              <a:rPr lang="it-IT" i="1" dirty="0" err="1" smtClean="0">
                <a:solidFill>
                  <a:schemeClr val="accent6">
                    <a:lumMod val="50000"/>
                  </a:schemeClr>
                </a:solidFill>
                <a:latin typeface="Agency FB" pitchFamily="34" charset="0"/>
              </a:rPr>
              <a:t>κορώνη</a:t>
            </a:r>
            <a:r>
              <a:rPr lang="it-IT" dirty="0" smtClean="0">
                <a:solidFill>
                  <a:schemeClr val="accent6">
                    <a:lumMod val="50000"/>
                  </a:schemeClr>
                </a:solidFill>
                <a:latin typeface="Agency FB" pitchFamily="34" charset="0"/>
              </a:rPr>
              <a:t> (</a:t>
            </a:r>
            <a:r>
              <a:rPr lang="it-IT" i="1" dirty="0" err="1" smtClean="0">
                <a:solidFill>
                  <a:schemeClr val="accent6">
                    <a:lumMod val="50000"/>
                  </a:schemeClr>
                </a:solidFill>
                <a:latin typeface="Agency FB" pitchFamily="34" charset="0"/>
              </a:rPr>
              <a:t>korṓnē</a:t>
            </a:r>
            <a:r>
              <a:rPr lang="it-IT" dirty="0" smtClean="0">
                <a:solidFill>
                  <a:schemeClr val="accent6">
                    <a:lumMod val="50000"/>
                  </a:schemeClr>
                </a:solidFill>
                <a:latin typeface="Agency FB" pitchFamily="34" charset="0"/>
              </a:rPr>
              <a:t>, "ghirlanda"), che significa "corona" o "aureola". Ciò si riferisce all'aspetto caratteristico dei virioni (la forma infettiva del virus) visibile al microscopio elettronico, che presenta una serie di </a:t>
            </a:r>
            <a:r>
              <a:rPr lang="it-IT" dirty="0" err="1" smtClean="0">
                <a:solidFill>
                  <a:schemeClr val="accent6">
                    <a:lumMod val="50000"/>
                  </a:schemeClr>
                </a:solidFill>
                <a:latin typeface="Agency FB" pitchFamily="34" charset="0"/>
              </a:rPr>
              <a:t>glicoproteine</a:t>
            </a:r>
            <a:r>
              <a:rPr lang="it-IT" dirty="0" smtClean="0">
                <a:solidFill>
                  <a:schemeClr val="accent6">
                    <a:lumMod val="50000"/>
                  </a:schemeClr>
                </a:solidFill>
                <a:latin typeface="Agency FB" pitchFamily="34" charset="0"/>
              </a:rPr>
              <a:t> superficiali che danno un'immagine che ricorda una corona reale o una corona solare. Questa morfologia è dovuta ai </a:t>
            </a:r>
            <a:r>
              <a:rPr lang="it-IT" dirty="0" err="1" smtClean="0">
                <a:solidFill>
                  <a:schemeClr val="accent6">
                    <a:lumMod val="50000"/>
                  </a:schemeClr>
                </a:solidFill>
                <a:latin typeface="Agency FB" pitchFamily="34" charset="0"/>
              </a:rPr>
              <a:t>peplomeri</a:t>
            </a:r>
            <a:r>
              <a:rPr lang="it-IT" dirty="0" smtClean="0">
                <a:solidFill>
                  <a:schemeClr val="accent6">
                    <a:lumMod val="50000"/>
                  </a:schemeClr>
                </a:solidFill>
                <a:latin typeface="Agency FB" pitchFamily="34" charset="0"/>
              </a:rPr>
              <a:t> virali del picco (S), che sono proteine che popolano la superficie del virus e determinano il tropismo nell'ospite.</a:t>
            </a:r>
          </a:p>
          <a:p>
            <a:r>
              <a:rPr lang="it-IT" dirty="0" smtClean="0">
                <a:solidFill>
                  <a:schemeClr val="accent6">
                    <a:lumMod val="50000"/>
                  </a:schemeClr>
                </a:solidFill>
                <a:latin typeface="Agency FB" pitchFamily="34" charset="0"/>
              </a:rPr>
              <a:t>I coronavirus sono responsabili di diverse </a:t>
            </a:r>
            <a:r>
              <a:rPr lang="it-IT" dirty="0" smtClean="0">
                <a:solidFill>
                  <a:schemeClr val="accent6">
                    <a:lumMod val="50000"/>
                  </a:schemeClr>
                </a:solidFill>
                <a:latin typeface="Agency FB" pitchFamily="34" charset="0"/>
                <a:hlinkClick r:id="rId2" tooltip="Patologia"/>
              </a:rPr>
              <a:t>patologie</a:t>
            </a:r>
            <a:r>
              <a:rPr lang="it-IT" dirty="0" smtClean="0">
                <a:solidFill>
                  <a:schemeClr val="accent6">
                    <a:lumMod val="50000"/>
                  </a:schemeClr>
                </a:solidFill>
                <a:latin typeface="Agency FB" pitchFamily="34" charset="0"/>
              </a:rPr>
              <a:t> nei </a:t>
            </a:r>
            <a:r>
              <a:rPr lang="it-IT" dirty="0" smtClean="0">
                <a:solidFill>
                  <a:schemeClr val="accent6">
                    <a:lumMod val="50000"/>
                  </a:schemeClr>
                </a:solidFill>
                <a:latin typeface="Agency FB" pitchFamily="34" charset="0"/>
                <a:hlinkClick r:id="rId3" tooltip="Mammiferi"/>
              </a:rPr>
              <a:t>mammiferi</a:t>
            </a:r>
            <a:r>
              <a:rPr lang="it-IT" dirty="0" smtClean="0">
                <a:solidFill>
                  <a:schemeClr val="accent6">
                    <a:lumMod val="50000"/>
                  </a:schemeClr>
                </a:solidFill>
                <a:latin typeface="Agency FB" pitchFamily="34" charset="0"/>
              </a:rPr>
              <a:t> e negli </a:t>
            </a:r>
            <a:r>
              <a:rPr lang="it-IT" dirty="0" smtClean="0">
                <a:solidFill>
                  <a:schemeClr val="accent6">
                    <a:lumMod val="50000"/>
                  </a:schemeClr>
                </a:solidFill>
                <a:latin typeface="Agency FB" pitchFamily="34" charset="0"/>
                <a:hlinkClick r:id="rId4" tooltip="Uccelli"/>
              </a:rPr>
              <a:t>uccelli</a:t>
            </a:r>
            <a:r>
              <a:rPr lang="it-IT" dirty="0" smtClean="0">
                <a:solidFill>
                  <a:schemeClr val="accent6">
                    <a:lumMod val="50000"/>
                  </a:schemeClr>
                </a:solidFill>
                <a:latin typeface="Agency FB" pitchFamily="34" charset="0"/>
              </a:rPr>
              <a:t>: dal verificarsi di </a:t>
            </a:r>
            <a:r>
              <a:rPr lang="it-IT" dirty="0" smtClean="0">
                <a:solidFill>
                  <a:schemeClr val="accent6">
                    <a:lumMod val="50000"/>
                  </a:schemeClr>
                </a:solidFill>
                <a:latin typeface="Agency FB" pitchFamily="34" charset="0"/>
                <a:hlinkClick r:id="rId5" tooltip="Diarrea"/>
              </a:rPr>
              <a:t>diarrea</a:t>
            </a:r>
            <a:r>
              <a:rPr lang="it-IT" dirty="0" smtClean="0">
                <a:solidFill>
                  <a:schemeClr val="accent6">
                    <a:lumMod val="50000"/>
                  </a:schemeClr>
                </a:solidFill>
                <a:latin typeface="Agency FB" pitchFamily="34" charset="0"/>
              </a:rPr>
              <a:t> nei </a:t>
            </a:r>
            <a:r>
              <a:rPr lang="it-IT" dirty="0" smtClean="0">
                <a:solidFill>
                  <a:schemeClr val="accent6">
                    <a:lumMod val="50000"/>
                  </a:schemeClr>
                </a:solidFill>
                <a:latin typeface="Agency FB" pitchFamily="34" charset="0"/>
                <a:hlinkClick r:id="rId6" tooltip="Bovinae"/>
              </a:rPr>
              <a:t>bovini</a:t>
            </a:r>
            <a:r>
              <a:rPr lang="it-IT" dirty="0" smtClean="0">
                <a:solidFill>
                  <a:schemeClr val="accent6">
                    <a:lumMod val="50000"/>
                  </a:schemeClr>
                </a:solidFill>
                <a:latin typeface="Agency FB" pitchFamily="34" charset="0"/>
              </a:rPr>
              <a:t> e nei </a:t>
            </a:r>
            <a:r>
              <a:rPr lang="it-IT" dirty="0" smtClean="0">
                <a:solidFill>
                  <a:schemeClr val="accent6">
                    <a:lumMod val="50000"/>
                  </a:schemeClr>
                </a:solidFill>
                <a:latin typeface="Agency FB" pitchFamily="34" charset="0"/>
                <a:hlinkClick r:id="rId7" tooltip="Suino"/>
              </a:rPr>
              <a:t>suini</a:t>
            </a:r>
            <a:r>
              <a:rPr lang="it-IT" dirty="0" smtClean="0">
                <a:solidFill>
                  <a:schemeClr val="accent6">
                    <a:lumMod val="50000"/>
                  </a:schemeClr>
                </a:solidFill>
                <a:latin typeface="Agency FB" pitchFamily="34" charset="0"/>
              </a:rPr>
              <a:t> e a malattie respiratorie delle </a:t>
            </a:r>
            <a:r>
              <a:rPr lang="it-IT" dirty="0" smtClean="0">
                <a:solidFill>
                  <a:schemeClr val="accent6">
                    <a:lumMod val="50000"/>
                  </a:schemeClr>
                </a:solidFill>
                <a:latin typeface="Agency FB" pitchFamily="34" charset="0"/>
                <a:hlinkClick r:id="rId8" tooltip="Apparato respiratorio"/>
              </a:rPr>
              <a:t>vie superiori</a:t>
            </a:r>
            <a:r>
              <a:rPr lang="it-IT" dirty="0" smtClean="0">
                <a:solidFill>
                  <a:schemeClr val="accent6">
                    <a:lumMod val="50000"/>
                  </a:schemeClr>
                </a:solidFill>
                <a:latin typeface="Agency FB" pitchFamily="34" charset="0"/>
              </a:rPr>
              <a:t> nei </a:t>
            </a:r>
            <a:r>
              <a:rPr lang="it-IT" dirty="0" smtClean="0">
                <a:solidFill>
                  <a:schemeClr val="accent6">
                    <a:lumMod val="50000"/>
                  </a:schemeClr>
                </a:solidFill>
                <a:latin typeface="Agency FB" pitchFamily="34" charset="0"/>
                <a:hlinkClick r:id="rId9" tooltip="Pollo"/>
              </a:rPr>
              <a:t>polli</a:t>
            </a:r>
            <a:r>
              <a:rPr lang="it-IT" dirty="0" smtClean="0">
                <a:solidFill>
                  <a:schemeClr val="accent6">
                    <a:lumMod val="50000"/>
                  </a:schemeClr>
                </a:solidFill>
                <a:latin typeface="Agency FB" pitchFamily="34" charset="0"/>
              </a:rPr>
              <a:t>. Nell'</a:t>
            </a:r>
            <a:r>
              <a:rPr lang="it-IT" dirty="0" smtClean="0">
                <a:solidFill>
                  <a:schemeClr val="accent6">
                    <a:lumMod val="50000"/>
                  </a:schemeClr>
                </a:solidFill>
                <a:latin typeface="Agency FB" pitchFamily="34" charset="0"/>
                <a:hlinkClick r:id="rId10" tooltip="Uomo"/>
              </a:rPr>
              <a:t>uomo</a:t>
            </a:r>
            <a:r>
              <a:rPr lang="it-IT" dirty="0" smtClean="0">
                <a:solidFill>
                  <a:schemeClr val="accent6">
                    <a:lumMod val="50000"/>
                  </a:schemeClr>
                </a:solidFill>
                <a:latin typeface="Agency FB" pitchFamily="34" charset="0"/>
              </a:rPr>
              <a:t>, provocano </a:t>
            </a:r>
            <a:r>
              <a:rPr lang="it-IT" dirty="0" smtClean="0">
                <a:solidFill>
                  <a:schemeClr val="accent6">
                    <a:lumMod val="50000"/>
                  </a:schemeClr>
                </a:solidFill>
                <a:latin typeface="Agency FB" pitchFamily="34" charset="0"/>
                <a:hlinkClick r:id="rId11" tooltip="Infezione"/>
              </a:rPr>
              <a:t>infezioni</a:t>
            </a:r>
            <a:r>
              <a:rPr lang="it-IT" dirty="0" smtClean="0">
                <a:solidFill>
                  <a:schemeClr val="accent6">
                    <a:lumMod val="50000"/>
                  </a:schemeClr>
                </a:solidFill>
                <a:latin typeface="Agency FB" pitchFamily="34" charset="0"/>
              </a:rPr>
              <a:t> delle vie respiratorie, spesso di lieve entità come il </a:t>
            </a:r>
            <a:r>
              <a:rPr lang="it-IT" dirty="0" smtClean="0">
                <a:solidFill>
                  <a:schemeClr val="accent6">
                    <a:lumMod val="50000"/>
                  </a:schemeClr>
                </a:solidFill>
                <a:latin typeface="Agency FB" pitchFamily="34" charset="0"/>
                <a:hlinkClick r:id="rId12" tooltip="Raffreddore comune"/>
              </a:rPr>
              <a:t>raffreddore comune</a:t>
            </a:r>
            <a:r>
              <a:rPr lang="it-IT" dirty="0" smtClean="0">
                <a:solidFill>
                  <a:schemeClr val="accent6">
                    <a:lumMod val="50000"/>
                  </a:schemeClr>
                </a:solidFill>
                <a:latin typeface="Agency FB" pitchFamily="34" charset="0"/>
              </a:rPr>
              <a:t>, ma in rari casi potenzialmente letali come </a:t>
            </a:r>
            <a:r>
              <a:rPr lang="it-IT" dirty="0" smtClean="0">
                <a:solidFill>
                  <a:schemeClr val="accent6">
                    <a:lumMod val="50000"/>
                  </a:schemeClr>
                </a:solidFill>
                <a:latin typeface="Agency FB" pitchFamily="34" charset="0"/>
                <a:hlinkClick r:id="rId13" tooltip="Polmonite"/>
              </a:rPr>
              <a:t>polmoniti</a:t>
            </a:r>
            <a:r>
              <a:rPr lang="it-IT" dirty="0" smtClean="0">
                <a:solidFill>
                  <a:schemeClr val="accent6">
                    <a:lumMod val="50000"/>
                  </a:schemeClr>
                </a:solidFill>
                <a:latin typeface="Agency FB" pitchFamily="34" charset="0"/>
              </a:rPr>
              <a:t> e </a:t>
            </a:r>
            <a:r>
              <a:rPr lang="it-IT" dirty="0" smtClean="0">
                <a:solidFill>
                  <a:schemeClr val="accent6">
                    <a:lumMod val="50000"/>
                  </a:schemeClr>
                </a:solidFill>
                <a:latin typeface="Agency FB" pitchFamily="34" charset="0"/>
                <a:hlinkClick r:id="rId14" tooltip="Bronchite"/>
              </a:rPr>
              <a:t>bronchiti</a:t>
            </a:r>
            <a:r>
              <a:rPr lang="it-IT" dirty="0" smtClean="0">
                <a:solidFill>
                  <a:schemeClr val="accent6">
                    <a:lumMod val="50000"/>
                  </a:schemeClr>
                </a:solidFill>
                <a:latin typeface="Agency FB" pitchFamily="34" charset="0"/>
              </a:rPr>
              <a:t>.</a:t>
            </a:r>
            <a:endParaRPr lang="it-IT" dirty="0">
              <a:solidFill>
                <a:schemeClr val="accent6">
                  <a:lumMod val="50000"/>
                </a:schemeClr>
              </a:solidFill>
              <a:latin typeface="Agency FB" pitchFamily="34" charset="0"/>
            </a:endParaRPr>
          </a:p>
        </p:txBody>
      </p:sp>
      <p:sp>
        <p:nvSpPr>
          <p:cNvPr id="8" name="Rettangolo 7"/>
          <p:cNvSpPr/>
          <p:nvPr/>
        </p:nvSpPr>
        <p:spPr>
          <a:xfrm>
            <a:off x="5076056" y="4653136"/>
            <a:ext cx="4067944" cy="2031325"/>
          </a:xfrm>
          <a:prstGeom prst="rect">
            <a:avLst/>
          </a:prstGeom>
        </p:spPr>
        <p:txBody>
          <a:bodyPr wrap="square">
            <a:spAutoFit/>
          </a:bodyPr>
          <a:lstStyle/>
          <a:p>
            <a:r>
              <a:rPr lang="it-IT" dirty="0" smtClean="0">
                <a:solidFill>
                  <a:schemeClr val="accent3">
                    <a:lumMod val="75000"/>
                  </a:schemeClr>
                </a:solidFill>
                <a:latin typeface="Agency FB" pitchFamily="34" charset="0"/>
              </a:rPr>
              <a:t>I coronavirus sono stati scoperti negli anni 60 alle </a:t>
            </a:r>
            <a:r>
              <a:rPr lang="it-IT" dirty="0" smtClean="0">
                <a:solidFill>
                  <a:schemeClr val="accent3">
                    <a:lumMod val="75000"/>
                  </a:schemeClr>
                </a:solidFill>
                <a:latin typeface="Agency FB" pitchFamily="34" charset="0"/>
                <a:hlinkClick r:id="rId15" tooltip="Cavità nasali"/>
              </a:rPr>
              <a:t>cavità nasali</a:t>
            </a:r>
            <a:r>
              <a:rPr lang="it-IT" dirty="0" smtClean="0">
                <a:solidFill>
                  <a:schemeClr val="accent3">
                    <a:lumMod val="75000"/>
                  </a:schemeClr>
                </a:solidFill>
                <a:latin typeface="Agency FB" pitchFamily="34" charset="0"/>
              </a:rPr>
              <a:t> dei pazienti con </a:t>
            </a:r>
            <a:r>
              <a:rPr lang="it-IT" dirty="0" smtClean="0">
                <a:solidFill>
                  <a:schemeClr val="accent3">
                    <a:lumMod val="75000"/>
                  </a:schemeClr>
                </a:solidFill>
                <a:latin typeface="Agency FB" pitchFamily="34" charset="0"/>
                <a:hlinkClick r:id="rId12" tooltip="Raffreddore comune"/>
              </a:rPr>
              <a:t>raffreddore comune</a:t>
            </a:r>
            <a:r>
              <a:rPr lang="it-IT" dirty="0" smtClean="0">
                <a:solidFill>
                  <a:schemeClr val="accent3">
                    <a:lumMod val="75000"/>
                  </a:schemeClr>
                </a:solidFill>
                <a:latin typeface="Agency FB" pitchFamily="34" charset="0"/>
              </a:rPr>
              <a:t> e sono stati responsabili delle gravi </a:t>
            </a:r>
            <a:r>
              <a:rPr lang="it-IT" dirty="0" smtClean="0">
                <a:solidFill>
                  <a:schemeClr val="accent3">
                    <a:lumMod val="75000"/>
                  </a:schemeClr>
                </a:solidFill>
                <a:latin typeface="Agency FB" pitchFamily="34" charset="0"/>
                <a:hlinkClick r:id="rId16" tooltip="Epidemia"/>
              </a:rPr>
              <a:t>epidemie</a:t>
            </a:r>
            <a:r>
              <a:rPr lang="it-IT" dirty="0" smtClean="0">
                <a:solidFill>
                  <a:schemeClr val="accent3">
                    <a:lumMod val="75000"/>
                  </a:schemeClr>
                </a:solidFill>
                <a:latin typeface="Agency FB" pitchFamily="34" charset="0"/>
              </a:rPr>
              <a:t> di </a:t>
            </a:r>
            <a:r>
              <a:rPr lang="it-IT" dirty="0" smtClean="0">
                <a:solidFill>
                  <a:schemeClr val="accent3">
                    <a:lumMod val="75000"/>
                  </a:schemeClr>
                </a:solidFill>
                <a:latin typeface="Agency FB" pitchFamily="34" charset="0"/>
                <a:hlinkClick r:id="rId17" tooltip="Sindrome respiratoria acuta grave"/>
              </a:rPr>
              <a:t>SARS</a:t>
            </a:r>
            <a:r>
              <a:rPr lang="it-IT" dirty="0" smtClean="0">
                <a:solidFill>
                  <a:schemeClr val="accent3">
                    <a:lumMod val="75000"/>
                  </a:schemeClr>
                </a:solidFill>
                <a:latin typeface="Agency FB" pitchFamily="34" charset="0"/>
              </a:rPr>
              <a:t> del novembre 2002, di quella della </a:t>
            </a:r>
            <a:r>
              <a:rPr lang="it-IT" dirty="0" smtClean="0">
                <a:solidFill>
                  <a:schemeClr val="accent3">
                    <a:lumMod val="75000"/>
                  </a:schemeClr>
                </a:solidFill>
                <a:latin typeface="Agency FB" pitchFamily="34" charset="0"/>
                <a:hlinkClick r:id="rId18" tooltip="MERS"/>
              </a:rPr>
              <a:t>MERS</a:t>
            </a:r>
            <a:r>
              <a:rPr lang="it-IT" dirty="0" smtClean="0">
                <a:solidFill>
                  <a:schemeClr val="accent3">
                    <a:lumMod val="75000"/>
                  </a:schemeClr>
                </a:solidFill>
                <a:latin typeface="Agency FB" pitchFamily="34" charset="0"/>
              </a:rPr>
              <a:t> del 2012 e della nuova pandemia di </a:t>
            </a:r>
            <a:r>
              <a:rPr lang="it-IT" dirty="0" smtClean="0">
                <a:solidFill>
                  <a:schemeClr val="accent3">
                    <a:lumMod val="75000"/>
                  </a:schemeClr>
                </a:solidFill>
                <a:latin typeface="Agency FB" pitchFamily="34" charset="0"/>
                <a:hlinkClick r:id="rId19" tooltip="Polmonite di Wuhan"/>
              </a:rPr>
              <a:t>polmonite di Wuhan</a:t>
            </a:r>
            <a:r>
              <a:rPr lang="it-IT" dirty="0" smtClean="0">
                <a:solidFill>
                  <a:schemeClr val="accent3">
                    <a:lumMod val="75000"/>
                  </a:schemeClr>
                </a:solidFill>
                <a:latin typeface="Agency FB" pitchFamily="34" charset="0"/>
              </a:rPr>
              <a:t> del 2019-2020, quest’ultima diffusasi successivamente in tutto il mondo. </a:t>
            </a:r>
            <a:endParaRPr lang="it-IT" dirty="0">
              <a:solidFill>
                <a:schemeClr val="accent3">
                  <a:lumMod val="75000"/>
                </a:schemeClr>
              </a:solidFill>
              <a:latin typeface="Agency FB" pitchFamily="34" charset="0"/>
            </a:endParaRPr>
          </a:p>
        </p:txBody>
      </p:sp>
      <p:sp>
        <p:nvSpPr>
          <p:cNvPr id="9" name="CasellaDiTesto 8"/>
          <p:cNvSpPr txBox="1"/>
          <p:nvPr/>
        </p:nvSpPr>
        <p:spPr>
          <a:xfrm>
            <a:off x="5004048" y="4077072"/>
            <a:ext cx="4680520" cy="58477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buFont typeface="Wingdings" pitchFamily="2" charset="2"/>
              <a:buChar char="ü"/>
            </a:pPr>
            <a:r>
              <a:rPr lang="it-IT"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DOVE e QUANDO?</a:t>
            </a:r>
            <a:endParaRPr lang="it-IT"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 name="Rettangolo 10"/>
          <p:cNvSpPr/>
          <p:nvPr/>
        </p:nvSpPr>
        <p:spPr>
          <a:xfrm>
            <a:off x="0" y="3789040"/>
            <a:ext cx="5508104" cy="523220"/>
          </a:xfrm>
          <a:prstGeom prst="rect">
            <a:avLst/>
          </a:prstGeom>
        </p:spPr>
        <p:txBody>
          <a:bodyPr wrap="square">
            <a:spAutoFit/>
          </a:bodyPr>
          <a:lstStyle/>
          <a:p>
            <a:r>
              <a:rPr lang="it-IT" sz="1400" dirty="0" smtClean="0">
                <a:solidFill>
                  <a:srgbClr val="FFC000"/>
                </a:solidFill>
                <a:latin typeface="Comic Sans MS" pitchFamily="66" charset="0"/>
              </a:rPr>
              <a:t>La dimensione genomica dei coronavirus varia da circa 26 a 32 </a:t>
            </a:r>
            <a:r>
              <a:rPr lang="it-IT" sz="1400" dirty="0" err="1" smtClean="0">
                <a:solidFill>
                  <a:srgbClr val="FFC000"/>
                </a:solidFill>
                <a:latin typeface="Comic Sans MS" pitchFamily="66" charset="0"/>
                <a:hlinkClick r:id="rId20" tooltip="Kilobase (la pagina non esiste)"/>
              </a:rPr>
              <a:t>kilobasi</a:t>
            </a:r>
            <a:r>
              <a:rPr lang="it-IT" sz="1400" dirty="0" smtClean="0">
                <a:solidFill>
                  <a:srgbClr val="FFC000"/>
                </a:solidFill>
                <a:latin typeface="Comic Sans MS" pitchFamily="66" charset="0"/>
              </a:rPr>
              <a:t>, straordinariamente grande per un </a:t>
            </a:r>
            <a:r>
              <a:rPr lang="it-IT" sz="1400" dirty="0" smtClean="0">
                <a:solidFill>
                  <a:srgbClr val="FFC000"/>
                </a:solidFill>
                <a:latin typeface="Comic Sans MS" pitchFamily="66" charset="0"/>
                <a:hlinkClick r:id="rId21" tooltip="Virus a RNA"/>
              </a:rPr>
              <a:t>virus a RNA</a:t>
            </a:r>
            <a:r>
              <a:rPr lang="it-IT" sz="1400" dirty="0" smtClean="0">
                <a:solidFill>
                  <a:srgbClr val="FFC000"/>
                </a:solidFill>
                <a:latin typeface="Comic Sans MS" pitchFamily="66" charset="0"/>
              </a:rPr>
              <a:t>.</a:t>
            </a:r>
            <a:endParaRPr lang="it-IT" sz="1400" dirty="0">
              <a:solidFill>
                <a:srgbClr val="FFC000"/>
              </a:solidFill>
              <a:latin typeface="Comic Sans MS" pitchFamily="66" charset="0"/>
            </a:endParaRPr>
          </a:p>
        </p:txBody>
      </p:sp>
      <p:pic>
        <p:nvPicPr>
          <p:cNvPr id="12" name="Picture 2" descr="Risultato immagini per covid 19"/>
          <p:cNvPicPr>
            <a:picLocks noChangeAspect="1" noChangeArrowheads="1"/>
          </p:cNvPicPr>
          <p:nvPr/>
        </p:nvPicPr>
        <p:blipFill>
          <a:blip r:embed="rId22" cstate="print"/>
          <a:srcRect/>
          <a:stretch>
            <a:fillRect/>
          </a:stretch>
        </p:blipFill>
        <p:spPr bwMode="auto">
          <a:xfrm>
            <a:off x="0" y="4409728"/>
            <a:ext cx="5004048" cy="244827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2031325"/>
          </a:xfrm>
          <a:prstGeom prst="rect">
            <a:avLst/>
          </a:prstGeom>
        </p:spPr>
        <p:txBody>
          <a:bodyPr wrap="square">
            <a:spAutoFit/>
          </a:bodyPr>
          <a:lstStyle/>
          <a:p>
            <a:r>
              <a:rPr lang="it-IT" dirty="0" smtClean="0">
                <a:solidFill>
                  <a:srgbClr val="92D050"/>
                </a:solidFill>
                <a:latin typeface="Monotype Corsiva" pitchFamily="66" charset="0"/>
              </a:rPr>
              <a:t>Non esistono </a:t>
            </a:r>
            <a:r>
              <a:rPr lang="it-IT" u="sng" dirty="0" smtClean="0">
                <a:solidFill>
                  <a:srgbClr val="FFC000"/>
                </a:solidFill>
                <a:latin typeface="Monotype Corsiva" pitchFamily="66" charset="0"/>
              </a:rPr>
              <a:t>vaccini </a:t>
            </a:r>
            <a:r>
              <a:rPr lang="it-IT" dirty="0" smtClean="0">
                <a:solidFill>
                  <a:srgbClr val="FFC000"/>
                </a:solidFill>
                <a:latin typeface="Monotype Corsiva" pitchFamily="66" charset="0"/>
              </a:rPr>
              <a:t> </a:t>
            </a:r>
            <a:r>
              <a:rPr lang="it-IT" dirty="0" smtClean="0">
                <a:solidFill>
                  <a:srgbClr val="92D050"/>
                </a:solidFill>
                <a:latin typeface="Monotype Corsiva" pitchFamily="66" charset="0"/>
              </a:rPr>
              <a:t>o </a:t>
            </a:r>
            <a:r>
              <a:rPr lang="it-IT" dirty="0" smtClean="0">
                <a:solidFill>
                  <a:srgbClr val="92D050"/>
                </a:solidFill>
                <a:latin typeface="Monotype Corsiva" pitchFamily="66" charset="0"/>
                <a:hlinkClick r:id="rId2" tooltip="Farmaco antivirale"/>
              </a:rPr>
              <a:t>farmaci antivirali</a:t>
            </a:r>
            <a:r>
              <a:rPr lang="it-IT" dirty="0" smtClean="0">
                <a:solidFill>
                  <a:srgbClr val="92D050"/>
                </a:solidFill>
                <a:latin typeface="Monotype Corsiva" pitchFamily="66" charset="0"/>
              </a:rPr>
              <a:t> considerati validi dalla comunità scientifica per la prevenzione o per il trattamento delle patologie indotte. Si ritiene che i coronavirus causino una percentuale significativa di tutti i </a:t>
            </a:r>
            <a:r>
              <a:rPr lang="it-IT" u="sng" dirty="0" smtClean="0">
                <a:solidFill>
                  <a:srgbClr val="CCECFF"/>
                </a:solidFill>
                <a:latin typeface="Monotype Corsiva" pitchFamily="66" charset="0"/>
              </a:rPr>
              <a:t>raffreddori comuni </a:t>
            </a:r>
            <a:r>
              <a:rPr lang="it-IT" dirty="0" smtClean="0">
                <a:solidFill>
                  <a:srgbClr val="92D050"/>
                </a:solidFill>
                <a:latin typeface="Monotype Corsiva" pitchFamily="66" charset="0"/>
              </a:rPr>
              <a:t>negli adulti e nei bambini. I </a:t>
            </a:r>
            <a:r>
              <a:rPr lang="it-IT" u="sng" dirty="0" smtClean="0">
                <a:solidFill>
                  <a:schemeClr val="accent4">
                    <a:lumMod val="60000"/>
                    <a:lumOff val="40000"/>
                  </a:schemeClr>
                </a:solidFill>
                <a:latin typeface="Monotype Corsiva" pitchFamily="66" charset="0"/>
              </a:rPr>
              <a:t>sintomi</a:t>
            </a:r>
            <a:r>
              <a:rPr lang="it-IT" dirty="0" smtClean="0">
                <a:solidFill>
                  <a:srgbClr val="92D050"/>
                </a:solidFill>
                <a:latin typeface="Monotype Corsiva" pitchFamily="66" charset="0"/>
              </a:rPr>
              <a:t> che si riscontrano più frequentemente sono </a:t>
            </a:r>
            <a:r>
              <a:rPr lang="it-IT" u="sng" dirty="0" smtClean="0">
                <a:solidFill>
                  <a:schemeClr val="accent1">
                    <a:lumMod val="60000"/>
                    <a:lumOff val="40000"/>
                  </a:schemeClr>
                </a:solidFill>
                <a:latin typeface="Monotype Corsiva" pitchFamily="66" charset="0"/>
              </a:rPr>
              <a:t>febbre</a:t>
            </a:r>
            <a:r>
              <a:rPr lang="it-IT" dirty="0" smtClean="0">
                <a:solidFill>
                  <a:srgbClr val="92D050"/>
                </a:solidFill>
                <a:latin typeface="Monotype Corsiva" pitchFamily="66" charset="0"/>
              </a:rPr>
              <a:t> e </a:t>
            </a:r>
            <a:r>
              <a:rPr lang="it-IT" u="sng" dirty="0" err="1" smtClean="0">
                <a:solidFill>
                  <a:schemeClr val="accent4">
                    <a:lumMod val="60000"/>
                    <a:lumOff val="40000"/>
                  </a:schemeClr>
                </a:solidFill>
                <a:latin typeface="Monotype Corsiva" pitchFamily="66" charset="0"/>
              </a:rPr>
              <a:t>adenoidite</a:t>
            </a:r>
            <a:r>
              <a:rPr lang="it-IT" u="sng" dirty="0" smtClean="0">
                <a:solidFill>
                  <a:schemeClr val="accent4">
                    <a:lumMod val="60000"/>
                    <a:lumOff val="40000"/>
                  </a:schemeClr>
                </a:solidFill>
                <a:latin typeface="Monotype Corsiva" pitchFamily="66" charset="0"/>
              </a:rPr>
              <a:t> acuta</a:t>
            </a:r>
            <a:r>
              <a:rPr lang="it-IT" dirty="0" smtClean="0">
                <a:solidFill>
                  <a:srgbClr val="92D050"/>
                </a:solidFill>
                <a:latin typeface="Monotype Corsiva" pitchFamily="66" charset="0"/>
              </a:rPr>
              <a:t> con maggior incidenza durante l'inverno e l'inizio della primavera.</a:t>
            </a:r>
            <a:r>
              <a:rPr lang="it-IT" baseline="30000" dirty="0" smtClean="0">
                <a:solidFill>
                  <a:srgbClr val="92D050"/>
                </a:solidFill>
                <a:latin typeface="Monotype Corsiva" pitchFamily="66" charset="0"/>
              </a:rPr>
              <a:t> </a:t>
            </a:r>
            <a:r>
              <a:rPr lang="it-IT" dirty="0" smtClean="0">
                <a:solidFill>
                  <a:srgbClr val="92D050"/>
                </a:solidFill>
                <a:latin typeface="Monotype Corsiva" pitchFamily="66" charset="0"/>
              </a:rPr>
              <a:t>In molti casi i coronavirus possono causare </a:t>
            </a:r>
            <a:r>
              <a:rPr lang="it-IT" dirty="0" smtClean="0">
                <a:solidFill>
                  <a:srgbClr val="92D050"/>
                </a:solidFill>
                <a:latin typeface="Monotype Corsiva" pitchFamily="66" charset="0"/>
                <a:hlinkClick r:id="rId3" tooltip="Polmonite"/>
              </a:rPr>
              <a:t>polmonite</a:t>
            </a:r>
            <a:r>
              <a:rPr lang="it-IT" dirty="0" smtClean="0">
                <a:solidFill>
                  <a:srgbClr val="92D050"/>
                </a:solidFill>
                <a:latin typeface="Monotype Corsiva" pitchFamily="66" charset="0"/>
              </a:rPr>
              <a:t>, </a:t>
            </a:r>
            <a:r>
              <a:rPr lang="it-IT" u="sng" dirty="0" err="1" smtClean="0">
                <a:solidFill>
                  <a:schemeClr val="accent2">
                    <a:lumMod val="40000"/>
                    <a:lumOff val="60000"/>
                  </a:schemeClr>
                </a:solidFill>
                <a:latin typeface="Monotype Corsiva" pitchFamily="66" charset="0"/>
              </a:rPr>
              <a:t>polmonite</a:t>
            </a:r>
            <a:r>
              <a:rPr lang="it-IT" u="sng" dirty="0" smtClean="0">
                <a:solidFill>
                  <a:schemeClr val="accent2">
                    <a:lumMod val="40000"/>
                    <a:lumOff val="60000"/>
                  </a:schemeClr>
                </a:solidFill>
                <a:latin typeface="Monotype Corsiva" pitchFamily="66" charset="0"/>
              </a:rPr>
              <a:t> virale </a:t>
            </a:r>
            <a:r>
              <a:rPr lang="it-IT" dirty="0" smtClean="0">
                <a:solidFill>
                  <a:srgbClr val="92D050"/>
                </a:solidFill>
                <a:latin typeface="Monotype Corsiva" pitchFamily="66" charset="0"/>
              </a:rPr>
              <a:t>diretta o </a:t>
            </a:r>
            <a:r>
              <a:rPr lang="it-IT" u="sng" dirty="0" smtClean="0">
                <a:solidFill>
                  <a:srgbClr val="FFC000"/>
                </a:solidFill>
                <a:latin typeface="Monotype Corsiva" pitchFamily="66" charset="0"/>
              </a:rPr>
              <a:t>polmonite batterica</a:t>
            </a:r>
            <a:r>
              <a:rPr lang="it-IT" dirty="0" smtClean="0">
                <a:solidFill>
                  <a:srgbClr val="92D050"/>
                </a:solidFill>
                <a:latin typeface="Monotype Corsiva" pitchFamily="66" charset="0"/>
              </a:rPr>
              <a:t> secondaria; inoltre possono portare anche allo sviluppo di </a:t>
            </a:r>
            <a:r>
              <a:rPr lang="it-IT" u="sng" dirty="0" smtClean="0">
                <a:latin typeface="Monotype Corsiva" pitchFamily="66" charset="0"/>
              </a:rPr>
              <a:t>bronchite</a:t>
            </a:r>
            <a:r>
              <a:rPr lang="it-IT" dirty="0" smtClean="0">
                <a:solidFill>
                  <a:srgbClr val="92D050"/>
                </a:solidFill>
                <a:latin typeface="Monotype Corsiva" pitchFamily="66" charset="0"/>
              </a:rPr>
              <a:t>, </a:t>
            </a:r>
            <a:r>
              <a:rPr lang="it-IT" dirty="0" err="1" smtClean="0">
                <a:solidFill>
                  <a:srgbClr val="92D050"/>
                </a:solidFill>
                <a:latin typeface="Monotype Corsiva" pitchFamily="66" charset="0"/>
              </a:rPr>
              <a:t>bronchite</a:t>
            </a:r>
            <a:r>
              <a:rPr lang="it-IT" dirty="0" smtClean="0">
                <a:solidFill>
                  <a:srgbClr val="92D050"/>
                </a:solidFill>
                <a:latin typeface="Monotype Corsiva" pitchFamily="66" charset="0"/>
              </a:rPr>
              <a:t> virale diretta o bronchite batterica secondari.</a:t>
            </a:r>
          </a:p>
          <a:p>
            <a:r>
              <a:rPr lang="it-IT" dirty="0" smtClean="0">
                <a:solidFill>
                  <a:srgbClr val="92D050"/>
                </a:solidFill>
                <a:latin typeface="Monotype Corsiva" pitchFamily="66" charset="0"/>
              </a:rPr>
              <a:t>I ceppi causa delle principali patologie che interessano l'uomo appartengono al </a:t>
            </a:r>
            <a:r>
              <a:rPr lang="it-IT" dirty="0" smtClean="0">
                <a:solidFill>
                  <a:srgbClr val="92D050"/>
                </a:solidFill>
                <a:latin typeface="Monotype Corsiva" pitchFamily="66" charset="0"/>
                <a:hlinkClick r:id="rId4" tooltip="Genere (tassonomia)"/>
              </a:rPr>
              <a:t>genere</a:t>
            </a:r>
            <a:r>
              <a:rPr lang="it-IT" dirty="0" smtClean="0">
                <a:solidFill>
                  <a:srgbClr val="92D050"/>
                </a:solidFill>
                <a:latin typeface="Monotype Corsiva" pitchFamily="66" charset="0"/>
              </a:rPr>
              <a:t> </a:t>
            </a:r>
            <a:r>
              <a:rPr lang="it-IT" i="1" dirty="0" err="1" smtClean="0">
                <a:solidFill>
                  <a:srgbClr val="92D050"/>
                </a:solidFill>
                <a:latin typeface="Monotype Corsiva" pitchFamily="66" charset="0"/>
              </a:rPr>
              <a:t>Betacoronavirus</a:t>
            </a:r>
            <a:r>
              <a:rPr lang="it-IT" dirty="0" smtClean="0">
                <a:solidFill>
                  <a:srgbClr val="92D050"/>
                </a:solidFill>
                <a:latin typeface="Monotype Corsiva" pitchFamily="66" charset="0"/>
              </a:rPr>
              <a:t>.</a:t>
            </a:r>
            <a:endParaRPr lang="it-IT" dirty="0">
              <a:solidFill>
                <a:srgbClr val="92D050"/>
              </a:solidFill>
              <a:latin typeface="Monotype Corsiva" pitchFamily="66" charset="0"/>
            </a:endParaRPr>
          </a:p>
        </p:txBody>
      </p:sp>
      <p:pic>
        <p:nvPicPr>
          <p:cNvPr id="24578" name="Picture 2" descr="https://upload.wikimedia.org/wikipedia/commons/thumb/7/72/2019-nCoV-CDC-23312_without_background.png/800px-2019-nCoV-CDC-23312_without_background.png"/>
          <p:cNvPicPr>
            <a:picLocks noChangeAspect="1" noChangeArrowheads="1"/>
          </p:cNvPicPr>
          <p:nvPr/>
        </p:nvPicPr>
        <p:blipFill>
          <a:blip r:embed="rId5" cstate="print"/>
          <a:srcRect/>
          <a:stretch>
            <a:fillRect/>
          </a:stretch>
        </p:blipFill>
        <p:spPr bwMode="auto">
          <a:xfrm>
            <a:off x="7206586" y="1988840"/>
            <a:ext cx="1937414" cy="2160240"/>
          </a:xfrm>
          <a:prstGeom prst="rect">
            <a:avLst/>
          </a:prstGeom>
          <a:noFill/>
        </p:spPr>
      </p:pic>
      <p:sp>
        <p:nvSpPr>
          <p:cNvPr id="6" name="Rettangolo 5"/>
          <p:cNvSpPr/>
          <p:nvPr/>
        </p:nvSpPr>
        <p:spPr>
          <a:xfrm>
            <a:off x="0" y="1988840"/>
            <a:ext cx="9144000" cy="2585323"/>
          </a:xfrm>
          <a:prstGeom prst="rect">
            <a:avLst/>
          </a:prstGeom>
        </p:spPr>
        <p:txBody>
          <a:bodyPr wrap="square">
            <a:spAutoFit/>
          </a:bodyPr>
          <a:lstStyle/>
          <a:p>
            <a:r>
              <a:rPr lang="it-IT" dirty="0" smtClean="0">
                <a:solidFill>
                  <a:srgbClr val="92D050"/>
                </a:solidFill>
                <a:latin typeface="Monotype Corsiva" pitchFamily="66" charset="0"/>
              </a:rPr>
              <a:t>A gennaio 2020 sono conosciuti 7 ceppi di coronavirus in grado di infettare gli umani:</a:t>
            </a:r>
          </a:p>
          <a:p>
            <a:r>
              <a:rPr lang="it-IT" i="1" u="sng" dirty="0" err="1" smtClean="0">
                <a:solidFill>
                  <a:schemeClr val="accent5">
                    <a:lumMod val="20000"/>
                    <a:lumOff val="80000"/>
                  </a:schemeClr>
                </a:solidFill>
                <a:latin typeface="Monotype Corsiva" pitchFamily="66" charset="0"/>
              </a:rPr>
              <a:t>Human</a:t>
            </a:r>
            <a:r>
              <a:rPr lang="it-IT" i="1" u="sng" dirty="0" smtClean="0">
                <a:solidFill>
                  <a:schemeClr val="accent5">
                    <a:lumMod val="20000"/>
                    <a:lumOff val="80000"/>
                  </a:schemeClr>
                </a:solidFill>
                <a:latin typeface="Monotype Corsiva" pitchFamily="66" charset="0"/>
              </a:rPr>
              <a:t> Coronavirus 229E</a:t>
            </a:r>
            <a:endParaRPr lang="it-IT" u="sng" dirty="0" smtClean="0">
              <a:solidFill>
                <a:schemeClr val="accent5">
                  <a:lumMod val="20000"/>
                  <a:lumOff val="80000"/>
                </a:schemeClr>
              </a:solidFill>
              <a:latin typeface="Monotype Corsiva" pitchFamily="66" charset="0"/>
            </a:endParaRPr>
          </a:p>
          <a:p>
            <a:r>
              <a:rPr lang="it-IT" i="1" dirty="0" err="1" smtClean="0">
                <a:solidFill>
                  <a:srgbClr val="92D050"/>
                </a:solidFill>
                <a:latin typeface="Monotype Corsiva" pitchFamily="66" charset="0"/>
                <a:hlinkClick r:id="rId6" tooltip="Human Coronavirus OC43 (la pagina non esiste)"/>
              </a:rPr>
              <a:t>Human</a:t>
            </a:r>
            <a:r>
              <a:rPr lang="it-IT" i="1" dirty="0" smtClean="0">
                <a:solidFill>
                  <a:srgbClr val="92D050"/>
                </a:solidFill>
                <a:latin typeface="Monotype Corsiva" pitchFamily="66" charset="0"/>
                <a:hlinkClick r:id="rId6" tooltip="Human Coronavirus OC43 (la pagina non esiste)"/>
              </a:rPr>
              <a:t> Coronavirus OC43</a:t>
            </a:r>
            <a:r>
              <a:rPr lang="it-IT" i="1" dirty="0" smtClean="0">
                <a:solidFill>
                  <a:srgbClr val="92D050"/>
                </a:solidFill>
                <a:latin typeface="Monotype Corsiva" pitchFamily="66" charset="0"/>
              </a:rPr>
              <a:t> </a:t>
            </a:r>
            <a:endParaRPr lang="it-IT" dirty="0" smtClean="0">
              <a:solidFill>
                <a:srgbClr val="92D050"/>
              </a:solidFill>
              <a:latin typeface="Monotype Corsiva" pitchFamily="66" charset="0"/>
            </a:endParaRPr>
          </a:p>
          <a:p>
            <a:r>
              <a:rPr lang="it-IT" i="1" u="sng" dirty="0" err="1" smtClean="0">
                <a:solidFill>
                  <a:schemeClr val="accent3"/>
                </a:solidFill>
                <a:latin typeface="Monotype Corsiva" pitchFamily="66" charset="0"/>
              </a:rPr>
              <a:t>Human</a:t>
            </a:r>
            <a:r>
              <a:rPr lang="it-IT" i="1" u="sng" dirty="0" smtClean="0">
                <a:solidFill>
                  <a:schemeClr val="accent3"/>
                </a:solidFill>
                <a:latin typeface="Monotype Corsiva" pitchFamily="66" charset="0"/>
              </a:rPr>
              <a:t> Coronavirus NL63 </a:t>
            </a:r>
          </a:p>
          <a:p>
            <a:r>
              <a:rPr lang="it-IT" i="1" u="sng" dirty="0" err="1" smtClean="0">
                <a:solidFill>
                  <a:schemeClr val="accent4">
                    <a:lumMod val="20000"/>
                    <a:lumOff val="80000"/>
                  </a:schemeClr>
                </a:solidFill>
                <a:latin typeface="Monotype Corsiva" pitchFamily="66" charset="0"/>
              </a:rPr>
              <a:t>Human</a:t>
            </a:r>
            <a:r>
              <a:rPr lang="it-IT" i="1" u="sng" dirty="0" smtClean="0">
                <a:solidFill>
                  <a:schemeClr val="accent4">
                    <a:lumMod val="20000"/>
                    <a:lumOff val="80000"/>
                  </a:schemeClr>
                </a:solidFill>
                <a:latin typeface="Monotype Corsiva" pitchFamily="66" charset="0"/>
              </a:rPr>
              <a:t> Coronavirus HKU1</a:t>
            </a:r>
          </a:p>
          <a:p>
            <a:r>
              <a:rPr lang="it-IT" i="1" u="sng" dirty="0" smtClean="0">
                <a:solidFill>
                  <a:schemeClr val="bg1"/>
                </a:solidFill>
                <a:latin typeface="Monotype Corsiva" pitchFamily="66" charset="0"/>
              </a:rPr>
              <a:t>Severe Acute </a:t>
            </a:r>
            <a:r>
              <a:rPr lang="it-IT" i="1" u="sng" dirty="0" err="1" smtClean="0">
                <a:solidFill>
                  <a:schemeClr val="bg1"/>
                </a:solidFill>
                <a:latin typeface="Monotype Corsiva" pitchFamily="66" charset="0"/>
              </a:rPr>
              <a:t>Respiratory</a:t>
            </a:r>
            <a:r>
              <a:rPr lang="it-IT" i="1" u="sng" dirty="0" smtClean="0">
                <a:solidFill>
                  <a:schemeClr val="bg1"/>
                </a:solidFill>
                <a:latin typeface="Monotype Corsiva" pitchFamily="66" charset="0"/>
              </a:rPr>
              <a:t> </a:t>
            </a:r>
            <a:r>
              <a:rPr lang="it-IT" i="1" u="sng" dirty="0" err="1" smtClean="0">
                <a:solidFill>
                  <a:schemeClr val="bg1"/>
                </a:solidFill>
                <a:latin typeface="Monotype Corsiva" pitchFamily="66" charset="0"/>
              </a:rPr>
              <a:t>Syndrome</a:t>
            </a:r>
            <a:r>
              <a:rPr lang="it-IT" i="1" u="sng" dirty="0" smtClean="0">
                <a:solidFill>
                  <a:schemeClr val="bg1"/>
                </a:solidFill>
                <a:latin typeface="Monotype Corsiva" pitchFamily="66" charset="0"/>
              </a:rPr>
              <a:t> Coronavirus</a:t>
            </a:r>
            <a:endParaRPr lang="it-IT" u="sng" dirty="0" smtClean="0">
              <a:solidFill>
                <a:schemeClr val="bg1"/>
              </a:solidFill>
              <a:latin typeface="Monotype Corsiva" pitchFamily="66" charset="0"/>
            </a:endParaRPr>
          </a:p>
          <a:p>
            <a:r>
              <a:rPr lang="it-IT" i="1" u="sng" dirty="0" smtClean="0">
                <a:solidFill>
                  <a:schemeClr val="accent6">
                    <a:lumMod val="50000"/>
                  </a:schemeClr>
                </a:solidFill>
                <a:latin typeface="Monotype Corsiva" pitchFamily="66" charset="0"/>
              </a:rPr>
              <a:t>Sindrome respiratoria mediorientale da Coronavirus</a:t>
            </a:r>
            <a:endParaRPr lang="it-IT" u="sng" dirty="0" smtClean="0">
              <a:solidFill>
                <a:schemeClr val="accent6">
                  <a:lumMod val="50000"/>
                </a:schemeClr>
              </a:solidFill>
              <a:latin typeface="Monotype Corsiva" pitchFamily="66" charset="0"/>
            </a:endParaRPr>
          </a:p>
          <a:p>
            <a:r>
              <a:rPr lang="it-IT" i="1" u="sng" dirty="0" smtClean="0">
                <a:solidFill>
                  <a:schemeClr val="accent1">
                    <a:lumMod val="50000"/>
                  </a:schemeClr>
                </a:solidFill>
                <a:latin typeface="Monotype Corsiva" pitchFamily="66" charset="0"/>
              </a:rPr>
              <a:t>Severe Acute </a:t>
            </a:r>
            <a:r>
              <a:rPr lang="it-IT" i="1" u="sng" dirty="0" err="1" smtClean="0">
                <a:solidFill>
                  <a:schemeClr val="accent1">
                    <a:lumMod val="50000"/>
                  </a:schemeClr>
                </a:solidFill>
                <a:latin typeface="Monotype Corsiva" pitchFamily="66" charset="0"/>
              </a:rPr>
              <a:t>Respiratory</a:t>
            </a:r>
            <a:r>
              <a:rPr lang="it-IT" i="1" u="sng" dirty="0" smtClean="0">
                <a:solidFill>
                  <a:schemeClr val="accent1">
                    <a:lumMod val="50000"/>
                  </a:schemeClr>
                </a:solidFill>
                <a:latin typeface="Monotype Corsiva" pitchFamily="66" charset="0"/>
              </a:rPr>
              <a:t> </a:t>
            </a:r>
            <a:r>
              <a:rPr lang="it-IT" i="1" u="sng" dirty="0" err="1" smtClean="0">
                <a:solidFill>
                  <a:schemeClr val="accent1">
                    <a:lumMod val="50000"/>
                  </a:schemeClr>
                </a:solidFill>
                <a:latin typeface="Monotype Corsiva" pitchFamily="66" charset="0"/>
              </a:rPr>
              <a:t>Syndrome</a:t>
            </a:r>
            <a:r>
              <a:rPr lang="it-IT" i="1" u="sng" dirty="0" smtClean="0">
                <a:solidFill>
                  <a:schemeClr val="accent1">
                    <a:lumMod val="50000"/>
                  </a:schemeClr>
                </a:solidFill>
                <a:latin typeface="Monotype Corsiva" pitchFamily="66" charset="0"/>
              </a:rPr>
              <a:t> Coronavirus-2</a:t>
            </a:r>
            <a:r>
              <a:rPr lang="it-IT" dirty="0" smtClean="0">
                <a:solidFill>
                  <a:srgbClr val="92D050"/>
                </a:solidFill>
                <a:latin typeface="Monotype Corsiva" pitchFamily="66" charset="0"/>
              </a:rPr>
              <a:t>conosciuto anche come </a:t>
            </a:r>
            <a:r>
              <a:rPr lang="it-IT" i="1" dirty="0" smtClean="0">
                <a:solidFill>
                  <a:srgbClr val="92D050"/>
                </a:solidFill>
                <a:latin typeface="Monotype Corsiva" pitchFamily="66" charset="0"/>
              </a:rPr>
              <a:t>Wuhan Coronavirus</a:t>
            </a:r>
            <a:r>
              <a:rPr lang="it-IT" dirty="0" smtClean="0">
                <a:solidFill>
                  <a:srgbClr val="92D050"/>
                </a:solidFill>
                <a:latin typeface="Monotype Corsiva" pitchFamily="66" charset="0"/>
              </a:rPr>
              <a:t>,responsabile della malattia </a:t>
            </a:r>
            <a:r>
              <a:rPr lang="it-IT" dirty="0" smtClean="0">
                <a:solidFill>
                  <a:srgbClr val="92D050"/>
                </a:solidFill>
                <a:latin typeface="Monotype Corsiva" pitchFamily="66" charset="0"/>
                <a:hlinkClick r:id="rId7" tooltip="COVID-19"/>
              </a:rPr>
              <a:t>COVID-19</a:t>
            </a:r>
            <a:r>
              <a:rPr lang="it-IT" dirty="0" smtClean="0">
                <a:solidFill>
                  <a:srgbClr val="92D050"/>
                </a:solidFill>
                <a:latin typeface="Monotype Corsiva" pitchFamily="66" charset="0"/>
              </a:rPr>
              <a:t>.</a:t>
            </a:r>
            <a:endParaRPr lang="it-IT" dirty="0">
              <a:solidFill>
                <a:srgbClr val="92D050"/>
              </a:solidFill>
              <a:latin typeface="Monotype Corsiva" pitchFamily="66" charset="0"/>
            </a:endParaRPr>
          </a:p>
        </p:txBody>
      </p:sp>
      <p:pic>
        <p:nvPicPr>
          <p:cNvPr id="24582" name="Picture 6" descr="https://upload.wikimedia.org/wikipedia/commons/3/39/Log-linear_plot_of_coronavirus_cases_with_linear_regressions.png"/>
          <p:cNvPicPr>
            <a:picLocks noChangeAspect="1" noChangeArrowheads="1"/>
          </p:cNvPicPr>
          <p:nvPr/>
        </p:nvPicPr>
        <p:blipFill>
          <a:blip r:embed="rId8" cstate="print"/>
          <a:srcRect/>
          <a:stretch>
            <a:fillRect/>
          </a:stretch>
        </p:blipFill>
        <p:spPr bwMode="auto">
          <a:xfrm>
            <a:off x="4860032" y="4243654"/>
            <a:ext cx="2987824" cy="2614346"/>
          </a:xfrm>
          <a:prstGeom prst="rect">
            <a:avLst/>
          </a:prstGeom>
          <a:noFill/>
        </p:spPr>
      </p:pic>
      <p:pic>
        <p:nvPicPr>
          <p:cNvPr id="7" name="Picture 8" descr="Risultato immagini per covid 19"/>
          <p:cNvPicPr>
            <a:picLocks noChangeAspect="1" noChangeArrowheads="1"/>
          </p:cNvPicPr>
          <p:nvPr/>
        </p:nvPicPr>
        <p:blipFill>
          <a:blip r:embed="rId9" cstate="print"/>
          <a:srcRect/>
          <a:stretch>
            <a:fillRect/>
          </a:stretch>
        </p:blipFill>
        <p:spPr bwMode="auto">
          <a:xfrm>
            <a:off x="0" y="4986883"/>
            <a:ext cx="4788024" cy="187111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8748464" cy="1631216"/>
          </a:xfrm>
          <a:prstGeom prst="rect">
            <a:avLst/>
          </a:prstGeom>
        </p:spPr>
        <p:txBody>
          <a:bodyPr wrap="square">
            <a:spAutoFit/>
          </a:bodyPr>
          <a:lstStyle/>
          <a:p>
            <a:r>
              <a:rPr lang="it-IT" sz="2000" dirty="0" smtClean="0">
                <a:solidFill>
                  <a:srgbClr val="66FFFF"/>
                </a:solidFill>
                <a:latin typeface="Vijaya" pitchFamily="34" charset="0"/>
                <a:cs typeface="Vijaya" pitchFamily="34" charset="0"/>
              </a:rPr>
              <a:t>La trasmissione dei coronavirus tra umani avviene principalmente attraverso le goccioline respiratorie (</a:t>
            </a:r>
            <a:r>
              <a:rPr lang="it-IT" sz="2000" i="1" dirty="0" err="1" smtClean="0">
                <a:solidFill>
                  <a:srgbClr val="66FFFF"/>
                </a:solidFill>
                <a:latin typeface="Vijaya" pitchFamily="34" charset="0"/>
                <a:cs typeface="Vijaya" pitchFamily="34" charset="0"/>
              </a:rPr>
              <a:t>droplet</a:t>
            </a:r>
            <a:r>
              <a:rPr lang="it-IT" sz="2000" dirty="0" smtClean="0">
                <a:solidFill>
                  <a:srgbClr val="66FFFF"/>
                </a:solidFill>
                <a:latin typeface="Vijaya" pitchFamily="34" charset="0"/>
                <a:cs typeface="Vijaya" pitchFamily="34" charset="0"/>
              </a:rPr>
              <a:t>) emesse da un individuo infetto mediante </a:t>
            </a:r>
            <a:r>
              <a:rPr lang="it-IT" sz="2000" u="sng" dirty="0" smtClean="0">
                <a:solidFill>
                  <a:srgbClr val="CCFF99"/>
                </a:solidFill>
                <a:latin typeface="Vijaya" pitchFamily="34" charset="0"/>
                <a:cs typeface="Vijaya" pitchFamily="34" charset="0"/>
              </a:rPr>
              <a:t>tosse</a:t>
            </a:r>
            <a:r>
              <a:rPr lang="it-IT" sz="2000" dirty="0" smtClean="0">
                <a:solidFill>
                  <a:srgbClr val="66FFFF"/>
                </a:solidFill>
                <a:latin typeface="Vijaya" pitchFamily="34" charset="0"/>
                <a:cs typeface="Vijaya" pitchFamily="34" charset="0"/>
              </a:rPr>
              <a:t> o </a:t>
            </a:r>
            <a:r>
              <a:rPr lang="it-IT" sz="2000" u="sng" dirty="0" smtClean="0">
                <a:solidFill>
                  <a:schemeClr val="tx2"/>
                </a:solidFill>
                <a:latin typeface="Vijaya" pitchFamily="34" charset="0"/>
                <a:cs typeface="Vijaya" pitchFamily="34" charset="0"/>
              </a:rPr>
              <a:t>starnuti</a:t>
            </a:r>
            <a:r>
              <a:rPr lang="it-IT" sz="2000" dirty="0" smtClean="0">
                <a:solidFill>
                  <a:srgbClr val="66FFFF"/>
                </a:solidFill>
                <a:latin typeface="Vijaya" pitchFamily="34" charset="0"/>
                <a:cs typeface="Vijaya" pitchFamily="34" charset="0"/>
              </a:rPr>
              <a:t>, che successivamente vengono inalate da un soggetto sano che si trovi nelle vicinanze. Non è chiaro se sia possibile infettarsi anche dopo aver toccato superfici o oggetti ove sia presente il virus e portando successivamente le mani verso la propria bocca o verso il naso o gli occhi.</a:t>
            </a:r>
            <a:endParaRPr lang="it-IT" sz="2000" dirty="0">
              <a:solidFill>
                <a:srgbClr val="66FFFF"/>
              </a:solidFill>
              <a:latin typeface="Vijaya" pitchFamily="34" charset="0"/>
              <a:cs typeface="Vijaya" pitchFamily="34" charset="0"/>
            </a:endParaRPr>
          </a:p>
        </p:txBody>
      </p:sp>
      <p:sp>
        <p:nvSpPr>
          <p:cNvPr id="5" name="Rettangolo 4"/>
          <p:cNvSpPr/>
          <p:nvPr/>
        </p:nvSpPr>
        <p:spPr>
          <a:xfrm>
            <a:off x="3779912" y="1772816"/>
            <a:ext cx="5364088" cy="2862322"/>
          </a:xfrm>
          <a:prstGeom prst="rect">
            <a:avLst/>
          </a:prstGeom>
        </p:spPr>
        <p:txBody>
          <a:bodyPr wrap="square">
            <a:spAutoFit/>
          </a:bodyPr>
          <a:lstStyle/>
          <a:p>
            <a:r>
              <a:rPr lang="it-IT" sz="2000" dirty="0" smtClean="0">
                <a:solidFill>
                  <a:srgbClr val="002060"/>
                </a:solidFill>
                <a:latin typeface="Vijaya" pitchFamily="34" charset="0"/>
                <a:cs typeface="Vijaya" pitchFamily="34" charset="0"/>
              </a:rPr>
              <a:t>Infezioni sono state segnalate in gran parte del mondo occidentale e in </a:t>
            </a:r>
            <a:r>
              <a:rPr lang="it-IT" sz="2000" dirty="0" smtClean="0">
                <a:solidFill>
                  <a:srgbClr val="002060"/>
                </a:solidFill>
                <a:latin typeface="Vijaya" pitchFamily="34" charset="0"/>
                <a:cs typeface="Vijaya" pitchFamily="34" charset="0"/>
                <a:hlinkClick r:id="rId2" tooltip="Asia"/>
              </a:rPr>
              <a:t>Asia</a:t>
            </a:r>
            <a:r>
              <a:rPr lang="it-IT" sz="2000" dirty="0" smtClean="0">
                <a:solidFill>
                  <a:srgbClr val="002060"/>
                </a:solidFill>
                <a:latin typeface="Vijaya" pitchFamily="34" charset="0"/>
                <a:cs typeface="Vijaya" pitchFamily="34" charset="0"/>
              </a:rPr>
              <a:t>, principalmente in coloro che provenivano dalla Cina continentale, con trasmissione locale riscontrata anche in </a:t>
            </a:r>
            <a:r>
              <a:rPr lang="it-IT" sz="2000" dirty="0" smtClean="0">
                <a:solidFill>
                  <a:srgbClr val="002060"/>
                </a:solidFill>
                <a:latin typeface="Vijaya" pitchFamily="34" charset="0"/>
                <a:cs typeface="Vijaya" pitchFamily="34" charset="0"/>
                <a:hlinkClick r:id="rId3" tooltip="Germania"/>
              </a:rPr>
              <a:t>Germania</a:t>
            </a:r>
            <a:r>
              <a:rPr lang="it-IT" sz="2000" dirty="0" smtClean="0">
                <a:solidFill>
                  <a:srgbClr val="002060"/>
                </a:solidFill>
                <a:latin typeface="Vijaya" pitchFamily="34" charset="0"/>
                <a:cs typeface="Vijaya" pitchFamily="34" charset="0"/>
              </a:rPr>
              <a:t>, </a:t>
            </a:r>
            <a:r>
              <a:rPr lang="it-IT" sz="2000" dirty="0" smtClean="0">
                <a:solidFill>
                  <a:srgbClr val="002060"/>
                </a:solidFill>
                <a:latin typeface="Vijaya" pitchFamily="34" charset="0"/>
                <a:cs typeface="Vijaya" pitchFamily="34" charset="0"/>
                <a:hlinkClick r:id="rId4" tooltip="Francia"/>
              </a:rPr>
              <a:t>Francia</a:t>
            </a:r>
            <a:r>
              <a:rPr lang="it-IT" sz="2000" dirty="0" smtClean="0">
                <a:solidFill>
                  <a:srgbClr val="002060"/>
                </a:solidFill>
                <a:latin typeface="Vijaya" pitchFamily="34" charset="0"/>
                <a:cs typeface="Vijaya" pitchFamily="34" charset="0"/>
              </a:rPr>
              <a:t>, </a:t>
            </a:r>
            <a:r>
              <a:rPr lang="it-IT" sz="2000" dirty="0" smtClean="0">
                <a:solidFill>
                  <a:srgbClr val="002060"/>
                </a:solidFill>
                <a:latin typeface="Vijaya" pitchFamily="34" charset="0"/>
                <a:cs typeface="Vijaya" pitchFamily="34" charset="0"/>
                <a:hlinkClick r:id="rId5" tooltip="Italia"/>
              </a:rPr>
              <a:t>Italia</a:t>
            </a:r>
            <a:r>
              <a:rPr lang="it-IT" sz="2000" dirty="0" smtClean="0">
                <a:solidFill>
                  <a:srgbClr val="002060"/>
                </a:solidFill>
                <a:latin typeface="Vijaya" pitchFamily="34" charset="0"/>
                <a:cs typeface="Vijaya" pitchFamily="34" charset="0"/>
              </a:rPr>
              <a:t>, </a:t>
            </a:r>
            <a:r>
              <a:rPr lang="it-IT" sz="2000" dirty="0" smtClean="0">
                <a:solidFill>
                  <a:srgbClr val="002060"/>
                </a:solidFill>
                <a:latin typeface="Vijaya" pitchFamily="34" charset="0"/>
                <a:cs typeface="Vijaya" pitchFamily="34" charset="0"/>
                <a:hlinkClick r:id="rId6" tooltip="Hong Kong"/>
              </a:rPr>
              <a:t>Hong Kong</a:t>
            </a:r>
            <a:r>
              <a:rPr lang="it-IT" sz="2000" dirty="0" smtClean="0">
                <a:solidFill>
                  <a:srgbClr val="002060"/>
                </a:solidFill>
                <a:latin typeface="Vijaya" pitchFamily="34" charset="0"/>
                <a:cs typeface="Vijaya" pitchFamily="34" charset="0"/>
              </a:rPr>
              <a:t>, </a:t>
            </a:r>
            <a:r>
              <a:rPr lang="it-IT" sz="2000" dirty="0" smtClean="0">
                <a:solidFill>
                  <a:srgbClr val="002060"/>
                </a:solidFill>
                <a:latin typeface="Vijaya" pitchFamily="34" charset="0"/>
                <a:cs typeface="Vijaya" pitchFamily="34" charset="0"/>
                <a:hlinkClick r:id="rId7" tooltip="Vietnam"/>
              </a:rPr>
              <a:t>Vietnam</a:t>
            </a:r>
            <a:r>
              <a:rPr lang="it-IT" sz="2000" dirty="0" smtClean="0">
                <a:solidFill>
                  <a:srgbClr val="002060"/>
                </a:solidFill>
                <a:latin typeface="Vijaya" pitchFamily="34" charset="0"/>
                <a:cs typeface="Vijaya" pitchFamily="34" charset="0"/>
              </a:rPr>
              <a:t>, </a:t>
            </a:r>
            <a:r>
              <a:rPr lang="it-IT" sz="2000" dirty="0" smtClean="0">
                <a:solidFill>
                  <a:srgbClr val="002060"/>
                </a:solidFill>
                <a:latin typeface="Vijaya" pitchFamily="34" charset="0"/>
                <a:cs typeface="Vijaya" pitchFamily="34" charset="0"/>
                <a:hlinkClick r:id="rId8" tooltip="Thailandia"/>
              </a:rPr>
              <a:t>Thailandia</a:t>
            </a:r>
            <a:r>
              <a:rPr lang="it-IT" sz="2000" dirty="0" smtClean="0">
                <a:solidFill>
                  <a:srgbClr val="002060"/>
                </a:solidFill>
                <a:latin typeface="Vijaya" pitchFamily="34" charset="0"/>
                <a:cs typeface="Vijaya" pitchFamily="34" charset="0"/>
              </a:rPr>
              <a:t>, </a:t>
            </a:r>
            <a:r>
              <a:rPr lang="it-IT" sz="2000" dirty="0" smtClean="0">
                <a:solidFill>
                  <a:srgbClr val="002060"/>
                </a:solidFill>
                <a:latin typeface="Vijaya" pitchFamily="34" charset="0"/>
                <a:cs typeface="Vijaya" pitchFamily="34" charset="0"/>
                <a:hlinkClick r:id="rId9" tooltip="Singapore"/>
              </a:rPr>
              <a:t>Singapore</a:t>
            </a:r>
            <a:r>
              <a:rPr lang="it-IT" sz="2000" dirty="0" smtClean="0">
                <a:solidFill>
                  <a:srgbClr val="002060"/>
                </a:solidFill>
                <a:latin typeface="Vijaya" pitchFamily="34" charset="0"/>
                <a:cs typeface="Vijaya" pitchFamily="34" charset="0"/>
              </a:rPr>
              <a:t>, </a:t>
            </a:r>
            <a:r>
              <a:rPr lang="it-IT" sz="2000" dirty="0" smtClean="0">
                <a:solidFill>
                  <a:srgbClr val="002060"/>
                </a:solidFill>
                <a:latin typeface="Vijaya" pitchFamily="34" charset="0"/>
                <a:cs typeface="Vijaya" pitchFamily="34" charset="0"/>
                <a:hlinkClick r:id="rId10" tooltip="Giappone"/>
              </a:rPr>
              <a:t>Giappone</a:t>
            </a:r>
            <a:r>
              <a:rPr lang="it-IT" sz="2000" dirty="0" smtClean="0">
                <a:solidFill>
                  <a:srgbClr val="002060"/>
                </a:solidFill>
                <a:latin typeface="Vijaya" pitchFamily="34" charset="0"/>
                <a:cs typeface="Vijaya" pitchFamily="34" charset="0"/>
              </a:rPr>
              <a:t>, </a:t>
            </a:r>
            <a:r>
              <a:rPr lang="it-IT" sz="2000" dirty="0" smtClean="0">
                <a:solidFill>
                  <a:srgbClr val="002060"/>
                </a:solidFill>
                <a:latin typeface="Vijaya" pitchFamily="34" charset="0"/>
                <a:cs typeface="Vijaya" pitchFamily="34" charset="0"/>
                <a:hlinkClick r:id="rId11" tooltip="Corea del Sud"/>
              </a:rPr>
              <a:t>Corea del Sud</a:t>
            </a:r>
            <a:r>
              <a:rPr lang="it-IT" sz="2000" dirty="0" smtClean="0">
                <a:solidFill>
                  <a:srgbClr val="002060"/>
                </a:solidFill>
                <a:latin typeface="Vijaya" pitchFamily="34" charset="0"/>
                <a:cs typeface="Vijaya" pitchFamily="34" charset="0"/>
              </a:rPr>
              <a:t>, </a:t>
            </a:r>
            <a:r>
              <a:rPr lang="it-IT" sz="2000" dirty="0" smtClean="0">
                <a:solidFill>
                  <a:srgbClr val="002060"/>
                </a:solidFill>
                <a:latin typeface="Vijaya" pitchFamily="34" charset="0"/>
                <a:cs typeface="Vijaya" pitchFamily="34" charset="0"/>
                <a:hlinkClick r:id="rId12" tooltip="Australia"/>
              </a:rPr>
              <a:t>Australia</a:t>
            </a:r>
            <a:r>
              <a:rPr lang="it-IT" sz="2000" dirty="0" smtClean="0">
                <a:solidFill>
                  <a:srgbClr val="002060"/>
                </a:solidFill>
                <a:latin typeface="Vijaya" pitchFamily="34" charset="0"/>
                <a:cs typeface="Vijaya" pitchFamily="34" charset="0"/>
              </a:rPr>
              <a:t> e </a:t>
            </a:r>
            <a:r>
              <a:rPr lang="it-IT" sz="2000" u="sng" dirty="0" smtClean="0">
                <a:solidFill>
                  <a:srgbClr val="00B0F0"/>
                </a:solidFill>
                <a:latin typeface="Vijaya" pitchFamily="34" charset="0"/>
                <a:cs typeface="Vijaya" pitchFamily="34" charset="0"/>
              </a:rPr>
              <a:t>USA</a:t>
            </a:r>
            <a:r>
              <a:rPr lang="it-IT" sz="2000" dirty="0" smtClean="0">
                <a:solidFill>
                  <a:srgbClr val="002060"/>
                </a:solidFill>
                <a:latin typeface="Vijaya" pitchFamily="34" charset="0"/>
                <a:cs typeface="Vijaya" pitchFamily="34" charset="0"/>
              </a:rPr>
              <a:t> . I decessi sono stati segnalati nella Cina continentale, nelle Filippine, e a Hong Kong. A partire dall'11 febbraio 2020, solo la Cina continentale è elencata come un'area con trasmissione di comunità in corso.</a:t>
            </a:r>
            <a:endParaRPr lang="it-IT" sz="2000" dirty="0">
              <a:solidFill>
                <a:srgbClr val="002060"/>
              </a:solidFill>
              <a:latin typeface="Vijaya" pitchFamily="34" charset="0"/>
              <a:cs typeface="Vijaya" pitchFamily="34" charset="0"/>
            </a:endParaRPr>
          </a:p>
        </p:txBody>
      </p:sp>
      <p:pic>
        <p:nvPicPr>
          <p:cNvPr id="7" name="Picture 4" descr="https://upload.wikimedia.org/wikipedia/commons/4/40/Citizens_of_Wuhan_lining_up_outside_of_a_drug_store_to_buy_masks_during_the_Wuhan_coronavirus_outbreak.jpg"/>
          <p:cNvPicPr>
            <a:picLocks noChangeAspect="1" noChangeArrowheads="1"/>
          </p:cNvPicPr>
          <p:nvPr/>
        </p:nvPicPr>
        <p:blipFill>
          <a:blip r:embed="rId13" cstate="print"/>
          <a:srcRect/>
          <a:stretch>
            <a:fillRect/>
          </a:stretch>
        </p:blipFill>
        <p:spPr bwMode="auto">
          <a:xfrm>
            <a:off x="0" y="4852422"/>
            <a:ext cx="2987824" cy="2005578"/>
          </a:xfrm>
          <a:prstGeom prst="rect">
            <a:avLst/>
          </a:prstGeom>
          <a:noFill/>
        </p:spPr>
      </p:pic>
      <p:sp>
        <p:nvSpPr>
          <p:cNvPr id="8" name="CasellaDiTesto 7"/>
          <p:cNvSpPr txBox="1"/>
          <p:nvPr/>
        </p:nvSpPr>
        <p:spPr>
          <a:xfrm>
            <a:off x="0" y="4509120"/>
            <a:ext cx="4355976" cy="369332"/>
          </a:xfrm>
          <a:prstGeom prst="rect">
            <a:avLst/>
          </a:prstGeom>
          <a:noFill/>
        </p:spPr>
        <p:txBody>
          <a:bodyPr wrap="square" rtlCol="0">
            <a:spAutoFit/>
          </a:bodyPr>
          <a:lstStyle/>
          <a:p>
            <a:r>
              <a:rPr lang="it-IT" dirty="0" smtClean="0">
                <a:solidFill>
                  <a:srgbClr val="92D050"/>
                </a:solidFill>
                <a:latin typeface="Monotype Corsiva" pitchFamily="66" charset="0"/>
              </a:rPr>
              <a:t>Persone in fila per prendere mascherine</a:t>
            </a:r>
            <a:endParaRPr lang="it-IT" dirty="0">
              <a:solidFill>
                <a:srgbClr val="92D050"/>
              </a:solidFill>
              <a:latin typeface="Monotype Corsiva" pitchFamily="66" charset="0"/>
            </a:endParaRPr>
          </a:p>
        </p:txBody>
      </p:sp>
      <p:sp>
        <p:nvSpPr>
          <p:cNvPr id="25604" name="AutoShape 4" descr="Risultato immagini per covid 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5606" name="Picture 6" descr="Risultato immagini per covid 19"/>
          <p:cNvPicPr>
            <a:picLocks noChangeAspect="1" noChangeArrowheads="1"/>
          </p:cNvPicPr>
          <p:nvPr/>
        </p:nvPicPr>
        <p:blipFill>
          <a:blip r:embed="rId14" cstate="print"/>
          <a:srcRect/>
          <a:stretch>
            <a:fillRect/>
          </a:stretch>
        </p:blipFill>
        <p:spPr bwMode="auto">
          <a:xfrm>
            <a:off x="0" y="1628800"/>
            <a:ext cx="3770814" cy="2808312"/>
          </a:xfrm>
          <a:prstGeom prst="rect">
            <a:avLst/>
          </a:prstGeom>
          <a:noFill/>
        </p:spPr>
      </p:pic>
      <p:sp>
        <p:nvSpPr>
          <p:cNvPr id="2050" name="AutoShape 2" descr="Mappa area interess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2" name="AutoShape 4" descr="Mappa area interess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4" name="AutoShape 6" descr="Mappa area interess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2" name="Immagine 11" descr="download.png"/>
          <p:cNvPicPr>
            <a:picLocks noChangeAspect="1"/>
          </p:cNvPicPr>
          <p:nvPr/>
        </p:nvPicPr>
        <p:blipFill>
          <a:blip r:embed="rId15" cstate="print"/>
          <a:stretch>
            <a:fillRect/>
          </a:stretch>
        </p:blipFill>
        <p:spPr>
          <a:xfrm>
            <a:off x="3707904" y="4565276"/>
            <a:ext cx="4104456" cy="229272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218521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i="0" u="none" strike="noStrike" cap="none" normalizeH="0" baseline="0" dirty="0" smtClean="0">
                <a:ln>
                  <a:noFill/>
                </a:ln>
                <a:solidFill>
                  <a:schemeClr val="accent6">
                    <a:lumMod val="50000"/>
                  </a:schemeClr>
                </a:solidFill>
                <a:effectLst/>
                <a:latin typeface="+mj-lt"/>
                <a:cs typeface="Arial" pitchFamily="34" charset="0"/>
              </a:rPr>
              <a:t>Scienziati cinesi: </a:t>
            </a:r>
            <a:r>
              <a:rPr kumimoji="0" lang="it-IT" sz="2000" b="1" i="0" u="none" strike="noStrike" cap="none" normalizeH="0" baseline="0" dirty="0" smtClean="0">
                <a:ln>
                  <a:noFill/>
                </a:ln>
                <a:solidFill>
                  <a:srgbClr val="FF0000"/>
                </a:solidFill>
                <a:effectLst/>
                <a:latin typeface="Script MT Bold" pitchFamily="66" charset="0"/>
                <a:cs typeface="Arial" pitchFamily="34" charset="0"/>
              </a:rPr>
              <a:t>"Il coronavirus è uscito da un laboratorio vicino al mercato di Wuhan"</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900" b="0" i="0" u="none" strike="noStrike" cap="none" normalizeH="0" baseline="0" dirty="0" smtClean="0">
                <a:ln>
                  <a:noFill/>
                </a:ln>
                <a:solidFill>
                  <a:schemeClr val="accent5">
                    <a:lumMod val="50000"/>
                  </a:schemeClr>
                </a:solidFill>
                <a:effectLst/>
                <a:latin typeface="Pristina" pitchFamily="66" charset="0"/>
                <a:cs typeface="Arial" pitchFamily="34" charset="0"/>
              </a:rPr>
              <a:t>I biologi </a:t>
            </a:r>
            <a:r>
              <a:rPr kumimoji="0" lang="it-IT" sz="1900" b="0" i="0" u="none" strike="noStrike" cap="none" normalizeH="0" baseline="0" dirty="0" err="1" smtClean="0">
                <a:ln>
                  <a:noFill/>
                </a:ln>
                <a:solidFill>
                  <a:schemeClr val="accent5">
                    <a:lumMod val="50000"/>
                  </a:schemeClr>
                </a:solidFill>
                <a:effectLst/>
                <a:latin typeface="Pristina" pitchFamily="66" charset="0"/>
                <a:cs typeface="Arial" pitchFamily="34" charset="0"/>
              </a:rPr>
              <a:t>Botao</a:t>
            </a:r>
            <a:r>
              <a:rPr kumimoji="0" lang="it-IT" sz="1900" b="0" i="0" u="none" strike="noStrike" cap="none" normalizeH="0" baseline="0" dirty="0" smtClean="0">
                <a:ln>
                  <a:noFill/>
                </a:ln>
                <a:solidFill>
                  <a:schemeClr val="accent5">
                    <a:lumMod val="50000"/>
                  </a:schemeClr>
                </a:solidFill>
                <a:effectLst/>
                <a:latin typeface="Pristina" pitchFamily="66" charset="0"/>
                <a:cs typeface="Arial" pitchFamily="34" charset="0"/>
              </a:rPr>
              <a:t> </a:t>
            </a:r>
            <a:r>
              <a:rPr kumimoji="0" lang="it-IT" sz="1900" b="0" i="0" u="none" strike="noStrike" cap="none" normalizeH="0" baseline="0" dirty="0" err="1" smtClean="0">
                <a:ln>
                  <a:noFill/>
                </a:ln>
                <a:solidFill>
                  <a:schemeClr val="accent5">
                    <a:lumMod val="50000"/>
                  </a:schemeClr>
                </a:solidFill>
                <a:effectLst/>
                <a:latin typeface="Pristina" pitchFamily="66" charset="0"/>
                <a:cs typeface="Arial" pitchFamily="34" charset="0"/>
              </a:rPr>
              <a:t>Xiao</a:t>
            </a:r>
            <a:r>
              <a:rPr kumimoji="0" lang="it-IT" sz="1900" b="0" i="0" u="none" strike="noStrike" cap="none" normalizeH="0" baseline="0" dirty="0" smtClean="0">
                <a:ln>
                  <a:noFill/>
                </a:ln>
                <a:solidFill>
                  <a:schemeClr val="accent5">
                    <a:lumMod val="50000"/>
                  </a:schemeClr>
                </a:solidFill>
                <a:effectLst/>
                <a:latin typeface="Pristina" pitchFamily="66" charset="0"/>
                <a:cs typeface="Arial" pitchFamily="34" charset="0"/>
              </a:rPr>
              <a:t> e Lei </a:t>
            </a:r>
            <a:r>
              <a:rPr kumimoji="0" lang="it-IT" sz="1900" b="0" i="0" u="none" strike="noStrike" cap="none" normalizeH="0" baseline="0" dirty="0" err="1" smtClean="0">
                <a:ln>
                  <a:noFill/>
                </a:ln>
                <a:solidFill>
                  <a:schemeClr val="accent5">
                    <a:lumMod val="50000"/>
                  </a:schemeClr>
                </a:solidFill>
                <a:effectLst/>
                <a:latin typeface="Pristina" pitchFamily="66" charset="0"/>
                <a:cs typeface="Arial" pitchFamily="34" charset="0"/>
              </a:rPr>
              <a:t>Xiao</a:t>
            </a:r>
            <a:r>
              <a:rPr kumimoji="0" lang="it-IT" sz="1900" b="0" i="0" u="none" strike="noStrike" cap="none" normalizeH="0" baseline="0" dirty="0" smtClean="0">
                <a:ln>
                  <a:noFill/>
                </a:ln>
                <a:solidFill>
                  <a:schemeClr val="accent5">
                    <a:lumMod val="50000"/>
                  </a:schemeClr>
                </a:solidFill>
                <a:effectLst/>
                <a:latin typeface="Pristina" pitchFamily="66" charset="0"/>
                <a:cs typeface="Arial" pitchFamily="34" charset="0"/>
              </a:rPr>
              <a:t> della South China </a:t>
            </a:r>
            <a:r>
              <a:rPr kumimoji="0" lang="it-IT" sz="1900" b="0" i="0" u="none" strike="noStrike" cap="none" normalizeH="0" baseline="0" dirty="0" err="1" smtClean="0">
                <a:ln>
                  <a:noFill/>
                </a:ln>
                <a:solidFill>
                  <a:schemeClr val="accent5">
                    <a:lumMod val="50000"/>
                  </a:schemeClr>
                </a:solidFill>
                <a:effectLst/>
                <a:latin typeface="Pristina" pitchFamily="66" charset="0"/>
                <a:cs typeface="Arial" pitchFamily="34" charset="0"/>
              </a:rPr>
              <a:t>University</a:t>
            </a:r>
            <a:r>
              <a:rPr kumimoji="0" lang="it-IT" sz="1900" b="0" i="0" u="none" strike="noStrike" cap="none" normalizeH="0" baseline="0" dirty="0" smtClean="0">
                <a:ln>
                  <a:noFill/>
                </a:ln>
                <a:solidFill>
                  <a:schemeClr val="accent5">
                    <a:lumMod val="50000"/>
                  </a:schemeClr>
                </a:solidFill>
                <a:effectLst/>
                <a:latin typeface="Pristina" pitchFamily="66" charset="0"/>
                <a:cs typeface="Arial" pitchFamily="34" charset="0"/>
              </a:rPr>
              <a:t> gettano nuove ombre sullʼiniziale diffusione del virus</a:t>
            </a:r>
          </a:p>
          <a:p>
            <a:pPr marL="0" marR="0" lvl="0" indent="0" algn="l" defTabSz="914400" rtl="0" eaLnBrk="0" fontAlgn="t"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pitchFamily="34" charset="0"/>
                <a:cs typeface="Arial" pitchFamily="34" charset="0"/>
              </a:rPr>
              <a:t> </a:t>
            </a:r>
            <a:endParaRPr kumimoji="0" lang="it-IT" sz="16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70C0"/>
                </a:solidFill>
                <a:effectLst/>
                <a:latin typeface="Andalus" pitchFamily="18" charset="-78"/>
                <a:cs typeface="Andalus" pitchFamily="18" charset="-78"/>
              </a:rPr>
              <a:t>Uno studio prodotto da alcuni scienziati della </a:t>
            </a:r>
            <a:r>
              <a:rPr kumimoji="0" lang="it-IT" sz="1600" b="1" i="0" u="none" strike="noStrike" cap="none" normalizeH="0" baseline="0" dirty="0" smtClean="0">
                <a:ln>
                  <a:noFill/>
                </a:ln>
                <a:solidFill>
                  <a:schemeClr val="accent4">
                    <a:lumMod val="75000"/>
                  </a:schemeClr>
                </a:solidFill>
                <a:effectLst/>
                <a:latin typeface="Andalus" pitchFamily="18" charset="-78"/>
                <a:cs typeface="Andalus" pitchFamily="18" charset="-78"/>
              </a:rPr>
              <a:t>South China </a:t>
            </a:r>
            <a:r>
              <a:rPr kumimoji="0" lang="it-IT" sz="1600" b="1" i="0" u="none" strike="noStrike" cap="none" normalizeH="0" baseline="0" dirty="0" err="1" smtClean="0">
                <a:ln>
                  <a:noFill/>
                </a:ln>
                <a:solidFill>
                  <a:schemeClr val="accent4">
                    <a:lumMod val="75000"/>
                  </a:schemeClr>
                </a:solidFill>
                <a:effectLst/>
                <a:latin typeface="Andalus" pitchFamily="18" charset="-78"/>
                <a:cs typeface="Andalus" pitchFamily="18" charset="-78"/>
              </a:rPr>
              <a:t>University</a:t>
            </a:r>
            <a:r>
              <a:rPr kumimoji="0" lang="it-IT" sz="1600" b="1" i="0" u="none" strike="noStrike" cap="none" normalizeH="0" baseline="0" dirty="0" smtClean="0">
                <a:ln>
                  <a:noFill/>
                </a:ln>
                <a:solidFill>
                  <a:srgbClr val="0070C0"/>
                </a:solidFill>
                <a:effectLst/>
                <a:latin typeface="Andalus" pitchFamily="18" charset="-78"/>
                <a:cs typeface="Andalus" pitchFamily="18" charset="-78"/>
              </a:rPr>
              <a:t> </a:t>
            </a:r>
            <a:r>
              <a:rPr kumimoji="0" lang="it-IT" sz="1600" b="0" i="0" u="none" strike="noStrike" cap="none" normalizeH="0" baseline="0" dirty="0" smtClean="0">
                <a:ln>
                  <a:noFill/>
                </a:ln>
                <a:solidFill>
                  <a:srgbClr val="0070C0"/>
                </a:solidFill>
                <a:effectLst/>
                <a:latin typeface="Andalus" pitchFamily="18" charset="-78"/>
                <a:cs typeface="Andalus" pitchFamily="18" charset="-78"/>
              </a:rPr>
              <a:t>getta nuove ombre sulle prime fasi di diffusione del </a:t>
            </a:r>
            <a:r>
              <a:rPr kumimoji="0" lang="it-IT" sz="1600" b="1" i="0" u="none" strike="noStrike" cap="none" normalizeH="0" baseline="0" dirty="0" smtClean="0">
                <a:ln>
                  <a:noFill/>
                </a:ln>
                <a:solidFill>
                  <a:schemeClr val="accent4">
                    <a:lumMod val="60000"/>
                    <a:lumOff val="40000"/>
                  </a:schemeClr>
                </a:solidFill>
                <a:effectLst/>
                <a:latin typeface="Andalus" pitchFamily="18" charset="-78"/>
                <a:cs typeface="Andalus" pitchFamily="18" charset="-78"/>
              </a:rPr>
              <a:t>coronavirus</a:t>
            </a:r>
            <a:r>
              <a:rPr kumimoji="0" lang="it-IT" sz="1600" b="0" i="0" u="none" strike="noStrike" cap="none" normalizeH="0" baseline="0" dirty="0" smtClean="0">
                <a:ln>
                  <a:noFill/>
                </a:ln>
                <a:solidFill>
                  <a:schemeClr val="accent4">
                    <a:lumMod val="60000"/>
                    <a:lumOff val="40000"/>
                  </a:schemeClr>
                </a:solidFill>
                <a:effectLst/>
                <a:latin typeface="Andalus" pitchFamily="18" charset="-78"/>
                <a:cs typeface="Andalus" pitchFamily="18" charset="-78"/>
              </a:rPr>
              <a:t>.</a:t>
            </a:r>
            <a:r>
              <a:rPr kumimoji="0" lang="it-IT" sz="1600" b="0" i="0" u="none" strike="noStrike" cap="none" normalizeH="0" baseline="0" dirty="0" smtClean="0">
                <a:ln>
                  <a:noFill/>
                </a:ln>
                <a:solidFill>
                  <a:srgbClr val="0070C0"/>
                </a:solidFill>
                <a:effectLst/>
                <a:latin typeface="Andalus" pitchFamily="18" charset="-78"/>
                <a:cs typeface="Andalus" pitchFamily="18" charset="-78"/>
              </a:rPr>
              <a:t> Secondo fonti ufficiali, il virus sarebbe stato trasmesso all'uomo da pipistrelli contaminati venduti in un mercato del pesce di</a:t>
            </a:r>
            <a:r>
              <a:rPr kumimoji="0" lang="it-IT" sz="1600" b="0" i="0" u="none" strike="noStrike" cap="none" normalizeH="0" baseline="0" dirty="0" smtClean="0">
                <a:ln>
                  <a:noFill/>
                </a:ln>
                <a:solidFill>
                  <a:schemeClr val="accent1">
                    <a:lumMod val="75000"/>
                  </a:schemeClr>
                </a:solidFill>
                <a:effectLst/>
                <a:latin typeface="Andalus" pitchFamily="18" charset="-78"/>
                <a:cs typeface="Andalus" pitchFamily="18" charset="-78"/>
              </a:rPr>
              <a:t> </a:t>
            </a:r>
            <a:r>
              <a:rPr kumimoji="0" lang="it-IT" sz="1600" b="1" i="0" u="none" strike="noStrike" cap="none" normalizeH="0" baseline="0" dirty="0" smtClean="0">
                <a:ln>
                  <a:noFill/>
                </a:ln>
                <a:solidFill>
                  <a:schemeClr val="accent1">
                    <a:lumMod val="75000"/>
                  </a:schemeClr>
                </a:solidFill>
                <a:effectLst/>
                <a:latin typeface="Andalus" pitchFamily="18" charset="-78"/>
                <a:cs typeface="Andalus" pitchFamily="18" charset="-78"/>
              </a:rPr>
              <a:t>Wuhan</a:t>
            </a:r>
            <a:r>
              <a:rPr kumimoji="0" lang="it-IT" sz="1600" b="0" i="0" u="none" strike="noStrike" cap="none" normalizeH="0" baseline="0" dirty="0" smtClean="0">
                <a:ln>
                  <a:noFill/>
                </a:ln>
                <a:solidFill>
                  <a:srgbClr val="0070C0"/>
                </a:solidFill>
                <a:effectLst/>
                <a:latin typeface="Andalus" pitchFamily="18" charset="-78"/>
                <a:cs typeface="Andalus" pitchFamily="18" charset="-78"/>
              </a:rPr>
              <a:t>, I biologi </a:t>
            </a:r>
            <a:r>
              <a:rPr kumimoji="0" lang="it-IT" sz="1600" b="1" i="0" u="none" strike="noStrike" cap="none" normalizeH="0" baseline="0" dirty="0" err="1" smtClean="0">
                <a:ln>
                  <a:noFill/>
                </a:ln>
                <a:solidFill>
                  <a:schemeClr val="bg1">
                    <a:lumMod val="85000"/>
                    <a:lumOff val="15000"/>
                  </a:schemeClr>
                </a:solidFill>
                <a:effectLst/>
                <a:latin typeface="Andalus" pitchFamily="18" charset="-78"/>
                <a:cs typeface="Andalus" pitchFamily="18" charset="-78"/>
              </a:rPr>
              <a:t>Botao</a:t>
            </a:r>
            <a:r>
              <a:rPr kumimoji="0" lang="it-IT" sz="1600" b="1" i="0" u="none" strike="noStrike" cap="none" normalizeH="0" baseline="0" dirty="0" smtClean="0">
                <a:ln>
                  <a:noFill/>
                </a:ln>
                <a:solidFill>
                  <a:schemeClr val="bg1">
                    <a:lumMod val="85000"/>
                    <a:lumOff val="15000"/>
                  </a:schemeClr>
                </a:solidFill>
                <a:effectLst/>
                <a:latin typeface="Andalus" pitchFamily="18" charset="-78"/>
                <a:cs typeface="Andalus" pitchFamily="18" charset="-78"/>
              </a:rPr>
              <a:t> </a:t>
            </a:r>
            <a:r>
              <a:rPr kumimoji="0" lang="it-IT" sz="1600" b="1" i="0" u="none" strike="noStrike" cap="none" normalizeH="0" baseline="0" dirty="0" err="1" smtClean="0">
                <a:ln>
                  <a:noFill/>
                </a:ln>
                <a:solidFill>
                  <a:schemeClr val="bg1">
                    <a:lumMod val="85000"/>
                    <a:lumOff val="15000"/>
                  </a:schemeClr>
                </a:solidFill>
                <a:effectLst/>
                <a:latin typeface="Andalus" pitchFamily="18" charset="-78"/>
                <a:cs typeface="Andalus" pitchFamily="18" charset="-78"/>
              </a:rPr>
              <a:t>Xiao</a:t>
            </a:r>
            <a:r>
              <a:rPr kumimoji="0" lang="it-IT" sz="1600" b="0" i="0" u="none" strike="noStrike" cap="none" normalizeH="0" baseline="0" dirty="0" smtClean="0">
                <a:ln>
                  <a:noFill/>
                </a:ln>
                <a:solidFill>
                  <a:schemeClr val="bg1">
                    <a:lumMod val="85000"/>
                    <a:lumOff val="15000"/>
                  </a:schemeClr>
                </a:solidFill>
                <a:effectLst/>
                <a:latin typeface="Andalus" pitchFamily="18" charset="-78"/>
                <a:cs typeface="Andalus" pitchFamily="18" charset="-78"/>
              </a:rPr>
              <a:t> </a:t>
            </a:r>
            <a:r>
              <a:rPr kumimoji="0" lang="it-IT" sz="1600" b="0" i="0" u="none" strike="noStrike" cap="none" normalizeH="0" baseline="0" dirty="0" smtClean="0">
                <a:ln>
                  <a:noFill/>
                </a:ln>
                <a:solidFill>
                  <a:srgbClr val="0070C0"/>
                </a:solidFill>
                <a:effectLst/>
                <a:latin typeface="Andalus" pitchFamily="18" charset="-78"/>
                <a:cs typeface="Andalus" pitchFamily="18" charset="-78"/>
              </a:rPr>
              <a:t>e</a:t>
            </a:r>
            <a:r>
              <a:rPr kumimoji="0" lang="it-IT" sz="1600" b="0" i="0" u="none" strike="noStrike" cap="none" normalizeH="0" baseline="0" dirty="0" smtClean="0">
                <a:ln>
                  <a:noFill/>
                </a:ln>
                <a:solidFill>
                  <a:schemeClr val="accent6">
                    <a:lumMod val="40000"/>
                    <a:lumOff val="60000"/>
                  </a:schemeClr>
                </a:solidFill>
                <a:effectLst/>
                <a:latin typeface="Andalus" pitchFamily="18" charset="-78"/>
                <a:cs typeface="Andalus" pitchFamily="18" charset="-78"/>
              </a:rPr>
              <a:t> </a:t>
            </a:r>
            <a:r>
              <a:rPr kumimoji="0" lang="it-IT" sz="1600" b="1" i="0" u="none" strike="noStrike" cap="none" normalizeH="0" baseline="0" dirty="0" smtClean="0">
                <a:ln>
                  <a:noFill/>
                </a:ln>
                <a:solidFill>
                  <a:schemeClr val="accent6">
                    <a:lumMod val="40000"/>
                    <a:lumOff val="60000"/>
                  </a:schemeClr>
                </a:solidFill>
                <a:effectLst/>
                <a:latin typeface="Andalus" pitchFamily="18" charset="-78"/>
                <a:cs typeface="Andalus" pitchFamily="18" charset="-78"/>
              </a:rPr>
              <a:t>Lei </a:t>
            </a:r>
            <a:r>
              <a:rPr kumimoji="0" lang="it-IT" sz="1600" b="1" i="0" u="none" strike="noStrike" cap="none" normalizeH="0" baseline="0" dirty="0" err="1" smtClean="0">
                <a:ln>
                  <a:noFill/>
                </a:ln>
                <a:solidFill>
                  <a:schemeClr val="accent6">
                    <a:lumMod val="40000"/>
                    <a:lumOff val="60000"/>
                  </a:schemeClr>
                </a:solidFill>
                <a:effectLst/>
                <a:latin typeface="Andalus" pitchFamily="18" charset="-78"/>
                <a:cs typeface="Andalus" pitchFamily="18" charset="-78"/>
              </a:rPr>
              <a:t>Xiao</a:t>
            </a:r>
            <a:r>
              <a:rPr kumimoji="0" lang="it-IT" sz="1600" b="0" i="0" u="none" strike="noStrike" cap="none" normalizeH="0" baseline="0" dirty="0" smtClean="0">
                <a:ln>
                  <a:noFill/>
                </a:ln>
                <a:solidFill>
                  <a:srgbClr val="0070C0"/>
                </a:solidFill>
                <a:effectLst/>
                <a:latin typeface="Andalus" pitchFamily="18" charset="-78"/>
                <a:cs typeface="Andalus" pitchFamily="18" charset="-78"/>
              </a:rPr>
              <a:t>, nel loro rapporto, hanno invece scritto che il </a:t>
            </a:r>
            <a:r>
              <a:rPr kumimoji="0" lang="it-IT" sz="1600" b="1" i="0" u="none" strike="noStrike" cap="none" normalizeH="0" baseline="0" dirty="0" smtClean="0">
                <a:ln>
                  <a:noFill/>
                </a:ln>
                <a:solidFill>
                  <a:srgbClr val="0070C0"/>
                </a:solidFill>
                <a:effectLst/>
                <a:latin typeface="Andalus" pitchFamily="18" charset="-78"/>
                <a:cs typeface="Andalus" pitchFamily="18" charset="-78"/>
              </a:rPr>
              <a:t>coronavirus </a:t>
            </a:r>
            <a:r>
              <a:rPr kumimoji="0" lang="it-IT" sz="1600" b="0" i="0" u="none" strike="noStrike" cap="none" normalizeH="0" baseline="0" dirty="0" smtClean="0">
                <a:ln>
                  <a:noFill/>
                </a:ln>
                <a:solidFill>
                  <a:srgbClr val="0070C0"/>
                </a:solidFill>
                <a:effectLst/>
                <a:latin typeface="Andalus" pitchFamily="18" charset="-78"/>
                <a:cs typeface="Andalus" pitchFamily="18" charset="-78"/>
              </a:rPr>
              <a:t>avrebbe avuto origine in un laboratorio vicino al mercato della città epicentro dell'epidemia.</a:t>
            </a:r>
          </a:p>
        </p:txBody>
      </p:sp>
      <p:sp>
        <p:nvSpPr>
          <p:cNvPr id="3" name="CasellaDiTesto 2"/>
          <p:cNvSpPr txBox="1"/>
          <p:nvPr/>
        </p:nvSpPr>
        <p:spPr>
          <a:xfrm>
            <a:off x="7524328" y="1844824"/>
            <a:ext cx="1440160" cy="369332"/>
          </a:xfrm>
          <a:prstGeom prst="rect">
            <a:avLst/>
          </a:prstGeom>
          <a:noFill/>
        </p:spPr>
        <p:txBody>
          <a:bodyPr wrap="square" rtlCol="0">
            <a:spAutoFit/>
          </a:bodyPr>
          <a:lstStyle/>
          <a:p>
            <a:r>
              <a:rPr lang="it-IT" dirty="0" err="1" smtClean="0">
                <a:solidFill>
                  <a:schemeClr val="bg1">
                    <a:lumMod val="85000"/>
                    <a:lumOff val="15000"/>
                  </a:schemeClr>
                </a:solidFill>
                <a:latin typeface="Andalus" pitchFamily="18" charset="-78"/>
                <a:cs typeface="Andalus" pitchFamily="18" charset="-78"/>
              </a:rPr>
              <a:t>-Tgcom</a:t>
            </a:r>
            <a:r>
              <a:rPr lang="it-IT" dirty="0" smtClean="0">
                <a:solidFill>
                  <a:schemeClr val="bg1">
                    <a:lumMod val="85000"/>
                    <a:lumOff val="15000"/>
                  </a:schemeClr>
                </a:solidFill>
                <a:latin typeface="Andalus" pitchFamily="18" charset="-78"/>
                <a:cs typeface="Andalus" pitchFamily="18" charset="-78"/>
              </a:rPr>
              <a:t> 24</a:t>
            </a:r>
            <a:endParaRPr lang="it-IT" dirty="0">
              <a:solidFill>
                <a:schemeClr val="bg1">
                  <a:lumMod val="85000"/>
                  <a:lumOff val="15000"/>
                </a:schemeClr>
              </a:solidFill>
              <a:latin typeface="Andalus" pitchFamily="18" charset="-78"/>
              <a:cs typeface="Andalus" pitchFamily="18" charset="-78"/>
            </a:endParaRPr>
          </a:p>
        </p:txBody>
      </p:sp>
      <p:sp>
        <p:nvSpPr>
          <p:cNvPr id="4" name="Rettangolo 3"/>
          <p:cNvSpPr/>
          <p:nvPr/>
        </p:nvSpPr>
        <p:spPr>
          <a:xfrm>
            <a:off x="0" y="2204864"/>
            <a:ext cx="9144000" cy="830997"/>
          </a:xfrm>
          <a:prstGeom prst="rect">
            <a:avLst/>
          </a:prstGeom>
        </p:spPr>
        <p:txBody>
          <a:bodyPr wrap="square">
            <a:spAutoFit/>
          </a:bodyPr>
          <a:lstStyle/>
          <a:p>
            <a:r>
              <a:rPr lang="it-IT" sz="1600" dirty="0" smtClean="0">
                <a:solidFill>
                  <a:schemeClr val="accent4">
                    <a:lumMod val="40000"/>
                    <a:lumOff val="60000"/>
                  </a:schemeClr>
                </a:solidFill>
                <a:latin typeface="Andalus" pitchFamily="18" charset="-78"/>
                <a:cs typeface="Andalus" pitchFamily="18" charset="-78"/>
              </a:rPr>
              <a:t>Mentre il numero dei morti per coronavirus nel mondo continua a crescere – con 4.025 decessi totali registrati oggi e 114.458 casi – prosegue il trend positivo in Cina, dove si registra il numero di contagi e decessi più basso dall’inizio dell’epidemia, il 20 gennaio scorso.</a:t>
            </a:r>
            <a:endParaRPr lang="it-IT" sz="1600" dirty="0">
              <a:solidFill>
                <a:schemeClr val="accent4">
                  <a:lumMod val="40000"/>
                  <a:lumOff val="60000"/>
                </a:schemeClr>
              </a:solidFill>
              <a:latin typeface="Andalus" pitchFamily="18" charset="-78"/>
              <a:cs typeface="Andalus" pitchFamily="18" charset="-78"/>
            </a:endParaRPr>
          </a:p>
        </p:txBody>
      </p:sp>
      <p:sp>
        <p:nvSpPr>
          <p:cNvPr id="5" name="Rettangolo 4"/>
          <p:cNvSpPr/>
          <p:nvPr/>
        </p:nvSpPr>
        <p:spPr>
          <a:xfrm>
            <a:off x="0" y="2924944"/>
            <a:ext cx="9144000" cy="1077218"/>
          </a:xfrm>
          <a:prstGeom prst="rect">
            <a:avLst/>
          </a:prstGeom>
        </p:spPr>
        <p:txBody>
          <a:bodyPr wrap="square">
            <a:spAutoFit/>
          </a:bodyPr>
          <a:lstStyle/>
          <a:p>
            <a:r>
              <a:rPr lang="it-IT" sz="1600" dirty="0" smtClean="0">
                <a:solidFill>
                  <a:schemeClr val="accent4">
                    <a:lumMod val="40000"/>
                    <a:lumOff val="60000"/>
                  </a:schemeClr>
                </a:solidFill>
                <a:latin typeface="Andalus" pitchFamily="18" charset="-78"/>
                <a:cs typeface="Andalus" pitchFamily="18" charset="-78"/>
              </a:rPr>
              <a:t>Secondo quanto riferito dalla commissione sanitaria nazionale sono stati registrati «solo» 19 nuovi casi e 17 vittime: 17 dei nuovi casi sono stati rilevati nella provincia di </a:t>
            </a:r>
            <a:r>
              <a:rPr lang="it-IT" sz="1600" dirty="0" err="1" smtClean="0">
                <a:solidFill>
                  <a:schemeClr val="accent4">
                    <a:lumMod val="40000"/>
                    <a:lumOff val="60000"/>
                  </a:schemeClr>
                </a:solidFill>
                <a:latin typeface="Andalus" pitchFamily="18" charset="-78"/>
                <a:cs typeface="Andalus" pitchFamily="18" charset="-78"/>
              </a:rPr>
              <a:t>Hubei</a:t>
            </a:r>
            <a:r>
              <a:rPr lang="it-IT" sz="1600" dirty="0" smtClean="0">
                <a:solidFill>
                  <a:schemeClr val="accent4">
                    <a:lumMod val="40000"/>
                    <a:lumOff val="60000"/>
                  </a:schemeClr>
                </a:solidFill>
                <a:latin typeface="Andalus" pitchFamily="18" charset="-78"/>
                <a:cs typeface="Andalus" pitchFamily="18" charset="-78"/>
              </a:rPr>
              <a:t>, epicentro del focolaio, così come le 17 vittime. Un nuovo caso è stato registrato a Pechino e uno nella provincia di </a:t>
            </a:r>
            <a:r>
              <a:rPr lang="it-IT" sz="1600" dirty="0" err="1" smtClean="0">
                <a:solidFill>
                  <a:schemeClr val="accent4">
                    <a:lumMod val="40000"/>
                    <a:lumOff val="60000"/>
                  </a:schemeClr>
                </a:solidFill>
                <a:latin typeface="Andalus" pitchFamily="18" charset="-78"/>
                <a:cs typeface="Andalus" pitchFamily="18" charset="-78"/>
              </a:rPr>
              <a:t>Guangdong</a:t>
            </a:r>
            <a:r>
              <a:rPr lang="it-IT" sz="1600" dirty="0" smtClean="0">
                <a:solidFill>
                  <a:schemeClr val="accent4">
                    <a:lumMod val="40000"/>
                    <a:lumOff val="60000"/>
                  </a:schemeClr>
                </a:solidFill>
                <a:latin typeface="Andalus" pitchFamily="18" charset="-78"/>
                <a:cs typeface="Andalus" pitchFamily="18" charset="-78"/>
              </a:rPr>
              <a:t>. Di fronte alla progressiva riduzione del numero di pazienti contagiati, </a:t>
            </a:r>
            <a:endParaRPr lang="it-IT" sz="1600" dirty="0">
              <a:solidFill>
                <a:schemeClr val="accent4">
                  <a:lumMod val="40000"/>
                  <a:lumOff val="60000"/>
                </a:schemeClr>
              </a:solidFill>
              <a:latin typeface="Andalus" pitchFamily="18" charset="-78"/>
              <a:cs typeface="Andalus" pitchFamily="18" charset="-78"/>
            </a:endParaRPr>
          </a:p>
        </p:txBody>
      </p:sp>
      <p:pic>
        <p:nvPicPr>
          <p:cNvPr id="3074" name="Picture 2" descr="Risultato immagini per coronavirus wuhan"/>
          <p:cNvPicPr>
            <a:picLocks noChangeAspect="1" noChangeArrowheads="1"/>
          </p:cNvPicPr>
          <p:nvPr/>
        </p:nvPicPr>
        <p:blipFill>
          <a:blip r:embed="rId2" cstate="print"/>
          <a:srcRect/>
          <a:stretch>
            <a:fillRect/>
          </a:stretch>
        </p:blipFill>
        <p:spPr bwMode="auto">
          <a:xfrm>
            <a:off x="4318620" y="4142627"/>
            <a:ext cx="4825380" cy="2715373"/>
          </a:xfrm>
          <a:prstGeom prst="rect">
            <a:avLst/>
          </a:prstGeom>
          <a:noFill/>
        </p:spPr>
      </p:pic>
      <p:sp>
        <p:nvSpPr>
          <p:cNvPr id="7" name="Rettangolo 6"/>
          <p:cNvSpPr/>
          <p:nvPr/>
        </p:nvSpPr>
        <p:spPr>
          <a:xfrm>
            <a:off x="0" y="3933056"/>
            <a:ext cx="4355976" cy="2554545"/>
          </a:xfrm>
          <a:prstGeom prst="rect">
            <a:avLst/>
          </a:prstGeom>
        </p:spPr>
        <p:txBody>
          <a:bodyPr wrap="square">
            <a:spAutoFit/>
          </a:bodyPr>
          <a:lstStyle/>
          <a:p>
            <a:r>
              <a:rPr lang="it-IT" sz="1600" dirty="0" smtClean="0">
                <a:solidFill>
                  <a:schemeClr val="accent4">
                    <a:lumMod val="40000"/>
                    <a:lumOff val="60000"/>
                  </a:schemeClr>
                </a:solidFill>
                <a:latin typeface="Andalus" pitchFamily="18" charset="-78"/>
                <a:cs typeface="Andalus" pitchFamily="18" charset="-78"/>
              </a:rPr>
              <a:t>le autorità cinesi hanno disposto la chiusura di 14 ospedali allestiti a Wuhan, epicentro dell'epidemia. L'ultimo centro che in ordine di tempo ha chiuso i battenti  è quello di </a:t>
            </a:r>
            <a:r>
              <a:rPr lang="it-IT" sz="1600" dirty="0" err="1" smtClean="0">
                <a:solidFill>
                  <a:schemeClr val="accent4">
                    <a:lumMod val="40000"/>
                    <a:lumOff val="60000"/>
                  </a:schemeClr>
                </a:solidFill>
                <a:latin typeface="Andalus" pitchFamily="18" charset="-78"/>
                <a:cs typeface="Andalus" pitchFamily="18" charset="-78"/>
              </a:rPr>
              <a:t>Jianghan</a:t>
            </a:r>
            <a:r>
              <a:rPr lang="it-IT" sz="1600" dirty="0" smtClean="0">
                <a:solidFill>
                  <a:schemeClr val="accent4">
                    <a:lumMod val="40000"/>
                    <a:lumOff val="60000"/>
                  </a:schemeClr>
                </a:solidFill>
                <a:latin typeface="Andalus" pitchFamily="18" charset="-78"/>
                <a:cs typeface="Andalus" pitchFamily="18" charset="-78"/>
              </a:rPr>
              <a:t> allestito usufruendo degli spazi del centro internazionale di esposizioni della città. Con la chiusura di questo centro sanitario temporaneo, le autorità preposte hanno fatto salire a 14 il numero delle strutture create per far fronte all'emergenza oramai chiuse, su un totale di 16.</a:t>
            </a:r>
            <a:endParaRPr lang="it-IT" sz="1600" dirty="0">
              <a:solidFill>
                <a:schemeClr val="accent4">
                  <a:lumMod val="40000"/>
                  <a:lumOff val="60000"/>
                </a:schemeClr>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620688"/>
            <a:ext cx="9144000" cy="2308324"/>
          </a:xfrm>
          <a:prstGeom prst="rect">
            <a:avLst/>
          </a:prstGeom>
        </p:spPr>
        <p:txBody>
          <a:bodyPr wrap="square">
            <a:spAutoFit/>
          </a:bodyPr>
          <a:lstStyle/>
          <a:p>
            <a:r>
              <a:rPr lang="it-IT" dirty="0" smtClean="0">
                <a:solidFill>
                  <a:schemeClr val="accent1">
                    <a:lumMod val="20000"/>
                    <a:lumOff val="80000"/>
                  </a:schemeClr>
                </a:solidFill>
                <a:latin typeface="Bell MT" pitchFamily="18" charset="0"/>
              </a:rPr>
              <a:t>Oggi che il mondo è in enorme difficoltà nel contenere l’epidemia di coronavirus, spuntano come funghi gli elogi al «</a:t>
            </a:r>
            <a:r>
              <a:rPr lang="it-IT" b="1" dirty="0" smtClean="0">
                <a:solidFill>
                  <a:schemeClr val="accent1">
                    <a:lumMod val="20000"/>
                    <a:lumOff val="80000"/>
                  </a:schemeClr>
                </a:solidFill>
                <a:latin typeface="Bell MT" pitchFamily="18" charset="0"/>
                <a:hlinkClick r:id="rId2"/>
              </a:rPr>
              <a:t>sistema autoritario cinese</a:t>
            </a:r>
            <a:r>
              <a:rPr lang="it-IT" dirty="0" smtClean="0">
                <a:solidFill>
                  <a:schemeClr val="accent1">
                    <a:lumMod val="20000"/>
                    <a:lumOff val="80000"/>
                  </a:schemeClr>
                </a:solidFill>
                <a:latin typeface="Bell MT" pitchFamily="18" charset="0"/>
              </a:rPr>
              <a:t>». Il regime ha quasi fermato il contagio: ieri si sono registrati appena 20 nuovi casi, contro gli oltre 3.000 di un mese fa, e neanche uno fuori dall’</a:t>
            </a:r>
            <a:r>
              <a:rPr lang="it-IT" dirty="0" err="1" smtClean="0">
                <a:solidFill>
                  <a:schemeClr val="accent1">
                    <a:lumMod val="20000"/>
                    <a:lumOff val="80000"/>
                  </a:schemeClr>
                </a:solidFill>
                <a:latin typeface="Bell MT" pitchFamily="18" charset="0"/>
              </a:rPr>
              <a:t>Hubei</a:t>
            </a:r>
            <a:r>
              <a:rPr lang="it-IT" dirty="0" smtClean="0">
                <a:solidFill>
                  <a:schemeClr val="accent1">
                    <a:lumMod val="20000"/>
                    <a:lumOff val="80000"/>
                  </a:schemeClr>
                </a:solidFill>
                <a:latin typeface="Bell MT" pitchFamily="18" charset="0"/>
              </a:rPr>
              <a:t>, la provincia che ospita l’epicentro dell’epidemia, la città di Wuhan. Qui i suoi 11 milioni di abitanti da un mese non possono uscire di casa e le strade assomigliano a quelle di una città fantasma. Circa 60 milioni di persone sono state messe in quarantena in tutto il paese, 14 ospedali sono stati costruiti in pochi giorni per accogliere i nuovi malati e chi nasconde i sintomi dell’infezione può essere condannato a morte. L’approccio estremo di Pechino è stato definito</a:t>
            </a:r>
            <a:endParaRPr lang="it-IT" dirty="0">
              <a:solidFill>
                <a:srgbClr val="FFFF99"/>
              </a:solidFill>
              <a:latin typeface="Bell MT" pitchFamily="18" charset="0"/>
            </a:endParaRPr>
          </a:p>
        </p:txBody>
      </p:sp>
      <p:sp>
        <p:nvSpPr>
          <p:cNvPr id="5" name="CasellaDiTesto 4"/>
          <p:cNvSpPr txBox="1"/>
          <p:nvPr/>
        </p:nvSpPr>
        <p:spPr>
          <a:xfrm>
            <a:off x="179512" y="188640"/>
            <a:ext cx="8964488" cy="58477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it-IT" sz="3200" b="1" dirty="0" smtClean="0">
                <a:ln/>
                <a:solidFill>
                  <a:schemeClr val="accent3"/>
                </a:solidFill>
              </a:rPr>
              <a:t>CINA: MODELLO DA SEGUIRE o DA EVITARE?</a:t>
            </a:r>
            <a:endParaRPr lang="it-IT" sz="3200" b="1" dirty="0">
              <a:ln/>
              <a:solidFill>
                <a:schemeClr val="accent3"/>
              </a:solidFill>
            </a:endParaRPr>
          </a:p>
        </p:txBody>
      </p:sp>
      <p:pic>
        <p:nvPicPr>
          <p:cNvPr id="3074" name="Picture 2" descr="Risultato immagini per cin corovirus"/>
          <p:cNvPicPr>
            <a:picLocks noChangeAspect="1" noChangeArrowheads="1"/>
          </p:cNvPicPr>
          <p:nvPr/>
        </p:nvPicPr>
        <p:blipFill>
          <a:blip r:embed="rId3" cstate="print"/>
          <a:srcRect t="7620" r="10030"/>
          <a:stretch>
            <a:fillRect/>
          </a:stretch>
        </p:blipFill>
        <p:spPr bwMode="auto">
          <a:xfrm>
            <a:off x="0" y="2986421"/>
            <a:ext cx="6588224" cy="3871579"/>
          </a:xfrm>
          <a:prstGeom prst="rect">
            <a:avLst/>
          </a:prstGeom>
          <a:noFill/>
        </p:spPr>
      </p:pic>
      <p:sp>
        <p:nvSpPr>
          <p:cNvPr id="8" name="Rettangolo 7"/>
          <p:cNvSpPr/>
          <p:nvPr/>
        </p:nvSpPr>
        <p:spPr>
          <a:xfrm>
            <a:off x="6588224" y="2996952"/>
            <a:ext cx="2555776" cy="2862322"/>
          </a:xfrm>
          <a:prstGeom prst="rect">
            <a:avLst/>
          </a:prstGeom>
        </p:spPr>
        <p:txBody>
          <a:bodyPr wrap="square">
            <a:spAutoFit/>
          </a:bodyPr>
          <a:lstStyle/>
          <a:p>
            <a:r>
              <a:rPr lang="it-IT" dirty="0" smtClean="0">
                <a:solidFill>
                  <a:schemeClr val="accent1">
                    <a:lumMod val="20000"/>
                    <a:lumOff val="80000"/>
                  </a:schemeClr>
                </a:solidFill>
                <a:latin typeface="Bell MT" pitchFamily="18" charset="0"/>
              </a:rPr>
              <a:t>«coraggioso» </a:t>
            </a:r>
            <a:r>
              <a:rPr lang="it-IT" u="sng" dirty="0" smtClean="0">
                <a:solidFill>
                  <a:schemeClr val="accent1">
                    <a:lumMod val="50000"/>
                  </a:schemeClr>
                </a:solidFill>
                <a:latin typeface="Bell MT" pitchFamily="18" charset="0"/>
              </a:rPr>
              <a:t>dall’</a:t>
            </a:r>
            <a:r>
              <a:rPr lang="it-IT" b="1" u="sng" dirty="0" smtClean="0">
                <a:solidFill>
                  <a:schemeClr val="accent1">
                    <a:lumMod val="50000"/>
                  </a:schemeClr>
                </a:solidFill>
                <a:latin typeface="Bell MT" pitchFamily="18" charset="0"/>
              </a:rPr>
              <a:t>Oms</a:t>
            </a:r>
            <a:r>
              <a:rPr lang="it-IT" dirty="0" smtClean="0">
                <a:solidFill>
                  <a:schemeClr val="accent1">
                    <a:lumMod val="20000"/>
                    <a:lumOff val="80000"/>
                  </a:schemeClr>
                </a:solidFill>
                <a:latin typeface="Bell MT" pitchFamily="18" charset="0"/>
              </a:rPr>
              <a:t>, che l’ha valutato come </a:t>
            </a:r>
            <a:r>
              <a:rPr lang="it-IT" dirty="0" smtClean="0">
                <a:solidFill>
                  <a:srgbClr val="FFFF99"/>
                </a:solidFill>
                <a:latin typeface="Bell MT" pitchFamily="18" charset="0"/>
              </a:rPr>
              <a:t>«lo sforzo di contenimento della malattia più ambizioso, agile e aggressivo della storia», </a:t>
            </a:r>
            <a:r>
              <a:rPr lang="it-IT" dirty="0" smtClean="0">
                <a:solidFill>
                  <a:schemeClr val="accent1">
                    <a:lumMod val="20000"/>
                    <a:lumOff val="80000"/>
                  </a:schemeClr>
                </a:solidFill>
                <a:latin typeface="Bell MT" pitchFamily="18" charset="0"/>
              </a:rPr>
              <a:t>mentre per il </a:t>
            </a:r>
            <a:r>
              <a:rPr lang="it-IT" b="1" i="1" u="sng" dirty="0" smtClean="0">
                <a:solidFill>
                  <a:srgbClr val="92D050"/>
                </a:solidFill>
                <a:latin typeface="Bell MT" pitchFamily="18" charset="0"/>
              </a:rPr>
              <a:t>Corriere della Sera</a:t>
            </a:r>
            <a:r>
              <a:rPr lang="it-IT" b="1" dirty="0" smtClean="0">
                <a:latin typeface="Bell MT" pitchFamily="18" charset="0"/>
              </a:rPr>
              <a:t> </a:t>
            </a:r>
            <a:r>
              <a:rPr lang="it-IT" dirty="0" smtClean="0">
                <a:solidFill>
                  <a:schemeClr val="accent1">
                    <a:lumMod val="20000"/>
                    <a:lumOff val="80000"/>
                  </a:schemeClr>
                </a:solidFill>
                <a:latin typeface="Bell MT" pitchFamily="18" charset="0"/>
              </a:rPr>
              <a:t>il modello cinese è </a:t>
            </a:r>
            <a:r>
              <a:rPr lang="it-IT" dirty="0" smtClean="0">
                <a:solidFill>
                  <a:srgbClr val="FFFF99"/>
                </a:solidFill>
                <a:latin typeface="Bell MT" pitchFamily="18" charset="0"/>
              </a:rPr>
              <a:t>«da seguire».</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9144000" cy="861774"/>
          </a:xfrm>
          <a:prstGeom prst="rect">
            <a:avLst/>
          </a:prstGeom>
          <a:noFill/>
        </p:spPr>
        <p:txBody>
          <a:bodyPr wrap="square" rtlCol="0">
            <a:spAutoFit/>
          </a:bodyPr>
          <a:lstStyle/>
          <a:p>
            <a:pPr algn="ctr"/>
            <a:r>
              <a:rPr lang="it-IT" sz="3200" dirty="0" smtClean="0">
                <a:solidFill>
                  <a:srgbClr val="92D050"/>
                </a:solidFill>
                <a:latin typeface="Andalus" pitchFamily="18" charset="-78"/>
                <a:cs typeface="Andalus" pitchFamily="18" charset="-78"/>
              </a:rPr>
              <a:t>TESI A FAVORE:</a:t>
            </a:r>
          </a:p>
          <a:p>
            <a:pPr algn="ctr"/>
            <a:r>
              <a:rPr lang="it-IT" dirty="0" smtClean="0">
                <a:solidFill>
                  <a:srgbClr val="92D050"/>
                </a:solidFill>
                <a:latin typeface="Andalus" pitchFamily="18" charset="-78"/>
                <a:cs typeface="Andalus" pitchFamily="18" charset="-78"/>
              </a:rPr>
              <a:t> </a:t>
            </a:r>
            <a:endParaRPr lang="it-IT" dirty="0">
              <a:solidFill>
                <a:srgbClr val="92D050"/>
              </a:solidFill>
              <a:latin typeface="Andalus" pitchFamily="18" charset="-78"/>
              <a:cs typeface="Andalus" pitchFamily="18" charset="-78"/>
            </a:endParaRPr>
          </a:p>
        </p:txBody>
      </p:sp>
      <p:sp>
        <p:nvSpPr>
          <p:cNvPr id="5" name="CasellaDiTesto 4"/>
          <p:cNvSpPr txBox="1"/>
          <p:nvPr/>
        </p:nvSpPr>
        <p:spPr>
          <a:xfrm>
            <a:off x="683568" y="404664"/>
            <a:ext cx="3131840" cy="369332"/>
          </a:xfrm>
          <a:prstGeom prst="rect">
            <a:avLst/>
          </a:prstGeom>
          <a:noFill/>
        </p:spPr>
        <p:txBody>
          <a:bodyPr wrap="square" rtlCol="0">
            <a:spAutoFit/>
          </a:bodyPr>
          <a:lstStyle/>
          <a:p>
            <a:r>
              <a:rPr lang="it-IT" dirty="0" smtClean="0">
                <a:solidFill>
                  <a:srgbClr val="FFC000"/>
                </a:solidFill>
                <a:latin typeface="Andalus" pitchFamily="18" charset="-78"/>
                <a:cs typeface="Andalus" pitchFamily="18" charset="-78"/>
              </a:rPr>
              <a:t>In Cina:</a:t>
            </a:r>
            <a:endParaRPr lang="it-IT" dirty="0">
              <a:solidFill>
                <a:srgbClr val="FFC000"/>
              </a:solidFill>
              <a:latin typeface="Andalus" pitchFamily="18" charset="-78"/>
              <a:cs typeface="Andalus" pitchFamily="18" charset="-78"/>
            </a:endParaRPr>
          </a:p>
        </p:txBody>
      </p:sp>
      <p:sp>
        <p:nvSpPr>
          <p:cNvPr id="6" name="CasellaDiTesto 5"/>
          <p:cNvSpPr txBox="1"/>
          <p:nvPr/>
        </p:nvSpPr>
        <p:spPr>
          <a:xfrm>
            <a:off x="6948264" y="404664"/>
            <a:ext cx="1800200" cy="369332"/>
          </a:xfrm>
          <a:prstGeom prst="rect">
            <a:avLst/>
          </a:prstGeom>
          <a:noFill/>
        </p:spPr>
        <p:txBody>
          <a:bodyPr wrap="square" rtlCol="0">
            <a:spAutoFit/>
          </a:bodyPr>
          <a:lstStyle/>
          <a:p>
            <a:r>
              <a:rPr lang="it-IT" dirty="0" smtClean="0">
                <a:solidFill>
                  <a:schemeClr val="accent5">
                    <a:lumMod val="60000"/>
                    <a:lumOff val="40000"/>
                  </a:schemeClr>
                </a:solidFill>
                <a:latin typeface="Andalus" pitchFamily="18" charset="-78"/>
                <a:cs typeface="Andalus" pitchFamily="18" charset="-78"/>
              </a:rPr>
              <a:t>In Italia:</a:t>
            </a:r>
            <a:endParaRPr lang="it-IT" dirty="0">
              <a:solidFill>
                <a:schemeClr val="accent5">
                  <a:lumMod val="60000"/>
                  <a:lumOff val="40000"/>
                </a:schemeClr>
              </a:solidFill>
              <a:latin typeface="Andalus" pitchFamily="18" charset="-78"/>
              <a:cs typeface="Andalus" pitchFamily="18" charset="-78"/>
            </a:endParaRPr>
          </a:p>
        </p:txBody>
      </p:sp>
      <p:sp>
        <p:nvSpPr>
          <p:cNvPr id="7" name="Rettangolo 6"/>
          <p:cNvSpPr/>
          <p:nvPr/>
        </p:nvSpPr>
        <p:spPr>
          <a:xfrm>
            <a:off x="0" y="692696"/>
            <a:ext cx="4716016" cy="954107"/>
          </a:xfrm>
          <a:prstGeom prst="rect">
            <a:avLst/>
          </a:prstGeom>
        </p:spPr>
        <p:txBody>
          <a:bodyPr wrap="square">
            <a:spAutoFit/>
          </a:bodyPr>
          <a:lstStyle/>
          <a:p>
            <a:pPr>
              <a:buFont typeface="Wingdings" pitchFamily="2" charset="2"/>
              <a:buChar char="Ø"/>
            </a:pPr>
            <a:r>
              <a:rPr lang="it-IT" sz="1400" dirty="0" smtClean="0">
                <a:solidFill>
                  <a:srgbClr val="FFFF99"/>
                </a:solidFill>
                <a:latin typeface="Andalus" pitchFamily="18" charset="-78"/>
                <a:cs typeface="Andalus" pitchFamily="18" charset="-78"/>
              </a:rPr>
              <a:t>in Cina quando arrivi in Aeroporto ci sono 4 controlli da superare tra medici che ti misurano la febbre, poliziotti che ti chiedono tutti i posti in cui sei stato e personale sanitario che ti fa altre mille domande.</a:t>
            </a:r>
            <a:endParaRPr lang="it-IT" sz="1400" dirty="0">
              <a:solidFill>
                <a:srgbClr val="FFFF99"/>
              </a:solidFill>
              <a:latin typeface="Andalus" pitchFamily="18" charset="-78"/>
              <a:cs typeface="Andalus" pitchFamily="18" charset="-78"/>
            </a:endParaRPr>
          </a:p>
        </p:txBody>
      </p:sp>
      <p:sp>
        <p:nvSpPr>
          <p:cNvPr id="8" name="Rettangolo 7"/>
          <p:cNvSpPr/>
          <p:nvPr/>
        </p:nvSpPr>
        <p:spPr>
          <a:xfrm>
            <a:off x="5220072" y="692696"/>
            <a:ext cx="4572000" cy="307777"/>
          </a:xfrm>
          <a:prstGeom prst="rect">
            <a:avLst/>
          </a:prstGeom>
        </p:spPr>
        <p:txBody>
          <a:bodyPr>
            <a:spAutoFit/>
          </a:bodyPr>
          <a:lstStyle/>
          <a:p>
            <a:pPr>
              <a:buFont typeface="Wingdings" pitchFamily="2" charset="2"/>
              <a:buChar char="Ø"/>
            </a:pPr>
            <a:r>
              <a:rPr lang="it-IT" sz="1400" dirty="0" smtClean="0">
                <a:solidFill>
                  <a:srgbClr val="FFFF99"/>
                </a:solidFill>
                <a:latin typeface="Andalus" pitchFamily="18" charset="-78"/>
                <a:cs typeface="Andalus" pitchFamily="18" charset="-78"/>
              </a:rPr>
              <a:t>In Italia in Aeroporto ti misurano la febbre.</a:t>
            </a:r>
            <a:endParaRPr lang="it-IT" sz="1400" dirty="0">
              <a:solidFill>
                <a:srgbClr val="FFFF99"/>
              </a:solidFill>
              <a:latin typeface="Andalus" pitchFamily="18" charset="-78"/>
              <a:cs typeface="Andalus" pitchFamily="18" charset="-78"/>
            </a:endParaRPr>
          </a:p>
        </p:txBody>
      </p:sp>
      <p:sp>
        <p:nvSpPr>
          <p:cNvPr id="9" name="Rettangolo 8"/>
          <p:cNvSpPr/>
          <p:nvPr/>
        </p:nvSpPr>
        <p:spPr>
          <a:xfrm>
            <a:off x="0" y="1484784"/>
            <a:ext cx="4572000" cy="738664"/>
          </a:xfrm>
          <a:prstGeom prst="rect">
            <a:avLst/>
          </a:prstGeom>
        </p:spPr>
        <p:txBody>
          <a:bodyPr>
            <a:spAutoFit/>
          </a:bodyPr>
          <a:lstStyle/>
          <a:p>
            <a:pPr>
              <a:buFont typeface="Wingdings" pitchFamily="2" charset="2"/>
              <a:buChar char="Ø"/>
            </a:pPr>
            <a:r>
              <a:rPr lang="it-IT" sz="1400" dirty="0" smtClean="0">
                <a:solidFill>
                  <a:schemeClr val="accent2">
                    <a:lumMod val="20000"/>
                    <a:lumOff val="80000"/>
                  </a:schemeClr>
                </a:solidFill>
                <a:latin typeface="Andalus" pitchFamily="18" charset="-78"/>
                <a:cs typeface="Andalus" pitchFamily="18" charset="-78"/>
              </a:rPr>
              <a:t>in Cina DEVI utilizzare un'applicazione tipo </a:t>
            </a:r>
            <a:r>
              <a:rPr lang="it-IT" sz="1400" dirty="0" err="1" smtClean="0">
                <a:solidFill>
                  <a:schemeClr val="accent2">
                    <a:lumMod val="20000"/>
                    <a:lumOff val="80000"/>
                  </a:schemeClr>
                </a:solidFill>
                <a:latin typeface="Andalus" pitchFamily="18" charset="-78"/>
                <a:cs typeface="Andalus" pitchFamily="18" charset="-78"/>
              </a:rPr>
              <a:t>whatsapp</a:t>
            </a:r>
            <a:r>
              <a:rPr lang="it-IT" sz="1400" dirty="0" smtClean="0">
                <a:solidFill>
                  <a:schemeClr val="accent2">
                    <a:lumMod val="20000"/>
                    <a:lumOff val="80000"/>
                  </a:schemeClr>
                </a:solidFill>
                <a:latin typeface="Andalus" pitchFamily="18" charset="-78"/>
                <a:cs typeface="Andalus" pitchFamily="18" charset="-78"/>
              </a:rPr>
              <a:t> in cui controllano tramite Gps se vai davvero a casa e se davvero ci resti per 14 giorni in Quarantena.</a:t>
            </a:r>
            <a:endParaRPr lang="it-IT" sz="1400" dirty="0">
              <a:solidFill>
                <a:schemeClr val="accent2">
                  <a:lumMod val="20000"/>
                  <a:lumOff val="80000"/>
                </a:schemeClr>
              </a:solidFill>
              <a:latin typeface="Andalus" pitchFamily="18" charset="-78"/>
              <a:cs typeface="Andalus" pitchFamily="18" charset="-78"/>
            </a:endParaRPr>
          </a:p>
        </p:txBody>
      </p:sp>
      <p:sp>
        <p:nvSpPr>
          <p:cNvPr id="10" name="Rettangolo 9"/>
          <p:cNvSpPr/>
          <p:nvPr/>
        </p:nvSpPr>
        <p:spPr>
          <a:xfrm>
            <a:off x="0" y="2132856"/>
            <a:ext cx="4572000" cy="984885"/>
          </a:xfrm>
          <a:prstGeom prst="rect">
            <a:avLst/>
          </a:prstGeom>
        </p:spPr>
        <p:txBody>
          <a:bodyPr>
            <a:spAutoFit/>
          </a:bodyPr>
          <a:lstStyle/>
          <a:p>
            <a:pPr>
              <a:buFont typeface="Wingdings" pitchFamily="2" charset="2"/>
              <a:buChar char="Ø"/>
            </a:pPr>
            <a:r>
              <a:rPr lang="it-IT" sz="1600" dirty="0" smtClean="0">
                <a:solidFill>
                  <a:schemeClr val="accent5">
                    <a:lumMod val="20000"/>
                    <a:lumOff val="80000"/>
                  </a:schemeClr>
                </a:solidFill>
                <a:latin typeface="Andalus" pitchFamily="18" charset="-78"/>
                <a:cs typeface="Andalus" pitchFamily="18" charset="-78"/>
              </a:rPr>
              <a:t> </a:t>
            </a:r>
            <a:r>
              <a:rPr lang="it-IT" sz="1400" dirty="0" smtClean="0">
                <a:solidFill>
                  <a:schemeClr val="accent5">
                    <a:lumMod val="20000"/>
                    <a:lumOff val="80000"/>
                  </a:schemeClr>
                </a:solidFill>
                <a:latin typeface="Andalus" pitchFamily="18" charset="-78"/>
                <a:cs typeface="Andalus" pitchFamily="18" charset="-78"/>
              </a:rPr>
              <a:t>in Cina durante la Quarantena per il cibo, sempre su quella applicazione, puoi ordinare quello che vuoi nei ristoranti sottocasa che te lo consegnano in pacchetti sterilizzati e disinfettati.</a:t>
            </a:r>
            <a:endParaRPr lang="it-IT" sz="1400" dirty="0">
              <a:solidFill>
                <a:schemeClr val="accent5">
                  <a:lumMod val="20000"/>
                  <a:lumOff val="80000"/>
                </a:schemeClr>
              </a:solidFill>
              <a:latin typeface="Andalus" pitchFamily="18" charset="-78"/>
              <a:cs typeface="Andalus" pitchFamily="18" charset="-78"/>
            </a:endParaRPr>
          </a:p>
        </p:txBody>
      </p:sp>
      <p:sp>
        <p:nvSpPr>
          <p:cNvPr id="12" name="Rettangolo 11"/>
          <p:cNvSpPr/>
          <p:nvPr/>
        </p:nvSpPr>
        <p:spPr>
          <a:xfrm>
            <a:off x="0" y="3861048"/>
            <a:ext cx="4572000" cy="1384995"/>
          </a:xfrm>
          <a:prstGeom prst="rect">
            <a:avLst/>
          </a:prstGeom>
        </p:spPr>
        <p:txBody>
          <a:bodyPr>
            <a:spAutoFit/>
          </a:bodyPr>
          <a:lstStyle/>
          <a:p>
            <a:pPr>
              <a:buFont typeface="Wingdings" pitchFamily="2" charset="2"/>
              <a:buChar char="Ø"/>
            </a:pPr>
            <a:r>
              <a:rPr lang="it-IT" sz="1400" dirty="0" smtClean="0">
                <a:solidFill>
                  <a:srgbClr val="CCFF99"/>
                </a:solidFill>
                <a:latin typeface="Andalus" pitchFamily="18" charset="-78"/>
                <a:cs typeface="Andalus" pitchFamily="18" charset="-78"/>
              </a:rPr>
              <a:t>in Cina il Governo ha obbligato tutte le fabbriche, anche a quelle che producono Automobili, a fare le mascherine. Stesso il Governo poi le distribuisce a farmacie, negozi e ospedali. Se un farmacista aggiunge 10 centesimi sul costo di vendita delle mascherine rispetto al prezzo imposto, viene arrestato, paga una multa e perde la licenza.</a:t>
            </a:r>
            <a:endParaRPr lang="it-IT" sz="1400" dirty="0">
              <a:solidFill>
                <a:srgbClr val="CCFF99"/>
              </a:solidFill>
              <a:latin typeface="Andalus" pitchFamily="18" charset="-78"/>
              <a:cs typeface="Andalus" pitchFamily="18" charset="-78"/>
            </a:endParaRPr>
          </a:p>
        </p:txBody>
      </p:sp>
      <p:sp>
        <p:nvSpPr>
          <p:cNvPr id="13" name="Rettangolo 12"/>
          <p:cNvSpPr/>
          <p:nvPr/>
        </p:nvSpPr>
        <p:spPr>
          <a:xfrm>
            <a:off x="0" y="5157192"/>
            <a:ext cx="4572000" cy="523220"/>
          </a:xfrm>
          <a:prstGeom prst="rect">
            <a:avLst/>
          </a:prstGeom>
        </p:spPr>
        <p:txBody>
          <a:bodyPr>
            <a:spAutoFit/>
          </a:bodyPr>
          <a:lstStyle/>
          <a:p>
            <a:pPr>
              <a:buFont typeface="Wingdings" pitchFamily="2" charset="2"/>
              <a:buChar char="Ø"/>
            </a:pPr>
            <a:r>
              <a:rPr lang="it-IT" sz="1400" dirty="0" smtClean="0">
                <a:solidFill>
                  <a:srgbClr val="CCECFF"/>
                </a:solidFill>
                <a:latin typeface="Andalus" pitchFamily="18" charset="-78"/>
                <a:cs typeface="Andalus" pitchFamily="18" charset="-78"/>
              </a:rPr>
              <a:t>in Cina durante la lotta al Coronavirus le autostrade erano gratis per evitare contatti con monete e macchinari.</a:t>
            </a:r>
            <a:endParaRPr lang="it-IT" sz="1400" dirty="0">
              <a:solidFill>
                <a:srgbClr val="CCECFF"/>
              </a:solidFill>
              <a:latin typeface="Andalus" pitchFamily="18" charset="-78"/>
              <a:cs typeface="Andalus" pitchFamily="18" charset="-78"/>
            </a:endParaRPr>
          </a:p>
        </p:txBody>
      </p:sp>
      <p:sp>
        <p:nvSpPr>
          <p:cNvPr id="14" name="Rettangolo 13"/>
          <p:cNvSpPr/>
          <p:nvPr/>
        </p:nvSpPr>
        <p:spPr>
          <a:xfrm>
            <a:off x="0" y="5589240"/>
            <a:ext cx="2940228" cy="307777"/>
          </a:xfrm>
          <a:prstGeom prst="rect">
            <a:avLst/>
          </a:prstGeom>
        </p:spPr>
        <p:txBody>
          <a:bodyPr wrap="none">
            <a:spAutoFit/>
          </a:bodyPr>
          <a:lstStyle/>
          <a:p>
            <a:pPr>
              <a:buFont typeface="Wingdings" pitchFamily="2" charset="2"/>
              <a:buChar char="Ø"/>
            </a:pPr>
            <a:r>
              <a:rPr lang="it-IT" sz="1400" dirty="0" smtClean="0">
                <a:solidFill>
                  <a:schemeClr val="bg1">
                    <a:lumMod val="95000"/>
                    <a:lumOff val="5000"/>
                  </a:schemeClr>
                </a:solidFill>
                <a:latin typeface="Andalus" pitchFamily="18" charset="-78"/>
                <a:cs typeface="Andalus" pitchFamily="18" charset="-78"/>
              </a:rPr>
              <a:t>in Cina non c'era nessuno in. strada</a:t>
            </a:r>
            <a:endParaRPr lang="it-IT" sz="1400" dirty="0">
              <a:solidFill>
                <a:schemeClr val="bg1">
                  <a:lumMod val="95000"/>
                  <a:lumOff val="5000"/>
                </a:schemeClr>
              </a:solidFill>
              <a:latin typeface="Andalus" pitchFamily="18" charset="-78"/>
              <a:cs typeface="Andalus" pitchFamily="18" charset="-78"/>
            </a:endParaRPr>
          </a:p>
        </p:txBody>
      </p:sp>
      <p:sp>
        <p:nvSpPr>
          <p:cNvPr id="15" name="Rettangolo 14"/>
          <p:cNvSpPr/>
          <p:nvPr/>
        </p:nvSpPr>
        <p:spPr>
          <a:xfrm>
            <a:off x="0" y="5903893"/>
            <a:ext cx="4572000" cy="954107"/>
          </a:xfrm>
          <a:prstGeom prst="rect">
            <a:avLst/>
          </a:prstGeom>
        </p:spPr>
        <p:txBody>
          <a:bodyPr>
            <a:spAutoFit/>
          </a:bodyPr>
          <a:lstStyle/>
          <a:p>
            <a:pPr>
              <a:buFont typeface="Wingdings" pitchFamily="2" charset="2"/>
              <a:buChar char="Ø"/>
            </a:pPr>
            <a:r>
              <a:rPr lang="it-IT" sz="1400" dirty="0" smtClean="0">
                <a:solidFill>
                  <a:srgbClr val="FFFF00"/>
                </a:solidFill>
                <a:latin typeface="Andalus" pitchFamily="18" charset="-78"/>
                <a:cs typeface="Andalus" pitchFamily="18" charset="-78"/>
              </a:rPr>
              <a:t> in Cina quella famosa applicazione ti dice per ogni indirizzo se e quanti positivi al Coronavirus ci sono, così se stai andando a trovare la zia in quel palazzo, non ci vai per non rischiare.</a:t>
            </a:r>
            <a:endParaRPr lang="it-IT" sz="1400" dirty="0">
              <a:solidFill>
                <a:srgbClr val="FFFF00"/>
              </a:solidFill>
              <a:latin typeface="Andalus" pitchFamily="18" charset="-78"/>
              <a:cs typeface="Andalus" pitchFamily="18" charset="-78"/>
            </a:endParaRPr>
          </a:p>
        </p:txBody>
      </p:sp>
      <p:sp>
        <p:nvSpPr>
          <p:cNvPr id="16" name="Rettangolo 15"/>
          <p:cNvSpPr/>
          <p:nvPr/>
        </p:nvSpPr>
        <p:spPr>
          <a:xfrm>
            <a:off x="5148064" y="1268760"/>
            <a:ext cx="3995936" cy="1384995"/>
          </a:xfrm>
          <a:prstGeom prst="rect">
            <a:avLst/>
          </a:prstGeom>
        </p:spPr>
        <p:txBody>
          <a:bodyPr wrap="square">
            <a:spAutoFit/>
          </a:bodyPr>
          <a:lstStyle/>
          <a:p>
            <a:pPr>
              <a:buFont typeface="Wingdings" pitchFamily="2" charset="2"/>
              <a:buChar char="Ø"/>
            </a:pPr>
            <a:r>
              <a:rPr lang="it-IT" sz="1400" dirty="0" smtClean="0">
                <a:solidFill>
                  <a:schemeClr val="accent2">
                    <a:lumMod val="20000"/>
                    <a:lumOff val="80000"/>
                  </a:schemeClr>
                </a:solidFill>
                <a:latin typeface="Andalus" pitchFamily="18" charset="-78"/>
                <a:cs typeface="Andalus" pitchFamily="18" charset="-78"/>
              </a:rPr>
              <a:t>In Italia prima di andare in Quarantena passi a salutare </a:t>
            </a:r>
            <a:r>
              <a:rPr lang="it-IT" sz="1400" dirty="0" smtClean="0">
                <a:solidFill>
                  <a:schemeClr val="accent2">
                    <a:lumMod val="20000"/>
                    <a:lumOff val="80000"/>
                  </a:schemeClr>
                </a:solidFill>
                <a:latin typeface="Andalus" pitchFamily="18" charset="-78"/>
                <a:cs typeface="Andalus" pitchFamily="18" charset="-78"/>
              </a:rPr>
              <a:t> mamma</a:t>
            </a:r>
            <a:r>
              <a:rPr lang="it-IT" sz="1400" dirty="0" smtClean="0">
                <a:solidFill>
                  <a:schemeClr val="accent2">
                    <a:lumMod val="20000"/>
                    <a:lumOff val="80000"/>
                  </a:schemeClr>
                </a:solidFill>
                <a:latin typeface="Andalus" pitchFamily="18" charset="-78"/>
                <a:cs typeface="Andalus" pitchFamily="18" charset="-78"/>
              </a:rPr>
              <a:t>, papà, gli amici più stretti e </a:t>
            </a:r>
            <a:r>
              <a:rPr lang="it-IT" sz="1400" dirty="0" smtClean="0">
                <a:solidFill>
                  <a:schemeClr val="accent2">
                    <a:lumMod val="20000"/>
                    <a:lumOff val="80000"/>
                  </a:schemeClr>
                </a:solidFill>
                <a:latin typeface="Andalus" pitchFamily="18" charset="-78"/>
                <a:cs typeface="Andalus" pitchFamily="18" charset="-78"/>
              </a:rPr>
              <a:t>la </a:t>
            </a:r>
            <a:r>
              <a:rPr lang="it-IT" sz="1400" dirty="0" smtClean="0">
                <a:solidFill>
                  <a:schemeClr val="accent2">
                    <a:lumMod val="20000"/>
                    <a:lumOff val="80000"/>
                  </a:schemeClr>
                </a:solidFill>
                <a:latin typeface="Andalus" pitchFamily="18" charset="-78"/>
                <a:cs typeface="Andalus" pitchFamily="18" charset="-78"/>
              </a:rPr>
              <a:t>signora </a:t>
            </a:r>
            <a:r>
              <a:rPr lang="it-IT" sz="1400" dirty="0" smtClean="0">
                <a:solidFill>
                  <a:schemeClr val="accent2">
                    <a:lumMod val="20000"/>
                    <a:lumOff val="80000"/>
                  </a:schemeClr>
                </a:solidFill>
                <a:latin typeface="Andalus" pitchFamily="18" charset="-78"/>
                <a:cs typeface="Andalus" pitchFamily="18" charset="-78"/>
              </a:rPr>
              <a:t>del piano </a:t>
            </a:r>
            <a:r>
              <a:rPr lang="it-IT" sz="1400" dirty="0" smtClean="0">
                <a:solidFill>
                  <a:schemeClr val="accent2">
                    <a:lumMod val="20000"/>
                    <a:lumOff val="80000"/>
                  </a:schemeClr>
                </a:solidFill>
                <a:latin typeface="Andalus" pitchFamily="18" charset="-78"/>
                <a:cs typeface="Andalus" pitchFamily="18" charset="-78"/>
              </a:rPr>
              <a:t>di sotto. Poi resti in Quarantena, tranne per buttare la spazzatura, scendere il cane, fare i </a:t>
            </a:r>
            <a:r>
              <a:rPr lang="it-IT" sz="1400" dirty="0" err="1" smtClean="0">
                <a:solidFill>
                  <a:schemeClr val="accent2">
                    <a:lumMod val="20000"/>
                    <a:lumOff val="80000"/>
                  </a:schemeClr>
                </a:solidFill>
                <a:latin typeface="Andalus" pitchFamily="18" charset="-78"/>
                <a:cs typeface="Andalus" pitchFamily="18" charset="-78"/>
              </a:rPr>
              <a:t>flashmob</a:t>
            </a:r>
            <a:r>
              <a:rPr lang="it-IT" sz="1400" dirty="0" smtClean="0">
                <a:solidFill>
                  <a:schemeClr val="accent2">
                    <a:lumMod val="20000"/>
                    <a:lumOff val="80000"/>
                  </a:schemeClr>
                </a:solidFill>
                <a:latin typeface="Andalus" pitchFamily="18" charset="-78"/>
                <a:cs typeface="Andalus" pitchFamily="18" charset="-78"/>
              </a:rPr>
              <a:t>, comprare le sigarette o per fare jogging.</a:t>
            </a:r>
            <a:endParaRPr lang="it-IT" sz="1400" dirty="0">
              <a:solidFill>
                <a:schemeClr val="accent2">
                  <a:lumMod val="20000"/>
                  <a:lumOff val="80000"/>
                </a:schemeClr>
              </a:solidFill>
              <a:latin typeface="Andalus" pitchFamily="18" charset="-78"/>
              <a:cs typeface="Andalus" pitchFamily="18" charset="-78"/>
            </a:endParaRPr>
          </a:p>
        </p:txBody>
      </p:sp>
      <p:sp>
        <p:nvSpPr>
          <p:cNvPr id="17" name="Rettangolo 16"/>
          <p:cNvSpPr/>
          <p:nvPr/>
        </p:nvSpPr>
        <p:spPr>
          <a:xfrm>
            <a:off x="5148064" y="2564904"/>
            <a:ext cx="4211960" cy="523220"/>
          </a:xfrm>
          <a:prstGeom prst="rect">
            <a:avLst/>
          </a:prstGeom>
        </p:spPr>
        <p:txBody>
          <a:bodyPr wrap="square">
            <a:spAutoFit/>
          </a:bodyPr>
          <a:lstStyle/>
          <a:p>
            <a:pPr>
              <a:buFont typeface="Wingdings" pitchFamily="2" charset="2"/>
              <a:buChar char="Ø"/>
            </a:pPr>
            <a:r>
              <a:rPr lang="it-IT" sz="1400" dirty="0" smtClean="0">
                <a:solidFill>
                  <a:schemeClr val="accent5">
                    <a:lumMod val="20000"/>
                    <a:lumOff val="80000"/>
                  </a:schemeClr>
                </a:solidFill>
                <a:latin typeface="Andalus" pitchFamily="18" charset="-78"/>
                <a:cs typeface="Andalus" pitchFamily="18" charset="-78"/>
              </a:rPr>
              <a:t>In Italia ti metti in fila a fare la </a:t>
            </a:r>
            <a:r>
              <a:rPr lang="it-IT" sz="1400" dirty="0" smtClean="0">
                <a:solidFill>
                  <a:schemeClr val="accent5">
                    <a:lumMod val="20000"/>
                    <a:lumOff val="80000"/>
                  </a:schemeClr>
                </a:solidFill>
                <a:latin typeface="Andalus" pitchFamily="18" charset="-78"/>
                <a:cs typeface="Andalus" pitchFamily="18" charset="-78"/>
              </a:rPr>
              <a:t>spesa:  </a:t>
            </a:r>
            <a:r>
              <a:rPr lang="it-IT" sz="1400" dirty="0" smtClean="0">
                <a:solidFill>
                  <a:schemeClr val="accent5">
                    <a:lumMod val="20000"/>
                    <a:lumOff val="80000"/>
                  </a:schemeClr>
                </a:solidFill>
                <a:latin typeface="Andalus" pitchFamily="18" charset="-78"/>
                <a:cs typeface="Andalus" pitchFamily="18" charset="-78"/>
              </a:rPr>
              <a:t>supermercato, </a:t>
            </a:r>
            <a:r>
              <a:rPr lang="it-IT" sz="1400" dirty="0" smtClean="0">
                <a:solidFill>
                  <a:schemeClr val="accent5">
                    <a:lumMod val="20000"/>
                    <a:lumOff val="80000"/>
                  </a:schemeClr>
                </a:solidFill>
                <a:latin typeface="Andalus" pitchFamily="18" charset="-78"/>
                <a:cs typeface="Andalus" pitchFamily="18" charset="-78"/>
              </a:rPr>
              <a:t> </a:t>
            </a:r>
            <a:r>
              <a:rPr lang="it-IT" sz="1400" dirty="0" smtClean="0">
                <a:solidFill>
                  <a:schemeClr val="accent5">
                    <a:lumMod val="20000"/>
                    <a:lumOff val="80000"/>
                  </a:schemeClr>
                </a:solidFill>
                <a:latin typeface="Andalus" pitchFamily="18" charset="-78"/>
                <a:cs typeface="Andalus" pitchFamily="18" charset="-78"/>
              </a:rPr>
              <a:t>fruttivendolo, </a:t>
            </a:r>
            <a:r>
              <a:rPr lang="it-IT" sz="1400" dirty="0" smtClean="0">
                <a:solidFill>
                  <a:schemeClr val="accent5">
                    <a:lumMod val="20000"/>
                    <a:lumOff val="80000"/>
                  </a:schemeClr>
                </a:solidFill>
                <a:latin typeface="Andalus" pitchFamily="18" charset="-78"/>
                <a:cs typeface="Andalus" pitchFamily="18" charset="-78"/>
              </a:rPr>
              <a:t> </a:t>
            </a:r>
            <a:r>
              <a:rPr lang="it-IT" sz="1400" dirty="0" smtClean="0">
                <a:solidFill>
                  <a:schemeClr val="accent5">
                    <a:lumMod val="20000"/>
                    <a:lumOff val="80000"/>
                  </a:schemeClr>
                </a:solidFill>
                <a:latin typeface="Andalus" pitchFamily="18" charset="-78"/>
                <a:cs typeface="Andalus" pitchFamily="18" charset="-78"/>
              </a:rPr>
              <a:t>negozio di detersivi </a:t>
            </a:r>
            <a:r>
              <a:rPr lang="it-IT" sz="1400" dirty="0" smtClean="0">
                <a:solidFill>
                  <a:schemeClr val="accent5">
                    <a:lumMod val="20000"/>
                    <a:lumOff val="80000"/>
                  </a:schemeClr>
                </a:solidFill>
                <a:latin typeface="Andalus" pitchFamily="18" charset="-78"/>
                <a:cs typeface="Andalus" pitchFamily="18" charset="-78"/>
              </a:rPr>
              <a:t>,</a:t>
            </a:r>
            <a:r>
              <a:rPr lang="it-IT" sz="1400" dirty="0" smtClean="0">
                <a:solidFill>
                  <a:schemeClr val="accent5">
                    <a:lumMod val="20000"/>
                    <a:lumOff val="80000"/>
                  </a:schemeClr>
                </a:solidFill>
                <a:latin typeface="Andalus" pitchFamily="18" charset="-78"/>
                <a:cs typeface="Andalus" pitchFamily="18" charset="-78"/>
              </a:rPr>
              <a:t> </a:t>
            </a:r>
            <a:r>
              <a:rPr lang="it-IT" sz="1400" dirty="0" err="1" smtClean="0">
                <a:solidFill>
                  <a:schemeClr val="accent5">
                    <a:lumMod val="20000"/>
                    <a:lumOff val="80000"/>
                  </a:schemeClr>
                </a:solidFill>
                <a:latin typeface="Andalus" pitchFamily="18" charset="-78"/>
                <a:cs typeface="Andalus" pitchFamily="18" charset="-78"/>
              </a:rPr>
              <a:t>farmacia…</a:t>
            </a:r>
            <a:endParaRPr lang="it-IT" sz="1400" dirty="0">
              <a:solidFill>
                <a:schemeClr val="accent5">
                  <a:lumMod val="20000"/>
                  <a:lumOff val="80000"/>
                </a:schemeClr>
              </a:solidFill>
              <a:latin typeface="Andalus" pitchFamily="18" charset="-78"/>
              <a:cs typeface="Andalus" pitchFamily="18" charset="-78"/>
            </a:endParaRPr>
          </a:p>
        </p:txBody>
      </p:sp>
      <p:sp>
        <p:nvSpPr>
          <p:cNvPr id="18" name="Rettangolo 17"/>
          <p:cNvSpPr/>
          <p:nvPr/>
        </p:nvSpPr>
        <p:spPr>
          <a:xfrm>
            <a:off x="5148064" y="3140968"/>
            <a:ext cx="3995936" cy="738664"/>
          </a:xfrm>
          <a:prstGeom prst="rect">
            <a:avLst/>
          </a:prstGeom>
        </p:spPr>
        <p:txBody>
          <a:bodyPr wrap="square">
            <a:spAutoFit/>
          </a:bodyPr>
          <a:lstStyle/>
          <a:p>
            <a:pPr>
              <a:buFont typeface="Wingdings" pitchFamily="2" charset="2"/>
              <a:buChar char="Ø"/>
            </a:pPr>
            <a:r>
              <a:rPr lang="it-IT" sz="1400" dirty="0" smtClean="0">
                <a:solidFill>
                  <a:srgbClr val="00FFFF"/>
                </a:solidFill>
                <a:latin typeface="Andalus" pitchFamily="18" charset="-78"/>
                <a:cs typeface="Andalus" pitchFamily="18" charset="-78"/>
              </a:rPr>
              <a:t>In Italia quando entri nel Condominio, dai un bacio al portiere perché lo conosci e sai che non ha il virus.</a:t>
            </a:r>
            <a:endParaRPr lang="it-IT" sz="1400" dirty="0">
              <a:solidFill>
                <a:srgbClr val="00FFFF"/>
              </a:solidFill>
              <a:latin typeface="Andalus" pitchFamily="18" charset="-78"/>
              <a:cs typeface="Andalus" pitchFamily="18" charset="-78"/>
            </a:endParaRPr>
          </a:p>
        </p:txBody>
      </p:sp>
      <p:sp>
        <p:nvSpPr>
          <p:cNvPr id="19" name="Rettangolo 18"/>
          <p:cNvSpPr/>
          <p:nvPr/>
        </p:nvSpPr>
        <p:spPr>
          <a:xfrm>
            <a:off x="5148064" y="3861048"/>
            <a:ext cx="4572000" cy="523220"/>
          </a:xfrm>
          <a:prstGeom prst="rect">
            <a:avLst/>
          </a:prstGeom>
        </p:spPr>
        <p:txBody>
          <a:bodyPr wrap="square">
            <a:spAutoFit/>
          </a:bodyPr>
          <a:lstStyle/>
          <a:p>
            <a:pPr>
              <a:buFont typeface="Wingdings" pitchFamily="2" charset="2"/>
              <a:buChar char="Ø"/>
            </a:pPr>
            <a:r>
              <a:rPr lang="it-IT" sz="1400" dirty="0" smtClean="0">
                <a:solidFill>
                  <a:srgbClr val="CCFF99"/>
                </a:solidFill>
                <a:latin typeface="Andalus" pitchFamily="18" charset="-78"/>
                <a:cs typeface="Andalus" pitchFamily="18" charset="-78"/>
              </a:rPr>
              <a:t>In Italia si ordinano le mascherine dalla </a:t>
            </a:r>
            <a:r>
              <a:rPr lang="it-IT" sz="1400" dirty="0" smtClean="0">
                <a:solidFill>
                  <a:srgbClr val="CCFF99"/>
                </a:solidFill>
                <a:latin typeface="Andalus" pitchFamily="18" charset="-78"/>
                <a:cs typeface="Andalus" pitchFamily="18" charset="-78"/>
              </a:rPr>
              <a:t>Germania, </a:t>
            </a:r>
            <a:r>
              <a:rPr lang="it-IT" sz="1400" dirty="0" smtClean="0">
                <a:solidFill>
                  <a:srgbClr val="CCFF99"/>
                </a:solidFill>
                <a:latin typeface="Andalus" pitchFamily="18" charset="-78"/>
                <a:cs typeface="Andalus" pitchFamily="18" charset="-78"/>
              </a:rPr>
              <a:t>r</a:t>
            </a:r>
            <a:r>
              <a:rPr lang="it-IT" sz="1400" dirty="0" smtClean="0">
                <a:solidFill>
                  <a:srgbClr val="CCFF99"/>
                </a:solidFill>
                <a:latin typeface="Andalus" pitchFamily="18" charset="-78"/>
                <a:cs typeface="Andalus" pitchFamily="18" charset="-78"/>
              </a:rPr>
              <a:t>ivendendole </a:t>
            </a:r>
            <a:r>
              <a:rPr lang="it-IT" sz="1400" dirty="0" smtClean="0">
                <a:solidFill>
                  <a:srgbClr val="CCFF99"/>
                </a:solidFill>
                <a:latin typeface="Andalus" pitchFamily="18" charset="-78"/>
                <a:cs typeface="Andalus" pitchFamily="18" charset="-78"/>
              </a:rPr>
              <a:t>a prezzi esorbitanti.</a:t>
            </a:r>
            <a:endParaRPr lang="it-IT" sz="1400" dirty="0">
              <a:solidFill>
                <a:srgbClr val="CCFF99"/>
              </a:solidFill>
              <a:latin typeface="Andalus" pitchFamily="18" charset="-78"/>
              <a:cs typeface="Andalus" pitchFamily="18" charset="-78"/>
            </a:endParaRPr>
          </a:p>
        </p:txBody>
      </p:sp>
      <p:sp>
        <p:nvSpPr>
          <p:cNvPr id="20" name="Rettangolo 19"/>
          <p:cNvSpPr/>
          <p:nvPr/>
        </p:nvSpPr>
        <p:spPr>
          <a:xfrm>
            <a:off x="5148064" y="5157192"/>
            <a:ext cx="4572000" cy="307777"/>
          </a:xfrm>
          <a:prstGeom prst="rect">
            <a:avLst/>
          </a:prstGeom>
        </p:spPr>
        <p:txBody>
          <a:bodyPr>
            <a:spAutoFit/>
          </a:bodyPr>
          <a:lstStyle/>
          <a:p>
            <a:pPr>
              <a:buFont typeface="Wingdings" pitchFamily="2" charset="2"/>
              <a:buChar char="Ø"/>
            </a:pPr>
            <a:r>
              <a:rPr lang="it-IT" sz="1400" dirty="0" smtClean="0">
                <a:solidFill>
                  <a:srgbClr val="CCECFF"/>
                </a:solidFill>
                <a:latin typeface="Andalus" pitchFamily="18" charset="-78"/>
                <a:cs typeface="Andalus" pitchFamily="18" charset="-78"/>
              </a:rPr>
              <a:t>In Italia l'autostrada si paga al casello automatico</a:t>
            </a:r>
            <a:endParaRPr lang="it-IT" sz="1400" dirty="0">
              <a:solidFill>
                <a:srgbClr val="CCECFF"/>
              </a:solidFill>
              <a:latin typeface="Andalus" pitchFamily="18" charset="-78"/>
              <a:cs typeface="Andalus" pitchFamily="18" charset="-78"/>
            </a:endParaRPr>
          </a:p>
        </p:txBody>
      </p:sp>
      <p:sp>
        <p:nvSpPr>
          <p:cNvPr id="21" name="Rettangolo 20"/>
          <p:cNvSpPr/>
          <p:nvPr/>
        </p:nvSpPr>
        <p:spPr>
          <a:xfrm>
            <a:off x="5148064" y="5517232"/>
            <a:ext cx="3995936" cy="523220"/>
          </a:xfrm>
          <a:prstGeom prst="rect">
            <a:avLst/>
          </a:prstGeom>
        </p:spPr>
        <p:txBody>
          <a:bodyPr wrap="square">
            <a:spAutoFit/>
          </a:bodyPr>
          <a:lstStyle/>
          <a:p>
            <a:pPr>
              <a:buFont typeface="Wingdings" pitchFamily="2" charset="2"/>
              <a:buChar char="Ø"/>
            </a:pPr>
            <a:r>
              <a:rPr lang="it-IT" sz="1400" dirty="0" smtClean="0">
                <a:solidFill>
                  <a:schemeClr val="bg1">
                    <a:lumMod val="95000"/>
                    <a:lumOff val="5000"/>
                  </a:schemeClr>
                </a:solidFill>
                <a:latin typeface="Andalus" pitchFamily="18" charset="-78"/>
                <a:cs typeface="Andalus" pitchFamily="18" charset="-78"/>
              </a:rPr>
              <a:t>In Italia solo oggi ho beccato almeno 50 persone a fare sport mentre ho fatto la spesa in 20 minuti.</a:t>
            </a:r>
            <a:endParaRPr lang="it-IT" sz="1400" dirty="0">
              <a:solidFill>
                <a:schemeClr val="bg1">
                  <a:lumMod val="95000"/>
                  <a:lumOff val="5000"/>
                </a:schemeClr>
              </a:solidFill>
              <a:latin typeface="Andalus" pitchFamily="18" charset="-78"/>
              <a:cs typeface="Andalus" pitchFamily="18" charset="-78"/>
            </a:endParaRPr>
          </a:p>
        </p:txBody>
      </p:sp>
      <p:sp>
        <p:nvSpPr>
          <p:cNvPr id="22" name="Rettangolo 21"/>
          <p:cNvSpPr/>
          <p:nvPr/>
        </p:nvSpPr>
        <p:spPr>
          <a:xfrm>
            <a:off x="5148064" y="5949280"/>
            <a:ext cx="4572000" cy="307777"/>
          </a:xfrm>
          <a:prstGeom prst="rect">
            <a:avLst/>
          </a:prstGeom>
        </p:spPr>
        <p:txBody>
          <a:bodyPr>
            <a:spAutoFit/>
          </a:bodyPr>
          <a:lstStyle/>
          <a:p>
            <a:pPr>
              <a:buFont typeface="Wingdings" pitchFamily="2" charset="2"/>
              <a:buChar char="Ø"/>
            </a:pPr>
            <a:r>
              <a:rPr lang="it-IT" sz="1400" dirty="0" smtClean="0">
                <a:solidFill>
                  <a:srgbClr val="FFFF00"/>
                </a:solidFill>
                <a:latin typeface="Andalus" pitchFamily="18" charset="-78"/>
                <a:cs typeface="Andalus" pitchFamily="18" charset="-78"/>
              </a:rPr>
              <a:t>In Italia i positivi vengono dichiarati  dal </a:t>
            </a:r>
            <a:r>
              <a:rPr lang="it-IT" sz="1400" dirty="0" err="1" smtClean="0">
                <a:solidFill>
                  <a:srgbClr val="FFFF00"/>
                </a:solidFill>
                <a:latin typeface="Andalus" pitchFamily="18" charset="-78"/>
                <a:cs typeface="Andalus" pitchFamily="18" charset="-78"/>
              </a:rPr>
              <a:t>tg</a:t>
            </a:r>
            <a:r>
              <a:rPr lang="it-IT" sz="1400" dirty="0" smtClean="0">
                <a:solidFill>
                  <a:srgbClr val="FFFF00"/>
                </a:solidFill>
                <a:latin typeface="Andalus" pitchFamily="18" charset="-78"/>
                <a:cs typeface="Andalus" pitchFamily="18" charset="-78"/>
              </a:rPr>
              <a:t>. </a:t>
            </a:r>
            <a:endParaRPr lang="it-IT" sz="1400" dirty="0">
              <a:solidFill>
                <a:srgbClr val="FFFF00"/>
              </a:solidFill>
              <a:latin typeface="Andalus" pitchFamily="18" charset="-78"/>
              <a:cs typeface="Andalus" pitchFamily="18" charset="-78"/>
            </a:endParaRPr>
          </a:p>
        </p:txBody>
      </p:sp>
      <p:sp>
        <p:nvSpPr>
          <p:cNvPr id="23" name="Rettangolo 22"/>
          <p:cNvSpPr/>
          <p:nvPr/>
        </p:nvSpPr>
        <p:spPr>
          <a:xfrm>
            <a:off x="0" y="3068960"/>
            <a:ext cx="4572000" cy="738664"/>
          </a:xfrm>
          <a:prstGeom prst="rect">
            <a:avLst/>
          </a:prstGeom>
        </p:spPr>
        <p:txBody>
          <a:bodyPr>
            <a:spAutoFit/>
          </a:bodyPr>
          <a:lstStyle/>
          <a:p>
            <a:pPr>
              <a:buFont typeface="Wingdings" pitchFamily="2" charset="2"/>
              <a:buChar char="Ø"/>
            </a:pPr>
            <a:r>
              <a:rPr lang="it-IT" sz="1400" dirty="0" smtClean="0">
                <a:solidFill>
                  <a:srgbClr val="00FFFF"/>
                </a:solidFill>
                <a:latin typeface="Andalus" pitchFamily="18" charset="-78"/>
                <a:cs typeface="Andalus" pitchFamily="18" charset="-78"/>
              </a:rPr>
              <a:t>in Cina sei costretto in Quarantena a misurare due volte al giorno la febbre e comunicare la temperatura sempre su quella famosa applicazione.</a:t>
            </a:r>
            <a:endParaRPr lang="it-IT" dirty="0">
              <a:solidFill>
                <a:srgbClr val="00FFFF"/>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617513"/>
          </a:xfrm>
        </p:spPr>
        <p:txBody>
          <a:bodyPr>
            <a:noAutofit/>
          </a:bodyPr>
          <a:lstStyle/>
          <a:p>
            <a:pPr algn="ctr"/>
            <a:r>
              <a:rPr lang="it-IT" sz="2800" dirty="0" smtClean="0">
                <a:ln w="6350">
                  <a:solidFill>
                    <a:schemeClr val="tx1"/>
                  </a:solidFill>
                </a:ln>
                <a:solidFill>
                  <a:schemeClr val="tx1"/>
                </a:solidFill>
                <a:latin typeface="Informal Roman" pitchFamily="66" charset="0"/>
              </a:rPr>
              <a:t>ANTITESI: NON E’ TUTTO ORO QUELLO CHE LUCCICA</a:t>
            </a:r>
            <a:endParaRPr lang="it-IT" sz="2800" dirty="0">
              <a:ln w="6350">
                <a:solidFill>
                  <a:schemeClr val="tx1"/>
                </a:solidFill>
              </a:ln>
              <a:solidFill>
                <a:schemeClr val="tx1"/>
              </a:solidFill>
              <a:latin typeface="Informal Roman" pitchFamily="66" charset="0"/>
            </a:endParaRPr>
          </a:p>
        </p:txBody>
      </p:sp>
      <p:sp>
        <p:nvSpPr>
          <p:cNvPr id="1025" name="Rectangle 1"/>
          <p:cNvSpPr>
            <a:spLocks noChangeArrowheads="1"/>
          </p:cNvSpPr>
          <p:nvPr/>
        </p:nvSpPr>
        <p:spPr bwMode="auto">
          <a:xfrm>
            <a:off x="0" y="476672"/>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dirty="0" smtClean="0">
                <a:solidFill>
                  <a:srgbClr val="92D050"/>
                </a:solidFill>
                <a:latin typeface="Gabriola" pitchFamily="82" charset="0"/>
                <a:ea typeface="Times New Roman" pitchFamily="18" charset="0"/>
                <a:cs typeface="Andalus" pitchFamily="18" charset="-78"/>
              </a:rPr>
              <a:t>L</a:t>
            </a:r>
            <a:r>
              <a:rPr kumimoji="0" lang="it-IT" b="0" i="0" u="none" strike="noStrike" cap="none" normalizeH="0" baseline="0" dirty="0" smtClean="0">
                <a:ln>
                  <a:noFill/>
                </a:ln>
                <a:solidFill>
                  <a:srgbClr val="92D050"/>
                </a:solidFill>
                <a:effectLst/>
                <a:latin typeface="Gabriola" pitchFamily="82" charset="0"/>
                <a:ea typeface="Times New Roman" pitchFamily="18" charset="0"/>
                <a:cs typeface="Andalus" pitchFamily="18" charset="-78"/>
              </a:rPr>
              <a:t>a natura autoritaria del governo cinese, così efficiente quando si tratta di obbligare e reprimere, è anche quella che ha permesso al virus di circolare indisturbato per almeno due mesi. Se oggi l’Italia (e presto la Francia, la Germania e chissà quanti altri paesi) si trova in ginocchio è perché a inizio dicembre la Cina non ha rivelato la presenza di abitanti di Wuhan in ospedale con gravi sindromi respiratorie simili a quelle causate dalla Sars.</a:t>
            </a:r>
            <a:r>
              <a:rPr lang="it-IT" dirty="0" smtClean="0">
                <a:solidFill>
                  <a:srgbClr val="92D050"/>
                </a:solidFill>
                <a:latin typeface="Gabriola" pitchFamily="82" charset="0"/>
                <a:ea typeface="Times New Roman" pitchFamily="18" charset="0"/>
                <a:cs typeface="Andalus" pitchFamily="18" charset="-78"/>
              </a:rPr>
              <a:t> </a:t>
            </a:r>
            <a:r>
              <a:rPr kumimoji="0" lang="it-IT" b="0" i="0" u="none" strike="noStrike" cap="none" normalizeH="0" baseline="0" dirty="0" smtClean="0">
                <a:ln>
                  <a:noFill/>
                </a:ln>
                <a:solidFill>
                  <a:srgbClr val="92D050"/>
                </a:solidFill>
                <a:effectLst/>
                <a:latin typeface="Gabriola" pitchFamily="82" charset="0"/>
                <a:ea typeface="Times New Roman" pitchFamily="18" charset="0"/>
                <a:cs typeface="Andalus" pitchFamily="18" charset="-78"/>
              </a:rPr>
              <a:t>Ed è sempre per colpa del sistema autoritario cinese che quando un medico, </a:t>
            </a:r>
            <a:r>
              <a:rPr kumimoji="0" lang="it-IT" b="0" i="0" u="none" strike="noStrike" cap="none" normalizeH="0" baseline="0" dirty="0" smtClean="0">
                <a:ln>
                  <a:noFill/>
                </a:ln>
                <a:solidFill>
                  <a:srgbClr val="FFFF99"/>
                </a:solidFill>
                <a:effectLst/>
                <a:latin typeface="Gabriola" pitchFamily="82" charset="0"/>
                <a:ea typeface="Times New Roman" pitchFamily="18" charset="0"/>
                <a:cs typeface="Andalus" pitchFamily="18" charset="-78"/>
              </a:rPr>
              <a:t>Li Wenliang</a:t>
            </a:r>
            <a:r>
              <a:rPr kumimoji="0" lang="it-IT" b="0" i="0" u="none" strike="noStrike" cap="none" normalizeH="0" baseline="0" dirty="0" smtClean="0">
                <a:ln>
                  <a:noFill/>
                </a:ln>
                <a:solidFill>
                  <a:srgbClr val="92D050"/>
                </a:solidFill>
                <a:effectLst/>
                <a:latin typeface="Gabriola" pitchFamily="82" charset="0"/>
                <a:ea typeface="Times New Roman" pitchFamily="18" charset="0"/>
                <a:cs typeface="Andalus" pitchFamily="18" charset="-78"/>
              </a:rPr>
              <a:t>, oggi osannato da tutti i media cinesi e del mondo, si è accorto dell’esistenza di un nuovo virus e ha avvertito i suoi colleghi, invece che essere ascoltato, è stato convocato da polizia e Partito comunista che gli hanno ordinato di </a:t>
            </a:r>
            <a:r>
              <a:rPr kumimoji="0" lang="it-IT" b="1" i="0" u="sng" strike="noStrike" cap="none" normalizeH="0" baseline="0" dirty="0" smtClean="0">
                <a:ln>
                  <a:noFill/>
                </a:ln>
                <a:solidFill>
                  <a:schemeClr val="bg1">
                    <a:lumMod val="95000"/>
                    <a:lumOff val="5000"/>
                  </a:schemeClr>
                </a:solidFill>
                <a:effectLst/>
                <a:latin typeface="Gabriola" pitchFamily="82" charset="0"/>
                <a:ea typeface="Times New Roman" pitchFamily="18" charset="0"/>
                <a:cs typeface="Andalus" pitchFamily="18" charset="-78"/>
              </a:rPr>
              <a:t>negare tutto</a:t>
            </a:r>
            <a:r>
              <a:rPr kumimoji="0" lang="it-IT" b="0" i="0" u="sng" strike="noStrike" cap="none" normalizeH="0" baseline="0" dirty="0" smtClean="0">
                <a:ln>
                  <a:noFill/>
                </a:ln>
                <a:solidFill>
                  <a:schemeClr val="bg1">
                    <a:lumMod val="95000"/>
                    <a:lumOff val="5000"/>
                  </a:schemeClr>
                </a:solidFill>
                <a:effectLst/>
                <a:latin typeface="Gabriola" pitchFamily="82" charset="0"/>
                <a:ea typeface="Times New Roman" pitchFamily="18" charset="0"/>
                <a:cs typeface="Andalus" pitchFamily="18" charset="-78"/>
              </a:rPr>
              <a:t> </a:t>
            </a:r>
            <a:r>
              <a:rPr kumimoji="0" lang="it-IT" b="0" i="0" u="none" strike="noStrike" cap="none" normalizeH="0" baseline="0" dirty="0" smtClean="0">
                <a:ln>
                  <a:noFill/>
                </a:ln>
                <a:solidFill>
                  <a:srgbClr val="92D050"/>
                </a:solidFill>
                <a:effectLst/>
                <a:latin typeface="Gabriola" pitchFamily="82" charset="0"/>
                <a:ea typeface="Times New Roman" pitchFamily="18" charset="0"/>
                <a:cs typeface="Andalus" pitchFamily="18" charset="-78"/>
              </a:rPr>
              <a:t>Il sistema autoritario cinese non voleva fare brutta figura, soprattutto in un momento in cui </a:t>
            </a:r>
            <a:r>
              <a:rPr kumimoji="0" lang="it-IT" i="0" u="sng" strike="noStrike" cap="none" normalizeH="0" baseline="0" dirty="0" smtClean="0">
                <a:ln>
                  <a:noFill/>
                </a:ln>
                <a:solidFill>
                  <a:schemeClr val="accent1">
                    <a:lumMod val="20000"/>
                    <a:lumOff val="80000"/>
                  </a:schemeClr>
                </a:solidFill>
                <a:effectLst/>
                <a:latin typeface="Gabriola" pitchFamily="82" charset="0"/>
                <a:ea typeface="Times New Roman" pitchFamily="18" charset="0"/>
                <a:cs typeface="Andalus" pitchFamily="18" charset="-78"/>
              </a:rPr>
              <a:t>doveva svolgersi</a:t>
            </a:r>
            <a:r>
              <a:rPr kumimoji="0" lang="it-IT" i="0" u="sng" strike="noStrike" cap="none" normalizeH="0" dirty="0" smtClean="0">
                <a:ln>
                  <a:noFill/>
                </a:ln>
                <a:solidFill>
                  <a:schemeClr val="accent1">
                    <a:lumMod val="20000"/>
                    <a:lumOff val="80000"/>
                  </a:schemeClr>
                </a:solidFill>
                <a:effectLst/>
                <a:latin typeface="Gabriola" pitchFamily="82" charset="0"/>
                <a:ea typeface="Times New Roman" pitchFamily="18" charset="0"/>
                <a:cs typeface="Andalus" pitchFamily="18" charset="-78"/>
              </a:rPr>
              <a:t> </a:t>
            </a:r>
            <a:r>
              <a:rPr kumimoji="0" lang="it-IT" b="0" i="0" u="none" strike="noStrike" cap="none" normalizeH="0" baseline="0" dirty="0" smtClean="0">
                <a:ln>
                  <a:noFill/>
                </a:ln>
                <a:solidFill>
                  <a:srgbClr val="92D050"/>
                </a:solidFill>
                <a:effectLst/>
                <a:latin typeface="Gabriola" pitchFamily="82" charset="0"/>
                <a:ea typeface="Times New Roman" pitchFamily="18" charset="0"/>
                <a:cs typeface="Andalus" pitchFamily="18" charset="-78"/>
              </a:rPr>
              <a:t>il congresso provinciale del Partito a Wuhan, e voleva preservare se stesso a discapito della salute della popolazione.</a:t>
            </a:r>
            <a:endParaRPr kumimoji="0" lang="it-IT" b="0" i="0" u="none" strike="noStrike" cap="none" normalizeH="0" baseline="0" dirty="0" smtClean="0">
              <a:ln>
                <a:noFill/>
              </a:ln>
              <a:solidFill>
                <a:srgbClr val="92D050"/>
              </a:solidFill>
              <a:effectLst/>
              <a:latin typeface="Gabriola" pitchFamily="82" charset="0"/>
              <a:cs typeface="Andalus" pitchFamily="18" charset="-78"/>
            </a:endParaRPr>
          </a:p>
        </p:txBody>
      </p:sp>
      <p:sp>
        <p:nvSpPr>
          <p:cNvPr id="6145" name="Rectangle 1"/>
          <p:cNvSpPr>
            <a:spLocks noChangeArrowheads="1"/>
          </p:cNvSpPr>
          <p:nvPr/>
        </p:nvSpPr>
        <p:spPr bwMode="auto">
          <a:xfrm>
            <a:off x="3635896" y="2636912"/>
            <a:ext cx="5508104"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accent5">
                    <a:lumMod val="60000"/>
                    <a:lumOff val="40000"/>
                  </a:schemeClr>
                </a:solidFill>
                <a:effectLst/>
                <a:latin typeface="Gabriola" pitchFamily="82" charset="0"/>
                <a:ea typeface="Times New Roman" pitchFamily="18" charset="0"/>
                <a:cs typeface="Andalus" pitchFamily="18" charset="-78"/>
              </a:rPr>
              <a:t>E perché, nonostante gli ospedali di Wuhan fossero da giorni strapieni e senza più posti, nessun giornale ha lanciato l’allarme? </a:t>
            </a:r>
            <a:r>
              <a:rPr kumimoji="0" lang="it-IT" b="0" i="0" u="none" strike="noStrike" cap="none" normalizeH="0" baseline="0" dirty="0" smtClean="0">
                <a:ln>
                  <a:noFill/>
                </a:ln>
                <a:solidFill>
                  <a:srgbClr val="92D050"/>
                </a:solidFill>
                <a:effectLst/>
                <a:latin typeface="Gabriola" pitchFamily="82" charset="0"/>
                <a:ea typeface="Times New Roman" pitchFamily="18" charset="0"/>
                <a:cs typeface="Andalus" pitchFamily="18" charset="-78"/>
              </a:rPr>
              <a:t>Perché il sindaco della città non ha detto nulla fino al 23 gennaio, permettendo a tutti i suoi abitanti di uscire liberamente da Wuhan e infettare l’intero territorio della Cina e di conseguenza i paesi di tutto il mondo .</a:t>
            </a:r>
            <a:r>
              <a:rPr kumimoji="0" lang="it-IT" b="0" i="0" u="none" strike="noStrike" cap="none" normalizeH="0" dirty="0" smtClean="0">
                <a:ln>
                  <a:noFill/>
                </a:ln>
                <a:solidFill>
                  <a:srgbClr val="92D050"/>
                </a:solidFill>
                <a:effectLst/>
                <a:latin typeface="Gabriola" pitchFamily="82" charset="0"/>
                <a:ea typeface="Times New Roman" pitchFamily="18" charset="0"/>
                <a:cs typeface="Andalus" pitchFamily="18" charset="-78"/>
              </a:rPr>
              <a:t> </a:t>
            </a:r>
            <a:r>
              <a:rPr lang="it-IT" dirty="0" smtClean="0">
                <a:solidFill>
                  <a:srgbClr val="92D050"/>
                </a:solidFill>
                <a:latin typeface="Gabriola" pitchFamily="82" charset="0"/>
                <a:ea typeface="Times New Roman" pitchFamily="18" charset="0"/>
                <a:cs typeface="Andalus" pitchFamily="18" charset="-78"/>
              </a:rPr>
              <a:t>I</a:t>
            </a:r>
            <a:r>
              <a:rPr kumimoji="0" lang="it-IT" b="0" i="0" u="none" strike="noStrike" cap="none" normalizeH="0" baseline="0" dirty="0" smtClean="0">
                <a:ln>
                  <a:noFill/>
                </a:ln>
                <a:solidFill>
                  <a:srgbClr val="92D050"/>
                </a:solidFill>
                <a:effectLst/>
                <a:latin typeface="Gabriola" pitchFamily="82" charset="0"/>
                <a:ea typeface="Times New Roman" pitchFamily="18" charset="0"/>
                <a:cs typeface="Andalus" pitchFamily="18" charset="-78"/>
              </a:rPr>
              <a:t>l sistema autoritario cinese ha impedito la diffusione di informazioni, sia da parte della stampa che delle autorità locali, fino a quando il segretario del Partito comunista </a:t>
            </a:r>
            <a:r>
              <a:rPr kumimoji="0" lang="it-IT" b="0" i="0" u="none" strike="noStrike" cap="none" normalizeH="0" baseline="0" dirty="0" err="1" smtClean="0">
                <a:ln>
                  <a:noFill/>
                </a:ln>
                <a:solidFill>
                  <a:srgbClr val="92D050"/>
                </a:solidFill>
                <a:effectLst/>
                <a:latin typeface="Gabriola" pitchFamily="82" charset="0"/>
                <a:ea typeface="Times New Roman" pitchFamily="18" charset="0"/>
                <a:cs typeface="Andalus" pitchFamily="18" charset="-78"/>
              </a:rPr>
              <a:t>Xi</a:t>
            </a:r>
            <a:r>
              <a:rPr kumimoji="0" lang="it-IT" b="0" i="0" u="none" strike="noStrike" cap="none" normalizeH="0" baseline="0" dirty="0" smtClean="0">
                <a:ln>
                  <a:noFill/>
                </a:ln>
                <a:solidFill>
                  <a:srgbClr val="92D050"/>
                </a:solidFill>
                <a:effectLst/>
                <a:latin typeface="Gabriola" pitchFamily="82" charset="0"/>
                <a:ea typeface="Times New Roman" pitchFamily="18" charset="0"/>
                <a:cs typeface="Andalus" pitchFamily="18" charset="-78"/>
              </a:rPr>
              <a:t> </a:t>
            </a:r>
            <a:r>
              <a:rPr kumimoji="0" lang="it-IT" b="0" i="0" u="none" strike="noStrike" cap="none" normalizeH="0" baseline="0" dirty="0" err="1" smtClean="0">
                <a:ln>
                  <a:noFill/>
                </a:ln>
                <a:solidFill>
                  <a:srgbClr val="92D050"/>
                </a:solidFill>
                <a:effectLst/>
                <a:latin typeface="Gabriola" pitchFamily="82" charset="0"/>
                <a:ea typeface="Times New Roman" pitchFamily="18" charset="0"/>
                <a:cs typeface="Andalus" pitchFamily="18" charset="-78"/>
              </a:rPr>
              <a:t>Jinping</a:t>
            </a:r>
            <a:r>
              <a:rPr kumimoji="0" lang="it-IT" b="0" i="0" u="none" strike="noStrike" cap="none" normalizeH="0" baseline="0" dirty="0" smtClean="0">
                <a:ln>
                  <a:noFill/>
                </a:ln>
                <a:solidFill>
                  <a:srgbClr val="92D050"/>
                </a:solidFill>
                <a:effectLst/>
                <a:latin typeface="Gabriola" pitchFamily="82" charset="0"/>
                <a:ea typeface="Times New Roman" pitchFamily="18" charset="0"/>
                <a:cs typeface="Andalus" pitchFamily="18" charset="-78"/>
              </a:rPr>
              <a:t> non ha lanciato l’allarme il 23 gennaio. La Cina ha già avuto </a:t>
            </a:r>
            <a:r>
              <a:rPr kumimoji="0" lang="it-IT" sz="2400" b="0" i="0" u="none" strike="noStrike" cap="none" normalizeH="0" baseline="0" dirty="0" smtClean="0">
                <a:ln>
                  <a:noFill/>
                </a:ln>
                <a:solidFill>
                  <a:srgbClr val="FF0000"/>
                </a:solidFill>
                <a:effectLst/>
                <a:latin typeface="Gabriola" pitchFamily="82" charset="0"/>
                <a:ea typeface="Times New Roman" pitchFamily="18" charset="0"/>
                <a:cs typeface="Andalus" pitchFamily="18" charset="-78"/>
              </a:rPr>
              <a:t>80.924 casi e 3.136 decessi: </a:t>
            </a:r>
            <a:r>
              <a:rPr kumimoji="0" lang="it-IT" b="0" i="0" u="none" strike="noStrike" cap="none" normalizeH="0" baseline="0" dirty="0" smtClean="0">
                <a:ln>
                  <a:noFill/>
                </a:ln>
                <a:solidFill>
                  <a:srgbClr val="00FFFF"/>
                </a:solidFill>
                <a:effectLst/>
                <a:latin typeface="Gabriola" pitchFamily="82" charset="0"/>
                <a:ea typeface="Times New Roman" pitchFamily="18" charset="0"/>
                <a:cs typeface="Andalus" pitchFamily="18" charset="-78"/>
              </a:rPr>
              <a:t>quanti di questi sarebbero stati evitati se la Cina fosse stata una democrazia?</a:t>
            </a:r>
          </a:p>
        </p:txBody>
      </p:sp>
      <p:pic>
        <p:nvPicPr>
          <p:cNvPr id="6147" name="Picture 3" descr="Risultato immagini per cin coron virus"/>
          <p:cNvPicPr>
            <a:picLocks noChangeAspect="1" noChangeArrowheads="1"/>
          </p:cNvPicPr>
          <p:nvPr/>
        </p:nvPicPr>
        <p:blipFill>
          <a:blip r:embed="rId2" cstate="print"/>
          <a:srcRect/>
          <a:stretch>
            <a:fillRect/>
          </a:stretch>
        </p:blipFill>
        <p:spPr bwMode="auto">
          <a:xfrm>
            <a:off x="0" y="2780928"/>
            <a:ext cx="3707904" cy="2525986"/>
          </a:xfrm>
          <a:prstGeom prst="rect">
            <a:avLst/>
          </a:prstGeom>
          <a:noFill/>
        </p:spPr>
      </p:pic>
      <p:sp>
        <p:nvSpPr>
          <p:cNvPr id="6" name="Rettangolo 5"/>
          <p:cNvSpPr/>
          <p:nvPr/>
        </p:nvSpPr>
        <p:spPr>
          <a:xfrm>
            <a:off x="0" y="5380672"/>
            <a:ext cx="9144000" cy="1477328"/>
          </a:xfrm>
          <a:prstGeom prst="rect">
            <a:avLst/>
          </a:prstGeom>
        </p:spPr>
        <p:txBody>
          <a:bodyPr wrap="square">
            <a:spAutoFit/>
          </a:bodyPr>
          <a:lstStyle/>
          <a:p>
            <a:pPr lvl="0" eaLnBrk="0" fontAlgn="base" hangingPunct="0">
              <a:spcBef>
                <a:spcPct val="0"/>
              </a:spcBef>
              <a:spcAft>
                <a:spcPct val="0"/>
              </a:spcAft>
            </a:pPr>
            <a:r>
              <a:rPr lang="it-IT" dirty="0" smtClean="0">
                <a:solidFill>
                  <a:srgbClr val="92D050"/>
                </a:solidFill>
                <a:latin typeface="Gabriola" pitchFamily="82" charset="0"/>
                <a:ea typeface="Times New Roman" pitchFamily="18" charset="0"/>
                <a:cs typeface="Andalus" pitchFamily="18" charset="-78"/>
              </a:rPr>
              <a:t>Oms e giornali si sperticano in lodi al sistema della quarantena cinese, ma non si chiedono perché quando venerdì 6 marzo la vicepremier </a:t>
            </a:r>
            <a:r>
              <a:rPr lang="it-IT" dirty="0" err="1" smtClean="0">
                <a:solidFill>
                  <a:srgbClr val="92D050"/>
                </a:solidFill>
                <a:latin typeface="Gabriola" pitchFamily="82" charset="0"/>
                <a:ea typeface="Times New Roman" pitchFamily="18" charset="0"/>
                <a:cs typeface="Andalus" pitchFamily="18" charset="-78"/>
              </a:rPr>
              <a:t>Sun</a:t>
            </a:r>
            <a:r>
              <a:rPr lang="it-IT" dirty="0" smtClean="0">
                <a:solidFill>
                  <a:srgbClr val="92D050"/>
                </a:solidFill>
                <a:latin typeface="Gabriola" pitchFamily="82" charset="0"/>
                <a:ea typeface="Times New Roman" pitchFamily="18" charset="0"/>
                <a:cs typeface="Andalus" pitchFamily="18" charset="-78"/>
              </a:rPr>
              <a:t> </a:t>
            </a:r>
            <a:r>
              <a:rPr lang="it-IT" dirty="0" err="1" smtClean="0">
                <a:solidFill>
                  <a:srgbClr val="92D050"/>
                </a:solidFill>
                <a:latin typeface="Gabriola" pitchFamily="82" charset="0"/>
                <a:ea typeface="Times New Roman" pitchFamily="18" charset="0"/>
                <a:cs typeface="Andalus" pitchFamily="18" charset="-78"/>
              </a:rPr>
              <a:t>Chunlan</a:t>
            </a:r>
            <a:r>
              <a:rPr lang="it-IT" dirty="0" smtClean="0">
                <a:solidFill>
                  <a:srgbClr val="92D050"/>
                </a:solidFill>
                <a:latin typeface="Gabriola" pitchFamily="82" charset="0"/>
                <a:ea typeface="Times New Roman" pitchFamily="18" charset="0"/>
                <a:cs typeface="Andalus" pitchFamily="18" charset="-78"/>
              </a:rPr>
              <a:t> si è recata a Wuhan per verificarne l’andamento, centinaia di persone si sono arrischiate ad affacciarsi dai balconi dei palazzi blindati per gridare: </a:t>
            </a:r>
            <a:r>
              <a:rPr lang="it-IT" dirty="0" smtClean="0">
                <a:solidFill>
                  <a:schemeClr val="accent1">
                    <a:lumMod val="20000"/>
                    <a:lumOff val="80000"/>
                  </a:schemeClr>
                </a:solidFill>
                <a:latin typeface="Gabriola" pitchFamily="82" charset="0"/>
                <a:ea typeface="Times New Roman" pitchFamily="18" charset="0"/>
                <a:cs typeface="Andalus" pitchFamily="18" charset="-78"/>
              </a:rPr>
              <a:t>«Falsità, solo falsità, le autorità mentono». </a:t>
            </a:r>
            <a:r>
              <a:rPr lang="it-IT" dirty="0" smtClean="0">
                <a:solidFill>
                  <a:srgbClr val="FFC000"/>
                </a:solidFill>
                <a:latin typeface="Gabriola" pitchFamily="82" charset="0"/>
                <a:ea typeface="Times New Roman" pitchFamily="18" charset="0"/>
                <a:cs typeface="Andalus" pitchFamily="18" charset="-78"/>
              </a:rPr>
              <a:t>I cinesi non capiscono e non vedono quanto il loro sistema sia desiderabile? </a:t>
            </a:r>
            <a:r>
              <a:rPr lang="it-IT" dirty="0" smtClean="0">
                <a:solidFill>
                  <a:srgbClr val="92D050"/>
                </a:solidFill>
                <a:latin typeface="Gabriola" pitchFamily="82" charset="0"/>
                <a:ea typeface="Times New Roman" pitchFamily="18" charset="0"/>
                <a:cs typeface="Andalus" pitchFamily="18" charset="-78"/>
              </a:rPr>
              <a:t>Il punto è un altro: i cinesi conoscono davvero il sistema e non si fermano agli specchietti per le allodole.</a:t>
            </a:r>
            <a:endParaRPr lang="it-IT" dirty="0" smtClean="0">
              <a:solidFill>
                <a:srgbClr val="92D050"/>
              </a:solidFill>
              <a:latin typeface="Gabriola" pitchFamily="82" charset="0"/>
              <a:cs typeface="Andalus" pitchFamily="18"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92333"/>
            <a:ext cx="914400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CCECFF"/>
                </a:solidFill>
                <a:effectLst/>
                <a:latin typeface="Gulim" pitchFamily="34" charset="-127"/>
                <a:ea typeface="Gulim" pitchFamily="34" charset="-127"/>
                <a:cs typeface="Tunga" pitchFamily="34" charset="0"/>
              </a:rPr>
              <a:t>Quante persone, come il nonno di </a:t>
            </a:r>
            <a:r>
              <a:rPr kumimoji="0" lang="it-IT" sz="1400" b="0" i="0" u="none" strike="noStrike" cap="none" normalizeH="0" baseline="0" dirty="0" err="1" smtClean="0">
                <a:ln>
                  <a:noFill/>
                </a:ln>
                <a:solidFill>
                  <a:srgbClr val="CCECFF"/>
                </a:solidFill>
                <a:effectLst/>
                <a:latin typeface="Gulim" pitchFamily="34" charset="-127"/>
                <a:ea typeface="Gulim" pitchFamily="34" charset="-127"/>
                <a:cs typeface="Tunga" pitchFamily="34" charset="0"/>
              </a:rPr>
              <a:t>Zhang</a:t>
            </a:r>
            <a:r>
              <a:rPr kumimoji="0" lang="it-IT" sz="1400" b="0" i="0" u="none" strike="noStrike" cap="none" normalizeH="0" baseline="0" dirty="0" smtClean="0">
                <a:ln>
                  <a:noFill/>
                </a:ln>
                <a:solidFill>
                  <a:srgbClr val="CCECFF"/>
                </a:solidFill>
                <a:effectLst/>
                <a:latin typeface="Gulim" pitchFamily="34" charset="-127"/>
                <a:ea typeface="Gulim" pitchFamily="34" charset="-127"/>
                <a:cs typeface="Tunga" pitchFamily="34" charset="0"/>
              </a:rPr>
              <a:t> Bella, si sono ammalate a Wuhan, </a:t>
            </a:r>
            <a:r>
              <a:rPr kumimoji="0" lang="it-IT" sz="1400" i="0" u="sng" strike="noStrike" cap="none" normalizeH="0" baseline="0" dirty="0" smtClean="0">
                <a:ln>
                  <a:noFill/>
                </a:ln>
                <a:solidFill>
                  <a:schemeClr val="accent1">
                    <a:lumMod val="60000"/>
                    <a:lumOff val="40000"/>
                  </a:schemeClr>
                </a:solidFill>
                <a:effectLst/>
                <a:latin typeface="Gulim" pitchFamily="34" charset="-127"/>
                <a:ea typeface="Gulim" pitchFamily="34" charset="-127"/>
                <a:cs typeface="Tunga" pitchFamily="34" charset="0"/>
              </a:rPr>
              <a:t>hanno cercato invano </a:t>
            </a:r>
            <a:r>
              <a:rPr kumimoji="0" lang="it-IT" sz="1400" b="0" i="0" u="none" strike="noStrike" cap="none" normalizeH="0" baseline="0" dirty="0" smtClean="0">
                <a:ln>
                  <a:noFill/>
                </a:ln>
                <a:solidFill>
                  <a:srgbClr val="CCECFF"/>
                </a:solidFill>
                <a:effectLst/>
                <a:latin typeface="Gulim" pitchFamily="34" charset="-127"/>
                <a:ea typeface="Gulim" pitchFamily="34" charset="-127"/>
                <a:cs typeface="Tunga" pitchFamily="34" charset="0"/>
              </a:rPr>
              <a:t>posto in ospedale, non hanno mai fatto il tampone nonostante presentassero tutti i sintomi del Covid-19 e sono stati messi frettolosamente in quarantena, abbandonati dalle autorità e morti da soli nel letto di casa?</a:t>
            </a:r>
            <a:r>
              <a:rPr kumimoji="0" lang="it-IT" sz="1400" b="0" i="0" u="none" strike="noStrike" cap="none" normalizeH="0" baseline="0" dirty="0" smtClean="0">
                <a:ln>
                  <a:noFill/>
                </a:ln>
                <a:solidFill>
                  <a:srgbClr val="CCFF99"/>
                </a:solidFill>
                <a:effectLst/>
                <a:latin typeface="Gulim" pitchFamily="34" charset="-127"/>
                <a:ea typeface="Gulim" pitchFamily="34" charset="-127"/>
                <a:cs typeface="Tunga" pitchFamily="34" charset="0"/>
              </a:rPr>
              <a:t> Il signor </a:t>
            </a:r>
            <a:r>
              <a:rPr kumimoji="0" lang="it-IT" sz="1400" b="0" i="0" u="none" strike="noStrike" cap="none" normalizeH="0" baseline="0" dirty="0" err="1" smtClean="0">
                <a:ln>
                  <a:noFill/>
                </a:ln>
                <a:solidFill>
                  <a:srgbClr val="CCFF99"/>
                </a:solidFill>
                <a:effectLst/>
                <a:latin typeface="Gulim" pitchFamily="34" charset="-127"/>
                <a:ea typeface="Gulim" pitchFamily="34" charset="-127"/>
                <a:cs typeface="Tunga" pitchFamily="34" charset="0"/>
              </a:rPr>
              <a:t>Zhang</a:t>
            </a:r>
            <a:r>
              <a:rPr kumimoji="0" lang="it-IT" sz="1400" b="0" i="0" u="none" strike="noStrike" cap="none" normalizeH="0" baseline="0" dirty="0" smtClean="0">
                <a:ln>
                  <a:noFill/>
                </a:ln>
                <a:solidFill>
                  <a:srgbClr val="CCFF99"/>
                </a:solidFill>
                <a:effectLst/>
                <a:latin typeface="Gulim" pitchFamily="34" charset="-127"/>
                <a:ea typeface="Gulim" pitchFamily="34" charset="-127"/>
                <a:cs typeface="Tunga" pitchFamily="34" charset="0"/>
              </a:rPr>
              <a:t> è stato immediatamente cremato da un’agenzia funebre senza che la sua morte fosse ascritta al virus. L’Oms elogia il governo comunista perché in Cina il coronavirus avrebbe un tasso di mortalità di appena il 3,8%, mentre in Italia già sfiora il 5%. </a:t>
            </a:r>
            <a:r>
              <a:rPr kumimoji="0" lang="it-IT" sz="1400" b="0" i="0" u="none" strike="noStrike" cap="none" normalizeH="0" baseline="0" dirty="0" smtClean="0">
                <a:ln>
                  <a:noFill/>
                </a:ln>
                <a:solidFill>
                  <a:schemeClr val="accent4">
                    <a:lumMod val="20000"/>
                    <a:lumOff val="80000"/>
                  </a:schemeClr>
                </a:solidFill>
                <a:effectLst/>
                <a:latin typeface="Gulim" pitchFamily="34" charset="-127"/>
                <a:ea typeface="Gulim" pitchFamily="34" charset="-127"/>
                <a:cs typeface="Tunga" pitchFamily="34" charset="0"/>
              </a:rPr>
              <a:t>Ma com’è possibile credere alle cifre di Pechino? </a:t>
            </a:r>
            <a:r>
              <a:rPr kumimoji="0" lang="it-IT" sz="1400" b="0" i="0" u="none" strike="noStrike" cap="none" normalizeH="0" baseline="0" dirty="0" smtClean="0">
                <a:ln>
                  <a:noFill/>
                </a:ln>
                <a:solidFill>
                  <a:schemeClr val="accent3">
                    <a:lumMod val="40000"/>
                    <a:lumOff val="60000"/>
                  </a:schemeClr>
                </a:solidFill>
                <a:effectLst/>
                <a:latin typeface="Gulim" pitchFamily="34" charset="-127"/>
                <a:ea typeface="Gulim" pitchFamily="34" charset="-127"/>
                <a:cs typeface="Tunga" pitchFamily="34" charset="0"/>
              </a:rPr>
              <a:t>Quanti signor </a:t>
            </a:r>
            <a:r>
              <a:rPr kumimoji="0" lang="it-IT" sz="1400" b="0" i="0" u="none" strike="noStrike" cap="none" normalizeH="0" baseline="0" dirty="0" err="1" smtClean="0">
                <a:ln>
                  <a:noFill/>
                </a:ln>
                <a:solidFill>
                  <a:schemeClr val="accent3">
                    <a:lumMod val="40000"/>
                    <a:lumOff val="60000"/>
                  </a:schemeClr>
                </a:solidFill>
                <a:effectLst/>
                <a:latin typeface="Gulim" pitchFamily="34" charset="-127"/>
                <a:ea typeface="Gulim" pitchFamily="34" charset="-127"/>
                <a:cs typeface="Tunga" pitchFamily="34" charset="0"/>
              </a:rPr>
              <a:t>Zhang</a:t>
            </a:r>
            <a:r>
              <a:rPr kumimoji="0" lang="it-IT" sz="1400" b="0" i="0" u="none" strike="noStrike" cap="none" normalizeH="0" baseline="0" dirty="0" smtClean="0">
                <a:ln>
                  <a:noFill/>
                </a:ln>
                <a:solidFill>
                  <a:schemeClr val="accent3">
                    <a:lumMod val="40000"/>
                    <a:lumOff val="60000"/>
                  </a:schemeClr>
                </a:solidFill>
                <a:effectLst/>
                <a:latin typeface="Gulim" pitchFamily="34" charset="-127"/>
                <a:ea typeface="Gulim" pitchFamily="34" charset="-127"/>
                <a:cs typeface="Tunga" pitchFamily="34" charset="0"/>
              </a:rPr>
              <a:t> ci sono stati in Cina?</a:t>
            </a:r>
            <a:r>
              <a:rPr kumimoji="0" lang="it-IT" sz="1400" b="0" i="0" u="none" strike="noStrike" cap="none" normalizeH="0" dirty="0" smtClean="0">
                <a:ln>
                  <a:noFill/>
                </a:ln>
                <a:solidFill>
                  <a:schemeClr val="accent3">
                    <a:lumMod val="40000"/>
                    <a:lumOff val="60000"/>
                  </a:schemeClr>
                </a:solidFill>
                <a:effectLst/>
                <a:latin typeface="Gulim" pitchFamily="34" charset="-127"/>
                <a:ea typeface="Gulim" pitchFamily="34" charset="-127"/>
                <a:cs typeface="Tung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CCFF99"/>
                </a:solidFill>
                <a:effectLst/>
                <a:latin typeface="Gulim" pitchFamily="34" charset="-127"/>
                <a:ea typeface="Gulim" pitchFamily="34" charset="-127"/>
                <a:cs typeface="Tunga" pitchFamily="34" charset="0"/>
              </a:rPr>
              <a:t>A </a:t>
            </a:r>
            <a:r>
              <a:rPr kumimoji="0" lang="it-IT" sz="1400" b="0" i="0" u="none" strike="noStrike" cap="none" normalizeH="0" baseline="0" dirty="0" err="1" smtClean="0">
                <a:ln>
                  <a:noFill/>
                </a:ln>
                <a:solidFill>
                  <a:srgbClr val="CCFF99"/>
                </a:solidFill>
                <a:effectLst/>
                <a:latin typeface="Gulim" pitchFamily="34" charset="-127"/>
                <a:ea typeface="Gulim" pitchFamily="34" charset="-127"/>
                <a:cs typeface="Tunga" pitchFamily="34" charset="0"/>
              </a:rPr>
              <a:t>Lianshui</a:t>
            </a:r>
            <a:r>
              <a:rPr kumimoji="0" lang="it-IT" sz="1400" b="0" i="0" u="none" strike="noStrike" cap="none" normalizeH="0" baseline="0" dirty="0" smtClean="0">
                <a:ln>
                  <a:noFill/>
                </a:ln>
                <a:solidFill>
                  <a:srgbClr val="CCFF99"/>
                </a:solidFill>
                <a:effectLst/>
                <a:latin typeface="Gulim" pitchFamily="34" charset="-127"/>
                <a:ea typeface="Gulim" pitchFamily="34" charset="-127"/>
                <a:cs typeface="Tunga" pitchFamily="34" charset="0"/>
              </a:rPr>
              <a:t>, nella provincia dello </a:t>
            </a:r>
            <a:r>
              <a:rPr kumimoji="0" lang="it-IT" sz="1400" b="0" i="0" u="none" strike="noStrike" cap="none" normalizeH="0" baseline="0" dirty="0" err="1" smtClean="0">
                <a:ln>
                  <a:noFill/>
                </a:ln>
                <a:solidFill>
                  <a:srgbClr val="CCFF99"/>
                </a:solidFill>
                <a:effectLst/>
                <a:latin typeface="Gulim" pitchFamily="34" charset="-127"/>
                <a:ea typeface="Gulim" pitchFamily="34" charset="-127"/>
                <a:cs typeface="Tunga" pitchFamily="34" charset="0"/>
              </a:rPr>
              <a:t>Jiangsu</a:t>
            </a:r>
            <a:r>
              <a:rPr kumimoji="0" lang="it-IT" sz="1400" b="0" i="0" u="none" strike="noStrike" cap="none" normalizeH="0" baseline="0" dirty="0" smtClean="0">
                <a:ln>
                  <a:noFill/>
                </a:ln>
                <a:solidFill>
                  <a:srgbClr val="CCFF99"/>
                </a:solidFill>
                <a:effectLst/>
                <a:latin typeface="Gulim" pitchFamily="34" charset="-127"/>
                <a:ea typeface="Gulim" pitchFamily="34" charset="-127"/>
                <a:cs typeface="Tunga" pitchFamily="34" charset="0"/>
              </a:rPr>
              <a:t>, un’intera famiglia </a:t>
            </a:r>
            <a:r>
              <a:rPr kumimoji="0" lang="it-IT" sz="1400" b="1" i="0" u="none" strike="noStrike" cap="none" normalizeH="0" baseline="0" dirty="0" smtClean="0">
                <a:ln>
                  <a:noFill/>
                </a:ln>
                <a:solidFill>
                  <a:srgbClr val="CCFF99"/>
                </a:solidFill>
                <a:effectLst/>
                <a:latin typeface="Gulim" pitchFamily="34" charset="-127"/>
                <a:ea typeface="Gulim" pitchFamily="34" charset="-127"/>
                <a:cs typeface="Tunga" pitchFamily="34" charset="0"/>
              </a:rPr>
              <a:t>è </a:t>
            </a:r>
            <a:r>
              <a:rPr kumimoji="0" lang="it-IT" sz="1400" u="sng" strike="noStrike" cap="none" normalizeH="0" baseline="0" dirty="0" smtClean="0">
                <a:ln>
                  <a:noFill/>
                </a:ln>
                <a:effectLst/>
                <a:latin typeface="Gulim" pitchFamily="34" charset="-127"/>
                <a:ea typeface="Gulim" pitchFamily="34" charset="-127"/>
                <a:cs typeface="Tunga" pitchFamily="34" charset="0"/>
              </a:rPr>
              <a:t>stata blindata </a:t>
            </a:r>
            <a:r>
              <a:rPr kumimoji="0" lang="it-IT" sz="1400" b="0" i="0" u="none" strike="noStrike" cap="none" normalizeH="0" baseline="0" dirty="0" smtClean="0">
                <a:ln>
                  <a:noFill/>
                </a:ln>
                <a:solidFill>
                  <a:srgbClr val="CCFF99"/>
                </a:solidFill>
                <a:effectLst/>
                <a:latin typeface="Gulim" pitchFamily="34" charset="-127"/>
                <a:ea typeface="Gulim" pitchFamily="34" charset="-127"/>
                <a:cs typeface="Tunga" pitchFamily="34" charset="0"/>
              </a:rPr>
              <a:t>in casa con sbarre di metallo dalle autorità locali. Sulla porta è stato appeso il cartello: </a:t>
            </a:r>
            <a:r>
              <a:rPr kumimoji="0" lang="it-IT" sz="1400" b="0" i="0" u="none" strike="noStrike" cap="none" normalizeH="0" baseline="0" dirty="0" smtClean="0">
                <a:ln>
                  <a:noFill/>
                </a:ln>
                <a:solidFill>
                  <a:srgbClr val="00B0F0"/>
                </a:solidFill>
                <a:effectLst/>
                <a:latin typeface="Gulim" pitchFamily="34" charset="-127"/>
                <a:ea typeface="Gulim" pitchFamily="34" charset="-127"/>
                <a:cs typeface="Tunga" pitchFamily="34" charset="0"/>
              </a:rPr>
              <a:t>«In questa casa vive una persona rientrata da Wuhan. È vietato toccare»</a:t>
            </a:r>
            <a:r>
              <a:rPr kumimoji="0" lang="it-IT" sz="1400" b="0" i="0" u="none" strike="noStrike" cap="none" normalizeH="0" baseline="0" dirty="0" smtClean="0">
                <a:ln>
                  <a:noFill/>
                </a:ln>
                <a:solidFill>
                  <a:srgbClr val="CCFF99"/>
                </a:solidFill>
                <a:effectLst/>
                <a:latin typeface="Gulim" pitchFamily="34" charset="-127"/>
                <a:ea typeface="Gulim" pitchFamily="34" charset="-127"/>
                <a:cs typeface="Tunga" pitchFamily="34" charset="0"/>
              </a:rPr>
              <a:t>. </a:t>
            </a:r>
            <a:r>
              <a:rPr kumimoji="0" lang="it-IT" b="0" i="0" u="sng" strike="noStrike" cap="none" normalizeH="0" baseline="0" dirty="0" smtClean="0">
                <a:ln>
                  <a:noFill/>
                </a:ln>
                <a:solidFill>
                  <a:srgbClr val="CCFF99"/>
                </a:solidFill>
                <a:effectLst/>
                <a:latin typeface="Gulim" pitchFamily="34" charset="-127"/>
                <a:ea typeface="Gulim" pitchFamily="34" charset="-127"/>
                <a:cs typeface="Tunga" pitchFamily="34" charset="0"/>
              </a:rPr>
              <a:t>La famiglia ha confessato che sarebbero </a:t>
            </a:r>
            <a:r>
              <a:rPr kumimoji="0" lang="it-IT" b="1" i="0" u="sng" strike="noStrike" cap="none" normalizeH="0" baseline="0" dirty="0" smtClean="0">
                <a:ln>
                  <a:noFill/>
                </a:ln>
                <a:solidFill>
                  <a:schemeClr val="accent3">
                    <a:lumMod val="60000"/>
                    <a:lumOff val="40000"/>
                  </a:schemeClr>
                </a:solidFill>
                <a:effectLst/>
                <a:latin typeface="Gulim" pitchFamily="34" charset="-127"/>
                <a:ea typeface="Gulim" pitchFamily="34" charset="-127"/>
                <a:cs typeface="Tunga" pitchFamily="34" charset="0"/>
              </a:rPr>
              <a:t>tutti morti di fame </a:t>
            </a:r>
            <a:r>
              <a:rPr kumimoji="0" lang="it-IT" b="0" i="0" u="sng" strike="noStrike" cap="none" normalizeH="0" baseline="0" dirty="0" smtClean="0">
                <a:ln>
                  <a:noFill/>
                </a:ln>
                <a:solidFill>
                  <a:srgbClr val="CCFF99"/>
                </a:solidFill>
                <a:effectLst/>
                <a:latin typeface="Gulim" pitchFamily="34" charset="-127"/>
                <a:ea typeface="Gulim" pitchFamily="34" charset="-127"/>
                <a:cs typeface="Tunga" pitchFamily="34" charset="0"/>
              </a:rPr>
              <a:t>se un vicino, mosso a compassione, non gli avesse calato dal balcone del cibo</a:t>
            </a:r>
            <a:r>
              <a:rPr kumimoji="0" lang="it-IT" sz="1400" b="0" i="0" u="none" strike="noStrike" cap="none" normalizeH="0" baseline="0" dirty="0" smtClean="0">
                <a:ln>
                  <a:noFill/>
                </a:ln>
                <a:solidFill>
                  <a:srgbClr val="CCFF99"/>
                </a:solidFill>
                <a:effectLst/>
                <a:latin typeface="Gulim" pitchFamily="34" charset="-127"/>
                <a:ea typeface="Gulim" pitchFamily="34" charset="-127"/>
                <a:cs typeface="Tunga" pitchFamily="34" charset="0"/>
              </a:rPr>
              <a:t>. Simili metodi di quarantena forzata sono stati applicati in tutta la Cina da zelanti funzionari del Partito. </a:t>
            </a:r>
            <a:r>
              <a:rPr kumimoji="0" lang="it-IT" sz="1400" b="0" i="0" u="none" strike="noStrike" cap="none" normalizeH="0" baseline="0" dirty="0" smtClean="0">
                <a:ln>
                  <a:noFill/>
                </a:ln>
                <a:solidFill>
                  <a:srgbClr val="00FFFF"/>
                </a:solidFill>
                <a:effectLst/>
                <a:latin typeface="Gulim" pitchFamily="34" charset="-127"/>
                <a:ea typeface="Gulim" pitchFamily="34" charset="-127"/>
                <a:cs typeface="Tunga" pitchFamily="34" charset="0"/>
              </a:rPr>
              <a:t>Quante famiglie non hanno avuto la stessa fortuna di quella di </a:t>
            </a:r>
            <a:r>
              <a:rPr kumimoji="0" lang="it-IT" sz="1400" b="0" i="0" u="none" strike="noStrike" cap="none" normalizeH="0" baseline="0" dirty="0" err="1" smtClean="0">
                <a:ln>
                  <a:noFill/>
                </a:ln>
                <a:solidFill>
                  <a:srgbClr val="00FFFF"/>
                </a:solidFill>
                <a:effectLst/>
                <a:latin typeface="Gulim" pitchFamily="34" charset="-127"/>
                <a:ea typeface="Gulim" pitchFamily="34" charset="-127"/>
                <a:cs typeface="Tunga" pitchFamily="34" charset="0"/>
              </a:rPr>
              <a:t>Lianshui</a:t>
            </a:r>
            <a:r>
              <a:rPr kumimoji="0" lang="it-IT" sz="1400" b="0" i="0" u="none" strike="noStrike" cap="none" normalizeH="0" baseline="0" dirty="0" smtClean="0">
                <a:ln>
                  <a:noFill/>
                </a:ln>
                <a:solidFill>
                  <a:srgbClr val="00FFFF"/>
                </a:solidFill>
                <a:effectLst/>
                <a:latin typeface="Gulim" pitchFamily="34" charset="-127"/>
                <a:ea typeface="Gulim" pitchFamily="34" charset="-127"/>
                <a:cs typeface="Tunga" pitchFamily="34" charset="0"/>
              </a:rPr>
              <a:t> e sono decedute?</a:t>
            </a:r>
            <a:r>
              <a:rPr kumimoji="0" lang="it-IT" sz="1400" b="0" i="0" u="none" strike="noStrike" cap="none" normalizeH="0" baseline="0" dirty="0" smtClean="0">
                <a:ln>
                  <a:noFill/>
                </a:ln>
                <a:solidFill>
                  <a:srgbClr val="CCFF99"/>
                </a:solidFill>
                <a:effectLst/>
                <a:latin typeface="Gulim" pitchFamily="34" charset="-127"/>
                <a:ea typeface="Gulim" pitchFamily="34" charset="-127"/>
                <a:cs typeface="Tunga" pitchFamily="34" charset="0"/>
              </a:rPr>
              <a:t> Non lo sappiamo, ma come si fa a elogiare la quarantena con caratteristiche cinesi davanti a simili eccessi?</a:t>
            </a:r>
          </a:p>
        </p:txBody>
      </p:sp>
      <p:sp>
        <p:nvSpPr>
          <p:cNvPr id="33794" name="Rectangle 2"/>
          <p:cNvSpPr>
            <a:spLocks noChangeArrowheads="1"/>
          </p:cNvSpPr>
          <p:nvPr/>
        </p:nvSpPr>
        <p:spPr bwMode="auto">
          <a:xfrm>
            <a:off x="0" y="3140968"/>
            <a:ext cx="478802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it-IT" sz="1400" b="0" i="0" u="none" strike="noStrike" cap="none" normalizeH="0" baseline="0" dirty="0" smtClean="0">
                <a:ln>
                  <a:noFill/>
                </a:ln>
                <a:solidFill>
                  <a:srgbClr val="CCFF99"/>
                </a:solidFill>
                <a:effectLst/>
                <a:latin typeface="Gulim" pitchFamily="34" charset="-127"/>
                <a:ea typeface="Gulim" pitchFamily="34" charset="-127"/>
                <a:cs typeface="Arial" pitchFamily="34" charset="0"/>
              </a:rPr>
              <a:t>E ancora, c’è bisogno di ricordare la </a:t>
            </a:r>
            <a:r>
              <a:rPr kumimoji="0" lang="it-IT" sz="1400" i="0" u="none" strike="noStrike" cap="none" normalizeH="0" baseline="0" dirty="0" smtClean="0">
                <a:ln>
                  <a:noFill/>
                </a:ln>
                <a:solidFill>
                  <a:srgbClr val="CCFF99"/>
                </a:solidFill>
                <a:effectLst/>
                <a:latin typeface="Gulim" pitchFamily="34" charset="-127"/>
                <a:ea typeface="Gulim" pitchFamily="34" charset="-127"/>
                <a:cs typeface="Arial" pitchFamily="34" charset="0"/>
              </a:rPr>
              <a:t>vicenda di </a:t>
            </a:r>
            <a:r>
              <a:rPr kumimoji="0" lang="it-IT" sz="1400" b="1" i="0" u="none" strike="noStrike" cap="none" normalizeH="0" baseline="0" dirty="0" err="1" smtClean="0">
                <a:ln>
                  <a:noFill/>
                </a:ln>
                <a:solidFill>
                  <a:srgbClr val="CCECFF"/>
                </a:solidFill>
                <a:effectLst/>
                <a:latin typeface="Gulim" pitchFamily="34" charset="-127"/>
                <a:ea typeface="Gulim" pitchFamily="34" charset="-127"/>
                <a:cs typeface="Arial" pitchFamily="34" charset="0"/>
              </a:rPr>
              <a:t>Yan</a:t>
            </a:r>
            <a:r>
              <a:rPr kumimoji="0" lang="it-IT" sz="1400" b="1" i="0" u="none" strike="noStrike" cap="none" normalizeH="0" baseline="0" dirty="0" smtClean="0">
                <a:ln>
                  <a:noFill/>
                </a:ln>
                <a:solidFill>
                  <a:srgbClr val="CCECFF"/>
                </a:solidFill>
                <a:effectLst/>
                <a:latin typeface="Gulim" pitchFamily="34" charset="-127"/>
                <a:ea typeface="Gulim" pitchFamily="34" charset="-127"/>
                <a:cs typeface="Arial" pitchFamily="34" charset="0"/>
              </a:rPr>
              <a:t> </a:t>
            </a:r>
            <a:r>
              <a:rPr kumimoji="0" lang="it-IT" sz="1400" b="1" i="0" u="none" strike="noStrike" cap="none" normalizeH="0" baseline="0" dirty="0" err="1" smtClean="0">
                <a:ln>
                  <a:noFill/>
                </a:ln>
                <a:solidFill>
                  <a:srgbClr val="CCECFF"/>
                </a:solidFill>
                <a:effectLst/>
                <a:latin typeface="Gulim" pitchFamily="34" charset="-127"/>
                <a:ea typeface="Gulim" pitchFamily="34" charset="-127"/>
                <a:cs typeface="Arial" pitchFamily="34" charset="0"/>
              </a:rPr>
              <a:t>Xiaowen</a:t>
            </a:r>
            <a:r>
              <a:rPr kumimoji="0" lang="it-IT" sz="1400" b="0" i="0" u="none" strike="noStrike" cap="none" normalizeH="0" baseline="0" dirty="0" smtClean="0">
                <a:ln>
                  <a:noFill/>
                </a:ln>
                <a:solidFill>
                  <a:srgbClr val="CCFF99"/>
                </a:solidFill>
                <a:effectLst/>
                <a:latin typeface="Gulim" pitchFamily="34" charset="-127"/>
                <a:ea typeface="Gulim" pitchFamily="34" charset="-127"/>
                <a:cs typeface="Arial" pitchFamily="34" charset="0"/>
              </a:rPr>
              <a:t>, chiuso in quarantena insieme al figlio minore e costretto ad abbandonare il figlio maggiore, affetto da paralisi cerebrale, in casa da solo? Le autorità locali della contea di </a:t>
            </a:r>
            <a:r>
              <a:rPr kumimoji="0" lang="it-IT" sz="1400" b="0" i="0" u="none" strike="noStrike" cap="none" normalizeH="0" baseline="0" dirty="0" err="1" smtClean="0">
                <a:ln>
                  <a:noFill/>
                </a:ln>
                <a:solidFill>
                  <a:srgbClr val="CCFF99"/>
                </a:solidFill>
                <a:effectLst/>
                <a:latin typeface="Gulim" pitchFamily="34" charset="-127"/>
                <a:ea typeface="Gulim" pitchFamily="34" charset="-127"/>
                <a:cs typeface="Arial" pitchFamily="34" charset="0"/>
              </a:rPr>
              <a:t>Hongan</a:t>
            </a:r>
            <a:r>
              <a:rPr kumimoji="0" lang="it-IT" sz="1400" b="0" i="0" u="none" strike="noStrike" cap="none" normalizeH="0" baseline="0" dirty="0" smtClean="0">
                <a:ln>
                  <a:noFill/>
                </a:ln>
                <a:solidFill>
                  <a:srgbClr val="CCFF99"/>
                </a:solidFill>
                <a:effectLst/>
                <a:latin typeface="Gulim" pitchFamily="34" charset="-127"/>
                <a:ea typeface="Gulim" pitchFamily="34" charset="-127"/>
                <a:cs typeface="Arial" pitchFamily="34" charset="0"/>
              </a:rPr>
              <a:t> (</a:t>
            </a:r>
            <a:r>
              <a:rPr kumimoji="0" lang="it-IT" sz="1400" b="0" i="0" u="none" strike="noStrike" cap="none" normalizeH="0" baseline="0" dirty="0" err="1" smtClean="0">
                <a:ln>
                  <a:noFill/>
                </a:ln>
                <a:solidFill>
                  <a:srgbClr val="CCFF99"/>
                </a:solidFill>
                <a:effectLst/>
                <a:latin typeface="Gulim" pitchFamily="34" charset="-127"/>
                <a:ea typeface="Gulim" pitchFamily="34" charset="-127"/>
                <a:cs typeface="Arial" pitchFamily="34" charset="0"/>
              </a:rPr>
              <a:t>Hubei</a:t>
            </a:r>
            <a:r>
              <a:rPr kumimoji="0" lang="it-IT" sz="1400" b="0" i="0" u="none" strike="noStrike" cap="none" normalizeH="0" baseline="0" dirty="0" smtClean="0">
                <a:ln>
                  <a:noFill/>
                </a:ln>
                <a:solidFill>
                  <a:srgbClr val="CCFF99"/>
                </a:solidFill>
                <a:effectLst/>
                <a:latin typeface="Gulim" pitchFamily="34" charset="-127"/>
                <a:ea typeface="Gulim" pitchFamily="34" charset="-127"/>
                <a:cs typeface="Arial" pitchFamily="34" charset="0"/>
              </a:rPr>
              <a:t>) avevano giurato al padre che si sarebbero presi cura di lui, invece l’hanno lasciato morire di fame in mezzo ai suoi escrementi. </a:t>
            </a:r>
            <a:r>
              <a:rPr kumimoji="0" lang="it-IT" sz="1400" b="0" i="0" u="none" strike="noStrike" cap="none" normalizeH="0" baseline="0" dirty="0" smtClean="0">
                <a:ln>
                  <a:noFill/>
                </a:ln>
                <a:solidFill>
                  <a:srgbClr val="FF0000"/>
                </a:solidFill>
                <a:effectLst/>
                <a:latin typeface="Gulim" pitchFamily="34" charset="-127"/>
                <a:ea typeface="Gulim" pitchFamily="34" charset="-127"/>
                <a:cs typeface="Arial" pitchFamily="34" charset="0"/>
              </a:rPr>
              <a:t>«La verità è che è morto e basta», </a:t>
            </a:r>
            <a:r>
              <a:rPr kumimoji="0" lang="it-IT" sz="1400" b="0" i="0" u="none" strike="noStrike" cap="none" normalizeH="0" baseline="0" dirty="0" smtClean="0">
                <a:ln>
                  <a:noFill/>
                </a:ln>
                <a:solidFill>
                  <a:srgbClr val="CCFF99"/>
                </a:solidFill>
                <a:effectLst/>
                <a:latin typeface="Gulim" pitchFamily="34" charset="-127"/>
                <a:ea typeface="Gulim" pitchFamily="34" charset="-127"/>
                <a:cs typeface="Arial" pitchFamily="34" charset="0"/>
              </a:rPr>
              <a:t>hanno risposto i funzionari del partito locale all’inchiesta seguita al caso.</a:t>
            </a:r>
            <a:r>
              <a:rPr lang="it-IT" sz="1400" dirty="0" smtClean="0">
                <a:solidFill>
                  <a:srgbClr val="CCFF99"/>
                </a:solidFill>
                <a:latin typeface="Gulim" pitchFamily="34" charset="-127"/>
                <a:ea typeface="Gulim" pitchFamily="34" charset="-127"/>
                <a:cs typeface="Arial" pitchFamily="34" charset="0"/>
              </a:rPr>
              <a:t> </a:t>
            </a:r>
            <a:r>
              <a:rPr lang="it-IT" sz="1400" dirty="0" smtClean="0">
                <a:solidFill>
                  <a:schemeClr val="accent4">
                    <a:lumMod val="20000"/>
                    <a:lumOff val="80000"/>
                  </a:schemeClr>
                </a:solidFill>
                <a:latin typeface="Gulim" pitchFamily="34" charset="-127"/>
                <a:ea typeface="Gulim" pitchFamily="34" charset="-127"/>
                <a:cs typeface="Arial" pitchFamily="34" charset="0"/>
              </a:rPr>
              <a:t>Quante persone, come il figlio di </a:t>
            </a:r>
            <a:r>
              <a:rPr lang="it-IT" sz="1400" dirty="0" err="1" smtClean="0">
                <a:solidFill>
                  <a:schemeClr val="accent4">
                    <a:lumMod val="20000"/>
                    <a:lumOff val="80000"/>
                  </a:schemeClr>
                </a:solidFill>
                <a:latin typeface="Gulim" pitchFamily="34" charset="-127"/>
                <a:ea typeface="Gulim" pitchFamily="34" charset="-127"/>
                <a:cs typeface="Arial" pitchFamily="34" charset="0"/>
              </a:rPr>
              <a:t>Yan</a:t>
            </a:r>
            <a:r>
              <a:rPr lang="it-IT" sz="1400" dirty="0" smtClean="0">
                <a:solidFill>
                  <a:schemeClr val="accent4">
                    <a:lumMod val="20000"/>
                    <a:lumOff val="80000"/>
                  </a:schemeClr>
                </a:solidFill>
                <a:latin typeface="Gulim" pitchFamily="34" charset="-127"/>
                <a:ea typeface="Gulim" pitchFamily="34" charset="-127"/>
                <a:cs typeface="Arial" pitchFamily="34" charset="0"/>
              </a:rPr>
              <a:t> </a:t>
            </a:r>
            <a:r>
              <a:rPr lang="it-IT" sz="1400" dirty="0" err="1" smtClean="0">
                <a:solidFill>
                  <a:schemeClr val="accent4">
                    <a:lumMod val="20000"/>
                    <a:lumOff val="80000"/>
                  </a:schemeClr>
                </a:solidFill>
                <a:latin typeface="Gulim" pitchFamily="34" charset="-127"/>
                <a:ea typeface="Gulim" pitchFamily="34" charset="-127"/>
                <a:cs typeface="Arial" pitchFamily="34" charset="0"/>
              </a:rPr>
              <a:t>Xiaowen</a:t>
            </a:r>
            <a:r>
              <a:rPr lang="it-IT" sz="1400" dirty="0" smtClean="0">
                <a:solidFill>
                  <a:schemeClr val="accent4">
                    <a:lumMod val="20000"/>
                    <a:lumOff val="80000"/>
                  </a:schemeClr>
                </a:solidFill>
                <a:latin typeface="Gulim" pitchFamily="34" charset="-127"/>
                <a:ea typeface="Gulim" pitchFamily="34" charset="-127"/>
                <a:cs typeface="Arial" pitchFamily="34" charset="0"/>
              </a:rPr>
              <a:t>, sono morte per colpa di un sistema autoritario tanto efficiente </a:t>
            </a:r>
            <a:r>
              <a:rPr kumimoji="0" lang="it-IT" sz="1400" b="0" i="0" u="none" strike="noStrike" cap="none" normalizeH="0" baseline="0" dirty="0" smtClean="0">
                <a:ln>
                  <a:noFill/>
                </a:ln>
                <a:solidFill>
                  <a:schemeClr val="accent4">
                    <a:lumMod val="20000"/>
                    <a:lumOff val="80000"/>
                  </a:schemeClr>
                </a:solidFill>
                <a:effectLst/>
                <a:latin typeface="Gulim" pitchFamily="34" charset="-127"/>
                <a:ea typeface="Gulim" pitchFamily="34" charset="-127"/>
                <a:cs typeface="Arial" pitchFamily="34" charset="0"/>
              </a:rPr>
              <a:t> quanto disumano?</a:t>
            </a:r>
            <a:endParaRPr kumimoji="0" lang="it-IT" sz="3200" b="0" i="0" u="none" strike="noStrike" cap="none" normalizeH="0" baseline="0" dirty="0" smtClean="0">
              <a:ln>
                <a:noFill/>
              </a:ln>
              <a:solidFill>
                <a:schemeClr val="accent4">
                  <a:lumMod val="20000"/>
                  <a:lumOff val="80000"/>
                </a:schemeClr>
              </a:solidFill>
              <a:effectLst/>
              <a:latin typeface="Gulim" pitchFamily="34" charset="-127"/>
              <a:ea typeface="Gulim" pitchFamily="34" charset="-127"/>
              <a:cs typeface="Arial" pitchFamily="34" charset="0"/>
            </a:endParaRPr>
          </a:p>
        </p:txBody>
      </p:sp>
      <p:sp>
        <p:nvSpPr>
          <p:cNvPr id="33796" name="AutoShape 4" descr="Risultato immagini per cin coron vir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3798" name="AutoShape 6" descr="Risultato immagini per cin coron vir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3800" name="AutoShape 8" descr="Risultato immagini per cin coron vir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3802" name="AutoShape 10" descr="Risultato immagini per cin coron vir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3804" name="AutoShape 12" descr="Risultato immagini per cin coron vir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3806" name="Picture 14" descr="Risultato immagini per cin coron virus"/>
          <p:cNvPicPr>
            <a:picLocks noChangeAspect="1" noChangeArrowheads="1"/>
          </p:cNvPicPr>
          <p:nvPr/>
        </p:nvPicPr>
        <p:blipFill>
          <a:blip r:embed="rId2" cstate="print"/>
          <a:srcRect/>
          <a:stretch>
            <a:fillRect/>
          </a:stretch>
        </p:blipFill>
        <p:spPr bwMode="auto">
          <a:xfrm>
            <a:off x="4860032" y="3140968"/>
            <a:ext cx="4070567" cy="223224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9144000"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Script MT Bold" pitchFamily="66" charset="0"/>
                <a:ea typeface="Times New Roman" pitchFamily="18" charset="0"/>
                <a:cs typeface="Arial" pitchFamily="34" charset="0"/>
              </a:rPr>
              <a:t>Circa 57 mila persone sono guarite in Cina dal Covid-19, eppure ci sono delle storie che portano a dubitare dei numeri ufficiali rilasciati dalle autorità. Li Liang, come raccontato da </a:t>
            </a:r>
            <a:r>
              <a:rPr kumimoji="0" lang="it-IT" sz="2000" b="1" i="1" u="none" strike="noStrike" cap="none" normalizeH="0" baseline="0" dirty="0" err="1" smtClean="0">
                <a:ln>
                  <a:noFill/>
                </a:ln>
                <a:solidFill>
                  <a:schemeClr val="tx1"/>
                </a:solidFill>
                <a:effectLst/>
                <a:latin typeface="Script MT Bold" pitchFamily="66" charset="0"/>
                <a:ea typeface="Times New Roman" pitchFamily="18" charset="0"/>
                <a:cs typeface="Arial" pitchFamily="34" charset="0"/>
                <a:hlinkClick r:id="rId2"/>
              </a:rPr>
              <a:t>Caixin</a:t>
            </a:r>
            <a:r>
              <a:rPr kumimoji="0" lang="it-IT" sz="2000" b="0" i="0" u="none" strike="noStrike" cap="none" normalizeH="0" baseline="0" dirty="0" smtClean="0">
                <a:ln>
                  <a:noFill/>
                </a:ln>
                <a:solidFill>
                  <a:schemeClr val="tx1"/>
                </a:solidFill>
                <a:effectLst/>
                <a:latin typeface="Script MT Bold" pitchFamily="66" charset="0"/>
                <a:ea typeface="Times New Roman" pitchFamily="18" charset="0"/>
                <a:cs typeface="Arial" pitchFamily="34" charset="0"/>
              </a:rPr>
              <a:t>, è stato dichiarato definitivamente guarito il 25 febbraio e posto in quarantena a Wuhan per altre due settimane, come previsto dagli stringenti regolamenti tanto elogiati dai giornali. In quarantena ha cominciato a sentirsi male di nuovo, ma nessun medico lo ha visitato perché il suo caso era risolto e il 5 marzo è stato trovato morto nella sua stanza di hotel dalla moglie. Le tac presentavano ancora problemi ai polmoni ma Li Liang era stato dimesso ugualmente e oggi è ancora contato dalla Cina come un caso medico di successo.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600" b="0" i="0" u="none" strike="noStrike" cap="none" normalizeH="0" baseline="0" dirty="0" smtClean="0">
                <a:ln>
                  <a:noFill/>
                </a:ln>
                <a:solidFill>
                  <a:schemeClr val="accent2">
                    <a:lumMod val="40000"/>
                    <a:lumOff val="60000"/>
                  </a:schemeClr>
                </a:solidFill>
                <a:effectLst/>
                <a:latin typeface="Script MT Bold" pitchFamily="66" charset="0"/>
                <a:ea typeface="Times New Roman" pitchFamily="18" charset="0"/>
                <a:cs typeface="Arial" pitchFamily="34" charset="0"/>
              </a:rPr>
              <a:t>Quante persone come Li Liang si trovano tra quei 57 mila “guariti”?</a:t>
            </a:r>
            <a:endParaRPr kumimoji="0" lang="it-IT" sz="2600" b="0" i="0" u="none" strike="noStrike" cap="none" normalizeH="0" baseline="0" dirty="0" smtClean="0">
              <a:ln>
                <a:noFill/>
              </a:ln>
              <a:solidFill>
                <a:schemeClr val="accent2">
                  <a:lumMod val="40000"/>
                  <a:lumOff val="60000"/>
                </a:schemeClr>
              </a:solidFill>
              <a:effectLst/>
              <a:latin typeface="Script MT Bold" pitchFamily="66" charset="0"/>
              <a:cs typeface="Arial" pitchFamily="34" charset="0"/>
            </a:endParaRPr>
          </a:p>
        </p:txBody>
      </p:sp>
      <p:pic>
        <p:nvPicPr>
          <p:cNvPr id="3074" name="Picture 2" descr="Risultato immagini per cin e coronavirus"/>
          <p:cNvPicPr>
            <a:picLocks noChangeAspect="1" noChangeArrowheads="1"/>
          </p:cNvPicPr>
          <p:nvPr/>
        </p:nvPicPr>
        <p:blipFill>
          <a:blip r:embed="rId3" cstate="print"/>
          <a:srcRect/>
          <a:stretch>
            <a:fillRect/>
          </a:stretch>
        </p:blipFill>
        <p:spPr bwMode="auto">
          <a:xfrm>
            <a:off x="1" y="3207362"/>
            <a:ext cx="9144000" cy="365063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2.jpg"/>
          <p:cNvPicPr>
            <a:picLocks noChangeAspect="1"/>
          </p:cNvPicPr>
          <p:nvPr/>
        </p:nvPicPr>
        <p:blipFill>
          <a:blip r:embed="rId2" cstate="print"/>
          <a:stretch>
            <a:fillRect/>
          </a:stretch>
        </p:blipFill>
        <p:spPr>
          <a:xfrm>
            <a:off x="0" y="0"/>
            <a:ext cx="6372200" cy="6241522"/>
          </a:xfrm>
          <a:prstGeom prst="rect">
            <a:avLst/>
          </a:prstGeom>
        </p:spPr>
      </p:pic>
      <p:sp>
        <p:nvSpPr>
          <p:cNvPr id="5" name="CasellaDiTesto 4"/>
          <p:cNvSpPr txBox="1"/>
          <p:nvPr/>
        </p:nvSpPr>
        <p:spPr>
          <a:xfrm>
            <a:off x="6444208" y="0"/>
            <a:ext cx="3275856"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itchFamily="34" charset="0"/>
                <a:cs typeface="Aharoni" pitchFamily="2" charset="-79"/>
              </a:rPr>
              <a:t>Wuhan,</a:t>
            </a:r>
            <a:r>
              <a:rPr lang="it-IT"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itchFamily="34" charset="0"/>
                <a:cs typeface="Aharoni" pitchFamily="2" charset="-79"/>
              </a:rPr>
              <a:t> 8</a:t>
            </a:r>
            <a:r>
              <a:rPr lang="it-IT"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itchFamily="34" charset="0"/>
                <a:cs typeface="Aharoni" pitchFamily="2" charset="-79"/>
              </a:rPr>
              <a:t> </a:t>
            </a:r>
            <a:r>
              <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itchFamily="34" charset="0"/>
                <a:cs typeface="Aharoni" pitchFamily="2" charset="-79"/>
              </a:rPr>
              <a:t>MARZO</a:t>
            </a:r>
            <a:r>
              <a:rPr lang="it-IT"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itchFamily="34" charset="0"/>
                <a:cs typeface="Aharoni" pitchFamily="2" charset="-79"/>
              </a:rPr>
              <a:t> </a:t>
            </a:r>
            <a:r>
              <a:rPr lang="it-IT"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itchFamily="34" charset="0"/>
                <a:cs typeface="Aharoni" pitchFamily="2" charset="-79"/>
              </a:rPr>
              <a:t>2020</a:t>
            </a:r>
            <a:endParaRPr lang="it-IT"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itchFamily="34" charset="0"/>
              <a:cs typeface="Aharoni" pitchFamily="2" charset="-79"/>
            </a:endParaRPr>
          </a:p>
        </p:txBody>
      </p:sp>
      <p:sp>
        <p:nvSpPr>
          <p:cNvPr id="6" name="CasellaDiTesto 5"/>
          <p:cNvSpPr txBox="1"/>
          <p:nvPr/>
        </p:nvSpPr>
        <p:spPr>
          <a:xfrm>
            <a:off x="6372200" y="1052736"/>
            <a:ext cx="2771800" cy="1815882"/>
          </a:xfrm>
          <a:prstGeom prst="rect">
            <a:avLst/>
          </a:prstGeom>
          <a:noFill/>
        </p:spPr>
        <p:txBody>
          <a:bodyPr wrap="square" rtlCol="0">
            <a:spAutoFit/>
          </a:bodyPr>
          <a:lstStyle/>
          <a:p>
            <a:pPr algn="ctr"/>
            <a:r>
              <a:rPr lang="it-IT" sz="2800" dirty="0" smtClean="0">
                <a:solidFill>
                  <a:schemeClr val="accent1">
                    <a:lumMod val="40000"/>
                    <a:lumOff val="60000"/>
                  </a:schemeClr>
                </a:solidFill>
                <a:latin typeface="Brush Script MT" pitchFamily="66" charset="0"/>
              </a:rPr>
              <a:t>87 anni. Un paziente malato di COVID-19 guarda il tramonto con il suo dottore.</a:t>
            </a:r>
            <a:endParaRPr lang="it-IT" sz="2800" dirty="0">
              <a:solidFill>
                <a:schemeClr val="accent1">
                  <a:lumMod val="40000"/>
                  <a:lumOff val="60000"/>
                </a:schemeClr>
              </a:solidFill>
              <a:latin typeface="Brush Script MT"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2664296" cy="1065361"/>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it-IT"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L’OMS</a:t>
            </a:r>
            <a:endParaRPr lang="it-IT"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p:txBody>
      </p:sp>
      <p:sp>
        <p:nvSpPr>
          <p:cNvPr id="5" name="CasellaDiTesto 4"/>
          <p:cNvSpPr txBox="1"/>
          <p:nvPr/>
        </p:nvSpPr>
        <p:spPr>
          <a:xfrm>
            <a:off x="2627784" y="476672"/>
            <a:ext cx="5976664" cy="369332"/>
          </a:xfrm>
          <a:prstGeom prst="rect">
            <a:avLst/>
          </a:prstGeom>
          <a:noFill/>
        </p:spPr>
        <p:txBody>
          <a:bodyPr wrap="square" rtlCol="0">
            <a:spAutoFit/>
          </a:bodyPr>
          <a:lstStyle/>
          <a:p>
            <a:r>
              <a:rPr lang="it-IT" dirty="0" smtClean="0">
                <a:solidFill>
                  <a:schemeClr val="accent3">
                    <a:lumMod val="60000"/>
                    <a:lumOff val="40000"/>
                  </a:schemeClr>
                </a:solidFill>
                <a:effectLst>
                  <a:reflection blurRad="6350" stA="55000" endA="300" endPos="45500" dir="5400000" sy="-100000" algn="bl" rotWithShape="0"/>
                </a:effectLst>
                <a:latin typeface="Comic Sans MS" pitchFamily="66" charset="0"/>
              </a:rPr>
              <a:t>L’</a:t>
            </a:r>
            <a:r>
              <a:rPr lang="it-IT" dirty="0" smtClean="0">
                <a:solidFill>
                  <a:schemeClr val="accent3">
                    <a:lumMod val="20000"/>
                    <a:lumOff val="80000"/>
                  </a:schemeClr>
                </a:solidFill>
                <a:effectLst>
                  <a:reflection blurRad="6350" stA="55000" endA="300" endPos="45500" dir="5400000" sy="-100000" algn="bl" rotWithShape="0"/>
                </a:effectLst>
                <a:latin typeface="Comic Sans MS" pitchFamily="66" charset="0"/>
              </a:rPr>
              <a:t>ORGANIZZAZZIONE MONDIALE </a:t>
            </a:r>
            <a:r>
              <a:rPr lang="it-IT" dirty="0" smtClean="0">
                <a:solidFill>
                  <a:schemeClr val="accent3">
                    <a:lumMod val="60000"/>
                    <a:lumOff val="40000"/>
                  </a:schemeClr>
                </a:solidFill>
                <a:effectLst>
                  <a:reflection blurRad="6350" stA="55000" endA="300" endPos="45500" dir="5400000" sy="-100000" algn="bl" rotWithShape="0"/>
                </a:effectLst>
                <a:latin typeface="Comic Sans MS" pitchFamily="66" charset="0"/>
              </a:rPr>
              <a:t>della </a:t>
            </a:r>
            <a:r>
              <a:rPr lang="it-IT" dirty="0" smtClean="0">
                <a:solidFill>
                  <a:schemeClr val="accent3">
                    <a:lumMod val="20000"/>
                    <a:lumOff val="80000"/>
                  </a:schemeClr>
                </a:solidFill>
                <a:effectLst>
                  <a:reflection blurRad="6350" stA="55000" endA="300" endPos="45500" dir="5400000" sy="-100000" algn="bl" rotWithShape="0"/>
                </a:effectLst>
                <a:latin typeface="Comic Sans MS" pitchFamily="66" charset="0"/>
              </a:rPr>
              <a:t>SALUTE </a:t>
            </a:r>
            <a:endParaRPr lang="it-IT" dirty="0">
              <a:solidFill>
                <a:schemeClr val="accent3">
                  <a:lumMod val="20000"/>
                  <a:lumOff val="80000"/>
                </a:schemeClr>
              </a:solidFill>
              <a:effectLst>
                <a:reflection blurRad="6350" stA="55000" endA="300" endPos="45500" dir="5400000" sy="-100000" algn="bl" rotWithShape="0"/>
              </a:effectLst>
              <a:latin typeface="Comic Sans MS" pitchFamily="66" charset="0"/>
            </a:endParaRPr>
          </a:p>
        </p:txBody>
      </p:sp>
      <p:sp>
        <p:nvSpPr>
          <p:cNvPr id="6" name="CasellaDiTesto 5"/>
          <p:cNvSpPr txBox="1"/>
          <p:nvPr/>
        </p:nvSpPr>
        <p:spPr>
          <a:xfrm>
            <a:off x="1043608" y="1196752"/>
            <a:ext cx="3096344" cy="584775"/>
          </a:xfrm>
          <a:prstGeom prst="rect">
            <a:avLst/>
          </a:prstGeom>
          <a:noFill/>
        </p:spPr>
        <p:txBody>
          <a:bodyPr wrap="square" rtlCol="0">
            <a:spAutoFit/>
          </a:bodyPr>
          <a:lstStyle/>
          <a:p>
            <a:pPr>
              <a:buFont typeface="Wingdings" pitchFamily="2" charset="2"/>
              <a:buChar char="Ø"/>
            </a:pPr>
            <a:r>
              <a:rPr lang="it-IT" sz="3200" dirty="0" smtClean="0">
                <a:solidFill>
                  <a:schemeClr val="accent5">
                    <a:lumMod val="60000"/>
                    <a:lumOff val="40000"/>
                  </a:schemeClr>
                </a:solidFill>
                <a:effectLst>
                  <a:reflection blurRad="6350" stA="60000" endA="900" endPos="60000" dist="29997" dir="5400000" sy="-100000" algn="bl" rotWithShape="0"/>
                </a:effectLst>
                <a:latin typeface="Comic Sans MS" pitchFamily="66" charset="0"/>
              </a:rPr>
              <a:t>CHE COS’E’?</a:t>
            </a:r>
            <a:endParaRPr lang="it-IT" sz="3200" dirty="0">
              <a:solidFill>
                <a:schemeClr val="accent5">
                  <a:lumMod val="60000"/>
                  <a:lumOff val="40000"/>
                </a:schemeClr>
              </a:solidFill>
              <a:effectLst>
                <a:reflection blurRad="6350" stA="60000" endA="900" endPos="60000" dist="29997" dir="5400000" sy="-100000" algn="bl" rotWithShape="0"/>
              </a:effectLst>
              <a:latin typeface="Comic Sans MS" pitchFamily="66" charset="0"/>
            </a:endParaRPr>
          </a:p>
        </p:txBody>
      </p:sp>
      <p:sp>
        <p:nvSpPr>
          <p:cNvPr id="9" name="Rettangolo 8"/>
          <p:cNvSpPr/>
          <p:nvPr/>
        </p:nvSpPr>
        <p:spPr>
          <a:xfrm>
            <a:off x="0" y="2708920"/>
            <a:ext cx="5436096" cy="3170099"/>
          </a:xfrm>
          <a:prstGeom prst="rect">
            <a:avLst/>
          </a:prstGeom>
        </p:spPr>
        <p:txBody>
          <a:bodyPr wrap="square">
            <a:spAutoFit/>
          </a:bodyPr>
          <a:lstStyle/>
          <a:p>
            <a:r>
              <a:rPr lang="it-IT" sz="2000" dirty="0" smtClean="0">
                <a:solidFill>
                  <a:schemeClr val="accent4">
                    <a:lumMod val="75000"/>
                  </a:schemeClr>
                </a:solidFill>
                <a:cs typeface="Andalus" pitchFamily="18" charset="-78"/>
              </a:rPr>
              <a:t>L'</a:t>
            </a:r>
            <a:r>
              <a:rPr lang="it-IT" sz="2000" b="1" dirty="0" smtClean="0">
                <a:solidFill>
                  <a:schemeClr val="accent4">
                    <a:lumMod val="75000"/>
                  </a:schemeClr>
                </a:solidFill>
                <a:cs typeface="Andalus" pitchFamily="18" charset="-78"/>
              </a:rPr>
              <a:t>Organizzazione mondiale della sanità</a:t>
            </a:r>
            <a:r>
              <a:rPr lang="it-IT" dirty="0" smtClean="0">
                <a:solidFill>
                  <a:schemeClr val="accent5">
                    <a:lumMod val="20000"/>
                    <a:lumOff val="80000"/>
                  </a:schemeClr>
                </a:solidFill>
                <a:cs typeface="Andalus" pitchFamily="18" charset="-78"/>
              </a:rPr>
              <a:t>   </a:t>
            </a:r>
          </a:p>
          <a:p>
            <a:r>
              <a:rPr lang="it-IT" sz="2000" dirty="0" smtClean="0">
                <a:solidFill>
                  <a:schemeClr val="accent5">
                    <a:lumMod val="20000"/>
                    <a:lumOff val="80000"/>
                  </a:schemeClr>
                </a:solidFill>
                <a:cs typeface="Andalus" pitchFamily="18" charset="-78"/>
              </a:rPr>
              <a:t>(</a:t>
            </a:r>
            <a:r>
              <a:rPr lang="it-IT" sz="2000" b="1" dirty="0" smtClean="0">
                <a:solidFill>
                  <a:schemeClr val="accent5">
                    <a:lumMod val="60000"/>
                    <a:lumOff val="40000"/>
                  </a:schemeClr>
                </a:solidFill>
                <a:cs typeface="Andalus" pitchFamily="18" charset="-78"/>
              </a:rPr>
              <a:t>OMS</a:t>
            </a:r>
            <a:r>
              <a:rPr lang="it-IT" sz="2000" dirty="0" smtClean="0">
                <a:solidFill>
                  <a:schemeClr val="accent5">
                    <a:lumMod val="20000"/>
                    <a:lumOff val="80000"/>
                  </a:schemeClr>
                </a:solidFill>
                <a:cs typeface="Andalus" pitchFamily="18" charset="-78"/>
              </a:rPr>
              <a:t>; </a:t>
            </a:r>
            <a:r>
              <a:rPr lang="it-IT" sz="2000" dirty="0" smtClean="0">
                <a:solidFill>
                  <a:schemeClr val="accent5">
                    <a:lumMod val="60000"/>
                    <a:lumOff val="40000"/>
                  </a:schemeClr>
                </a:solidFill>
                <a:cs typeface="Andalus" pitchFamily="18" charset="-78"/>
              </a:rPr>
              <a:t>in</a:t>
            </a:r>
            <a:r>
              <a:rPr lang="it-IT" sz="2000" dirty="0" smtClean="0">
                <a:solidFill>
                  <a:schemeClr val="accent5">
                    <a:lumMod val="20000"/>
                    <a:lumOff val="80000"/>
                  </a:schemeClr>
                </a:solidFill>
                <a:cs typeface="Andalus" pitchFamily="18" charset="-78"/>
              </a:rPr>
              <a:t> </a:t>
            </a:r>
            <a:r>
              <a:rPr lang="it-IT" sz="2000" i="1" u="sng" dirty="0" smtClean="0">
                <a:solidFill>
                  <a:schemeClr val="accent3">
                    <a:lumMod val="60000"/>
                    <a:lumOff val="40000"/>
                  </a:schemeClr>
                </a:solidFill>
                <a:cs typeface="Andalus" pitchFamily="18" charset="-78"/>
              </a:rPr>
              <a:t>inglese</a:t>
            </a:r>
            <a:r>
              <a:rPr lang="it-IT" sz="2000" dirty="0" smtClean="0">
                <a:solidFill>
                  <a:schemeClr val="accent5">
                    <a:lumMod val="20000"/>
                    <a:lumOff val="80000"/>
                  </a:schemeClr>
                </a:solidFill>
                <a:cs typeface="Andalus" pitchFamily="18" charset="-78"/>
              </a:rPr>
              <a:t> </a:t>
            </a:r>
            <a:r>
              <a:rPr lang="it-IT" sz="2000" u="sng" dirty="0" smtClean="0">
                <a:solidFill>
                  <a:schemeClr val="accent3">
                    <a:lumMod val="20000"/>
                    <a:lumOff val="80000"/>
                  </a:schemeClr>
                </a:solidFill>
                <a:cs typeface="Andalus" pitchFamily="18" charset="-78"/>
              </a:rPr>
              <a:t>World </a:t>
            </a:r>
            <a:r>
              <a:rPr lang="it-IT" sz="2000" u="sng" dirty="0" err="1" smtClean="0">
                <a:solidFill>
                  <a:schemeClr val="accent3">
                    <a:lumMod val="20000"/>
                    <a:lumOff val="80000"/>
                  </a:schemeClr>
                </a:solidFill>
                <a:cs typeface="Andalus" pitchFamily="18" charset="-78"/>
              </a:rPr>
              <a:t>Health</a:t>
            </a:r>
            <a:r>
              <a:rPr lang="it-IT" sz="2000" u="sng" dirty="0" smtClean="0">
                <a:solidFill>
                  <a:schemeClr val="accent3">
                    <a:lumMod val="20000"/>
                    <a:lumOff val="80000"/>
                  </a:schemeClr>
                </a:solidFill>
                <a:cs typeface="Andalus" pitchFamily="18" charset="-78"/>
              </a:rPr>
              <a:t> </a:t>
            </a:r>
            <a:r>
              <a:rPr lang="it-IT" sz="2000" u="sng" dirty="0" err="1" smtClean="0">
                <a:solidFill>
                  <a:schemeClr val="accent3">
                    <a:lumMod val="20000"/>
                    <a:lumOff val="80000"/>
                  </a:schemeClr>
                </a:solidFill>
                <a:cs typeface="Andalus" pitchFamily="18" charset="-78"/>
              </a:rPr>
              <a:t>Organization</a:t>
            </a:r>
            <a:r>
              <a:rPr lang="it-IT" sz="2000" dirty="0" smtClean="0">
                <a:solidFill>
                  <a:schemeClr val="accent5">
                    <a:lumMod val="20000"/>
                    <a:lumOff val="80000"/>
                  </a:schemeClr>
                </a:solidFill>
                <a:cs typeface="Andalus" pitchFamily="18" charset="-78"/>
              </a:rPr>
              <a:t>, </a:t>
            </a:r>
            <a:r>
              <a:rPr lang="it-IT" sz="2000" i="1" dirty="0" smtClean="0">
                <a:solidFill>
                  <a:schemeClr val="tx2">
                    <a:lumMod val="90000"/>
                  </a:schemeClr>
                </a:solidFill>
                <a:cs typeface="Andalus" pitchFamily="18" charset="-78"/>
              </a:rPr>
              <a:t>WHO</a:t>
            </a:r>
            <a:r>
              <a:rPr lang="it-IT" sz="2000" dirty="0" smtClean="0">
                <a:solidFill>
                  <a:schemeClr val="accent5">
                    <a:lumMod val="20000"/>
                    <a:lumOff val="80000"/>
                  </a:schemeClr>
                </a:solidFill>
                <a:cs typeface="Andalus" pitchFamily="18" charset="-78"/>
              </a:rPr>
              <a:t>) </a:t>
            </a:r>
            <a:r>
              <a:rPr lang="it-IT" sz="2000" dirty="0" smtClean="0">
                <a:solidFill>
                  <a:schemeClr val="accent5">
                    <a:lumMod val="60000"/>
                    <a:lumOff val="40000"/>
                  </a:schemeClr>
                </a:solidFill>
                <a:cs typeface="Andalus" pitchFamily="18" charset="-78"/>
              </a:rPr>
              <a:t>è l'agenzia delle Nazioni unite che si occupa di salute pubblica. Fra i compiti più noti ci sono l'assistenza alle popolazioni colpite da disastri, l'invio di squadre specializzate contro epidemie, il monitoraggio delle malattie, le campagne di vaccinazione contro le malattie infantili.</a:t>
            </a:r>
            <a:endParaRPr lang="it-IT" sz="2000" dirty="0">
              <a:solidFill>
                <a:schemeClr val="accent5">
                  <a:lumMod val="60000"/>
                  <a:lumOff val="40000"/>
                </a:schemeClr>
              </a:solidFill>
            </a:endParaRPr>
          </a:p>
        </p:txBody>
      </p:sp>
      <p:pic>
        <p:nvPicPr>
          <p:cNvPr id="13316" name="Picture 4" descr="World Health Organisation building south face.jpg"/>
          <p:cNvPicPr>
            <a:picLocks noChangeAspect="1" noChangeArrowheads="1"/>
          </p:cNvPicPr>
          <p:nvPr/>
        </p:nvPicPr>
        <p:blipFill>
          <a:blip r:embed="rId2" cstate="print"/>
          <a:srcRect/>
          <a:stretch>
            <a:fillRect/>
          </a:stretch>
        </p:blipFill>
        <p:spPr bwMode="auto">
          <a:xfrm>
            <a:off x="4716016" y="836712"/>
            <a:ext cx="2915816" cy="1475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20" name="Picture 8" descr="Risultato immagini per oms"/>
          <p:cNvPicPr>
            <a:picLocks noChangeAspect="1" noChangeArrowheads="1"/>
          </p:cNvPicPr>
          <p:nvPr/>
        </p:nvPicPr>
        <p:blipFill>
          <a:blip r:embed="rId3" cstate="print"/>
          <a:srcRect/>
          <a:stretch>
            <a:fillRect/>
          </a:stretch>
        </p:blipFill>
        <p:spPr bwMode="auto">
          <a:xfrm>
            <a:off x="5254647" y="2708920"/>
            <a:ext cx="3889353"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8560" y="-243408"/>
            <a:ext cx="4895552" cy="1121569"/>
          </a:xfrm>
        </p:spPr>
        <p:txBody>
          <a:bodyPr>
            <a:normAutofit fontScale="90000"/>
          </a:bodyPr>
          <a:lstStyle/>
          <a:p>
            <a:r>
              <a:rPr lang="it-IT"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lgerian" pitchFamily="82" charset="0"/>
              </a:rPr>
              <a:t>… In Italia</a:t>
            </a:r>
            <a:endParaRPr lang="it-IT"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lgerian" pitchFamily="82" charset="0"/>
            </a:endParaRPr>
          </a:p>
        </p:txBody>
      </p:sp>
      <p:sp>
        <p:nvSpPr>
          <p:cNvPr id="4" name="Rettangolo 3"/>
          <p:cNvSpPr/>
          <p:nvPr/>
        </p:nvSpPr>
        <p:spPr>
          <a:xfrm>
            <a:off x="0" y="764704"/>
            <a:ext cx="4355976" cy="5940088"/>
          </a:xfrm>
          <a:prstGeom prst="rect">
            <a:avLst/>
          </a:prstGeom>
        </p:spPr>
        <p:txBody>
          <a:bodyPr wrap="square">
            <a:spAutoFit/>
          </a:bodyPr>
          <a:lstStyle/>
          <a:p>
            <a:r>
              <a:rPr lang="it-IT" sz="2000" i="1" u="sng" dirty="0" smtClean="0">
                <a:solidFill>
                  <a:srgbClr val="66FFFF"/>
                </a:solidFill>
                <a:latin typeface="Arabic Typesetting" pitchFamily="66" charset="-78"/>
                <a:cs typeface="Arabic Typesetting" pitchFamily="66" charset="-78"/>
              </a:rPr>
              <a:t>In Italia, soprattutto in Lombardia e Veneto, sono state varate delle misure straordinarie dopo che casi di Covid-19, come è stato ribattezzato il virus, hanno coinvolto la provincia di Lodi e il paese di </a:t>
            </a:r>
            <a:r>
              <a:rPr lang="it-IT" sz="2000" i="1" u="sng" dirty="0" err="1" smtClean="0">
                <a:solidFill>
                  <a:srgbClr val="66FFFF"/>
                </a:solidFill>
                <a:latin typeface="Arabic Typesetting" pitchFamily="66" charset="-78"/>
                <a:cs typeface="Arabic Typesetting" pitchFamily="66" charset="-78"/>
              </a:rPr>
              <a:t>Vò</a:t>
            </a:r>
            <a:r>
              <a:rPr lang="it-IT" sz="2000" i="1" u="sng" dirty="0" smtClean="0">
                <a:solidFill>
                  <a:srgbClr val="66FFFF"/>
                </a:solidFill>
                <a:latin typeface="Arabic Typesetting" pitchFamily="66" charset="-78"/>
                <a:cs typeface="Arabic Typesetting" pitchFamily="66" charset="-78"/>
              </a:rPr>
              <a:t> Euganeo: la “zona rossa” è stata isolata, mentre sono state disposte delle ordinanze regionali per la chiusura delle scuole, delle palestre e dei locali pubblici. Il contagio nel Nord del paese si sarebbe diffuso dall’ospedale di Codogno: il paziente 1 sarebbe un 38enne, mentre è stata più complicata l’identificazione del paziente 0. La pandemia ha avuto conseguenze sui festeggiamenti per il Capodanno cinese e sulle più importanti manifestazioni internazionali: il Salone del Mobile di Milano è stato rinviato a giugno 2020 e potrebbero essere cancellate anche le Olimpiadi 2020 di Tokio. Per proteggersi dal virus è importante lavarsi le mani in modo accurato più volte al giorno, mentre la mascherina è racco mandata ai pazienti infetti; l’eventuale contagio viene accertato tramite tampone faringeo.</a:t>
            </a:r>
            <a:endParaRPr lang="it-IT" sz="2000" i="1" u="sng" dirty="0">
              <a:solidFill>
                <a:srgbClr val="66FFFF"/>
              </a:solidFill>
              <a:latin typeface="Arabic Typesetting" pitchFamily="66" charset="-78"/>
              <a:cs typeface="Arabic Typesetting" pitchFamily="66" charset="-78"/>
            </a:endParaRPr>
          </a:p>
        </p:txBody>
      </p:sp>
      <p:pic>
        <p:nvPicPr>
          <p:cNvPr id="1026" name="Picture 2" descr="Risultato immagini per locandine con le raccomandazioni da seguire"/>
          <p:cNvPicPr>
            <a:picLocks noChangeAspect="1" noChangeArrowheads="1"/>
          </p:cNvPicPr>
          <p:nvPr/>
        </p:nvPicPr>
        <p:blipFill>
          <a:blip r:embed="rId2" cstate="print"/>
          <a:srcRect/>
          <a:stretch>
            <a:fillRect/>
          </a:stretch>
        </p:blipFill>
        <p:spPr bwMode="auto">
          <a:xfrm>
            <a:off x="4427984" y="0"/>
            <a:ext cx="4716016" cy="588927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75856" y="3749457"/>
            <a:ext cx="5868144" cy="3108543"/>
          </a:xfrm>
          <a:prstGeom prst="rect">
            <a:avLst/>
          </a:prstGeom>
        </p:spPr>
        <p:txBody>
          <a:bodyPr wrap="square">
            <a:spAutoFit/>
          </a:bodyPr>
          <a:lstStyle/>
          <a:p>
            <a:r>
              <a:rPr lang="it-IT" sz="1600" dirty="0" smtClean="0">
                <a:solidFill>
                  <a:schemeClr val="accent4">
                    <a:lumMod val="40000"/>
                    <a:lumOff val="60000"/>
                  </a:schemeClr>
                </a:solidFill>
                <a:latin typeface="Baskerville Old Face" pitchFamily="18" charset="0"/>
              </a:rPr>
              <a:t>Gli artisti italiani si mobilitano per sensibilizzare la cittadinanza e convincerla dell'importanza, in un momento così critico, di restare il più possibile a casa e di limitare gli spostamenti solo alle necessità più urgenti. </a:t>
            </a:r>
            <a:r>
              <a:rPr lang="it-IT" sz="2000" b="1" dirty="0" err="1" smtClean="0">
                <a:solidFill>
                  <a:schemeClr val="accent4">
                    <a:lumMod val="40000"/>
                    <a:lumOff val="60000"/>
                  </a:schemeClr>
                </a:solidFill>
                <a:latin typeface="Baskerville Old Face" pitchFamily="18" charset="0"/>
              </a:rPr>
              <a:t>#</a:t>
            </a:r>
            <a:r>
              <a:rPr lang="it-IT" sz="2000" b="1" i="1" u="sng" dirty="0" err="1" smtClean="0">
                <a:solidFill>
                  <a:schemeClr val="accent4">
                    <a:lumMod val="50000"/>
                  </a:schemeClr>
                </a:solidFill>
                <a:latin typeface="Baskerville Old Face" pitchFamily="18" charset="0"/>
              </a:rPr>
              <a:t>iorestoacasa</a:t>
            </a:r>
            <a:r>
              <a:rPr lang="it-IT" sz="2000" b="1" dirty="0" smtClean="0">
                <a:solidFill>
                  <a:schemeClr val="accent4">
                    <a:lumMod val="40000"/>
                    <a:lumOff val="60000"/>
                  </a:schemeClr>
                </a:solidFill>
                <a:latin typeface="Baskerville Old Face" pitchFamily="18" charset="0"/>
              </a:rPr>
              <a:t> </a:t>
            </a:r>
            <a:r>
              <a:rPr lang="it-IT" sz="1600" dirty="0" smtClean="0">
                <a:solidFill>
                  <a:schemeClr val="accent4">
                    <a:lumMod val="40000"/>
                    <a:lumOff val="60000"/>
                  </a:schemeClr>
                </a:solidFill>
                <a:latin typeface="Baskerville Old Face" pitchFamily="18" charset="0"/>
              </a:rPr>
              <a:t>è lo slogan che ben sintetizza l'appello lanciato da numerosi protagonisti del mondo dello spettacolo. Tiziano Ferro, Amadeus, Jovanotti, Ligabue, Fiorello, Cristiana </a:t>
            </a:r>
            <a:r>
              <a:rPr lang="it-IT" sz="1600" dirty="0" err="1" smtClean="0">
                <a:solidFill>
                  <a:schemeClr val="accent4">
                    <a:lumMod val="40000"/>
                    <a:lumOff val="60000"/>
                  </a:schemeClr>
                </a:solidFill>
                <a:latin typeface="Baskerville Old Face" pitchFamily="18" charset="0"/>
              </a:rPr>
              <a:t>Capotondi</a:t>
            </a:r>
            <a:r>
              <a:rPr lang="it-IT" sz="1600" dirty="0" smtClean="0">
                <a:solidFill>
                  <a:schemeClr val="accent4">
                    <a:lumMod val="40000"/>
                    <a:lumOff val="60000"/>
                  </a:schemeClr>
                </a:solidFill>
                <a:latin typeface="Baskerville Old Face" pitchFamily="18" charset="0"/>
              </a:rPr>
              <a:t>, tanto per citarne alcuni, hanno invitato proprio i più giovani a comportarsi responsabilmente evitando così di mettere a repentaglio la vita delle persone più deboli e a maggior rischio come gli </a:t>
            </a:r>
            <a:r>
              <a:rPr lang="it-IT" sz="1600" dirty="0" err="1" smtClean="0">
                <a:solidFill>
                  <a:schemeClr val="accent4">
                    <a:lumMod val="40000"/>
                    <a:lumOff val="60000"/>
                  </a:schemeClr>
                </a:solidFill>
                <a:latin typeface="Baskerville Old Face" pitchFamily="18" charset="0"/>
              </a:rPr>
              <a:t>over</a:t>
            </a:r>
            <a:r>
              <a:rPr lang="it-IT" sz="1600" dirty="0" smtClean="0">
                <a:solidFill>
                  <a:schemeClr val="accent4">
                    <a:lumMod val="40000"/>
                    <a:lumOff val="60000"/>
                  </a:schemeClr>
                </a:solidFill>
                <a:latin typeface="Baskerville Old Face" pitchFamily="18" charset="0"/>
              </a:rPr>
              <a:t> 65enni. </a:t>
            </a:r>
            <a:r>
              <a:rPr lang="it-IT" sz="1600" dirty="0" smtClean="0">
                <a:solidFill>
                  <a:schemeClr val="accent4">
                    <a:lumMod val="50000"/>
                  </a:schemeClr>
                </a:solidFill>
                <a:latin typeface="Baskerville Old Face" pitchFamily="18" charset="0"/>
              </a:rPr>
              <a:t>«</a:t>
            </a:r>
            <a:r>
              <a:rPr lang="it-IT" sz="1600" i="1" u="sng" dirty="0" smtClean="0">
                <a:solidFill>
                  <a:schemeClr val="accent4">
                    <a:lumMod val="50000"/>
                  </a:schemeClr>
                </a:solidFill>
                <a:latin typeface="Baskerville Old Face" pitchFamily="18" charset="0"/>
              </a:rPr>
              <a:t>Siate responsabili e rimanete in casa. Io resto a casa</a:t>
            </a:r>
            <a:r>
              <a:rPr lang="it-IT" sz="1600" dirty="0" smtClean="0">
                <a:solidFill>
                  <a:schemeClr val="accent4">
                    <a:lumMod val="50000"/>
                  </a:schemeClr>
                </a:solidFill>
                <a:latin typeface="Baskerville Old Face" pitchFamily="18" charset="0"/>
              </a:rPr>
              <a:t>», </a:t>
            </a:r>
            <a:r>
              <a:rPr lang="it-IT" sz="1600" dirty="0" smtClean="0">
                <a:solidFill>
                  <a:schemeClr val="accent4">
                    <a:lumMod val="40000"/>
                    <a:lumOff val="60000"/>
                  </a:schemeClr>
                </a:solidFill>
                <a:latin typeface="Baskerville Old Face" pitchFamily="18" charset="0"/>
              </a:rPr>
              <a:t>frase pronunciata dall'attrice </a:t>
            </a:r>
            <a:r>
              <a:rPr lang="it-IT" sz="1600" dirty="0" err="1" smtClean="0">
                <a:solidFill>
                  <a:schemeClr val="accent4">
                    <a:lumMod val="40000"/>
                    <a:lumOff val="60000"/>
                  </a:schemeClr>
                </a:solidFill>
                <a:latin typeface="Baskerville Old Face" pitchFamily="18" charset="0"/>
              </a:rPr>
              <a:t>Capotondi</a:t>
            </a:r>
            <a:r>
              <a:rPr lang="it-IT" sz="1600" dirty="0" smtClean="0">
                <a:solidFill>
                  <a:schemeClr val="accent4">
                    <a:lumMod val="40000"/>
                    <a:lumOff val="60000"/>
                  </a:schemeClr>
                </a:solidFill>
                <a:latin typeface="Baskerville Old Face" pitchFamily="18" charset="0"/>
              </a:rPr>
              <a:t>, ben sintetizza lo scopo della campagna. </a:t>
            </a:r>
            <a:endParaRPr lang="it-IT" sz="1600" dirty="0">
              <a:solidFill>
                <a:schemeClr val="accent4">
                  <a:lumMod val="40000"/>
                  <a:lumOff val="60000"/>
                </a:schemeClr>
              </a:solidFill>
              <a:latin typeface="Baskerville Old Face" pitchFamily="18" charset="0"/>
            </a:endParaRPr>
          </a:p>
        </p:txBody>
      </p:sp>
      <p:sp>
        <p:nvSpPr>
          <p:cNvPr id="5" name="CasellaDiTesto 4"/>
          <p:cNvSpPr txBox="1"/>
          <p:nvPr/>
        </p:nvSpPr>
        <p:spPr>
          <a:xfrm>
            <a:off x="0" y="0"/>
            <a:ext cx="3059832" cy="5509200"/>
          </a:xfrm>
          <a:prstGeom prst="rect">
            <a:avLst/>
          </a:prstGeom>
          <a:noFill/>
        </p:spPr>
        <p:txBody>
          <a:bodyPr wrap="square" rtlCol="0">
            <a:spAutoFit/>
          </a:bodyPr>
          <a:lstStyle/>
          <a:p>
            <a:r>
              <a:rPr lang="it-IT" sz="1600" dirty="0" smtClean="0">
                <a:solidFill>
                  <a:schemeClr val="accent1">
                    <a:lumMod val="20000"/>
                    <a:lumOff val="80000"/>
                  </a:schemeClr>
                </a:solidFill>
                <a:latin typeface="Baskerville Old Face" pitchFamily="18" charset="0"/>
              </a:rPr>
              <a:t>Per far fronte all’emergenza coronavirus il presidente del Consiglio Giuseppe Conte ha emanato molteplici decreti al fine di limitare quanto più possibile il contagio. Ha ritenuto opportuno chiudere bar, negozi che vendessero generi di prima necessità , ha proibito lo spostamento , vietando così che chiunque potesse uscire dal comune di residenza, ha vietato assembramenti e stabilito che dobbiamo tenerci a un metro di distanza gli uni dagli altri. Ogni cittadino può uscire solo per ovvi motivi, quali: recarsi a lavoro (alcune fabbriche nonostante gli eventi negativi restano aperte) fare la spesa o andare in farmacia. Più o meno ci troviamo a vivere una sorta di quarantena.</a:t>
            </a:r>
            <a:endParaRPr lang="it-IT" sz="1600" dirty="0">
              <a:solidFill>
                <a:schemeClr val="accent1">
                  <a:lumMod val="20000"/>
                  <a:lumOff val="80000"/>
                </a:schemeClr>
              </a:solidFill>
              <a:latin typeface="Baskerville Old Face" pitchFamily="18" charset="0"/>
            </a:endParaRPr>
          </a:p>
        </p:txBody>
      </p:sp>
      <p:pic>
        <p:nvPicPr>
          <p:cNvPr id="27650" name="Picture 2" descr="Risultato immagini per il coronavirus in italia riassunto"/>
          <p:cNvPicPr>
            <a:picLocks noChangeAspect="1" noChangeArrowheads="1"/>
          </p:cNvPicPr>
          <p:nvPr/>
        </p:nvPicPr>
        <p:blipFill>
          <a:blip r:embed="rId2" cstate="print"/>
          <a:srcRect/>
          <a:stretch>
            <a:fillRect/>
          </a:stretch>
        </p:blipFill>
        <p:spPr bwMode="auto">
          <a:xfrm>
            <a:off x="2843809" y="0"/>
            <a:ext cx="6300192" cy="378904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556792"/>
            <a:ext cx="4283968" cy="3046988"/>
          </a:xfrm>
          <a:prstGeom prst="rect">
            <a:avLst/>
          </a:prstGeom>
        </p:spPr>
        <p:txBody>
          <a:bodyPr wrap="square">
            <a:spAutoFit/>
          </a:bodyPr>
          <a:lstStyle/>
          <a:p>
            <a:pPr algn="ctr"/>
            <a:r>
              <a:rPr lang="it-IT" sz="1600" dirty="0" smtClean="0">
                <a:solidFill>
                  <a:schemeClr val="accent3">
                    <a:lumMod val="20000"/>
                    <a:lumOff val="80000"/>
                  </a:schemeClr>
                </a:solidFill>
              </a:rPr>
              <a:t>Vettori e armatori dovranno anche misurare la temperatura dei passeggeri e dotarli di mascherine. A stabilirlo un’ordinanza del </a:t>
            </a:r>
            <a:r>
              <a:rPr lang="it-IT" sz="1600" dirty="0" err="1" smtClean="0">
                <a:solidFill>
                  <a:schemeClr val="accent3">
                    <a:lumMod val="20000"/>
                    <a:lumOff val="80000"/>
                  </a:schemeClr>
                </a:solidFill>
              </a:rPr>
              <a:t>Mit</a:t>
            </a:r>
            <a:r>
              <a:rPr lang="it-IT" sz="1600" dirty="0" smtClean="0">
                <a:solidFill>
                  <a:schemeClr val="accent3">
                    <a:lumMod val="20000"/>
                    <a:lumOff val="80000"/>
                  </a:schemeClr>
                </a:solidFill>
              </a:rPr>
              <a:t> e del ministero della Salute. I vettori e gli armatori dovranno misurare la temperature dei passeggeri, prima dell’imbarco e, nel caso superi 37,4 gradi, vietando l’imbarco. La misura è contenuta in un’ordinanza del </a:t>
            </a:r>
            <a:r>
              <a:rPr lang="it-IT" sz="1600" dirty="0" err="1" smtClean="0">
                <a:solidFill>
                  <a:schemeClr val="accent3">
                    <a:lumMod val="20000"/>
                    <a:lumOff val="80000"/>
                  </a:schemeClr>
                </a:solidFill>
              </a:rPr>
              <a:t>Mit</a:t>
            </a:r>
            <a:r>
              <a:rPr lang="it-IT" sz="1600" dirty="0" smtClean="0">
                <a:solidFill>
                  <a:schemeClr val="accent3">
                    <a:lumMod val="20000"/>
                    <a:lumOff val="80000"/>
                  </a:schemeClr>
                </a:solidFill>
              </a:rPr>
              <a:t> e del ministero della Salute, che introduce misure più stringenti per affrontare l’emergenza coronavirus.</a:t>
            </a:r>
            <a:endParaRPr lang="it-IT" sz="1600" dirty="0">
              <a:solidFill>
                <a:schemeClr val="accent3">
                  <a:lumMod val="20000"/>
                  <a:lumOff val="80000"/>
                </a:schemeClr>
              </a:solidFill>
            </a:endParaRPr>
          </a:p>
        </p:txBody>
      </p:sp>
      <p:sp>
        <p:nvSpPr>
          <p:cNvPr id="8" name="Rettangolo 7"/>
          <p:cNvSpPr/>
          <p:nvPr/>
        </p:nvSpPr>
        <p:spPr>
          <a:xfrm>
            <a:off x="0" y="4795897"/>
            <a:ext cx="9144000" cy="2062103"/>
          </a:xfrm>
          <a:prstGeom prst="rect">
            <a:avLst/>
          </a:prstGeom>
        </p:spPr>
        <p:txBody>
          <a:bodyPr wrap="square">
            <a:spAutoFit/>
          </a:bodyPr>
          <a:lstStyle/>
          <a:p>
            <a:pPr algn="ctr"/>
            <a:r>
              <a:rPr lang="it-IT" sz="1600" dirty="0" smtClean="0">
                <a:solidFill>
                  <a:srgbClr val="FFFF99"/>
                </a:solidFill>
              </a:rPr>
              <a:t>Il Presidente del Consiglio con il Ministro </a:t>
            </a:r>
            <a:r>
              <a:rPr lang="it-IT" sz="1600" dirty="0" err="1" smtClean="0">
                <a:solidFill>
                  <a:srgbClr val="FFFF99"/>
                </a:solidFill>
              </a:rPr>
              <a:t>Gualtieri</a:t>
            </a:r>
            <a:r>
              <a:rPr lang="it-IT" sz="1600" dirty="0" smtClean="0">
                <a:solidFill>
                  <a:srgbClr val="FFFF99"/>
                </a:solidFill>
              </a:rPr>
              <a:t> e l’intera compagine di governo sono in totale sintonia sui dossier europei e sulla linea adottata dal governo italiano nell’ultimo Consiglio europeo. L’Ue ha davanti a sé una sfida epocale, e di conseguenza – è la posizione unitaria del governo – bisogna porre in essere uno sforzo straordinario, sia in campo economico sia in campo sanitario, per affrontare e superare al più presto questa fase emergenziale. Pertanto, precisano fonti di palazzo Chigi, le ricostruzioni apparse su alcuni quotidiani che riferiscono di attriti e divergenze nella maggioranza sono prive di ogni fondamento.</a:t>
            </a:r>
            <a:endParaRPr lang="it-IT" sz="1600" dirty="0">
              <a:solidFill>
                <a:srgbClr val="FFFF99"/>
              </a:solidFill>
            </a:endParaRPr>
          </a:p>
        </p:txBody>
      </p:sp>
      <p:pic>
        <p:nvPicPr>
          <p:cNvPr id="45058" name="Picture 2" descr="Coronavirus, Conte firma il Dpcm 11 marzo 2020 | www.governo.it"/>
          <p:cNvPicPr>
            <a:picLocks noChangeAspect="1" noChangeArrowheads="1"/>
          </p:cNvPicPr>
          <p:nvPr/>
        </p:nvPicPr>
        <p:blipFill>
          <a:blip r:embed="rId2" cstate="print"/>
          <a:srcRect/>
          <a:stretch>
            <a:fillRect/>
          </a:stretch>
        </p:blipFill>
        <p:spPr bwMode="auto">
          <a:xfrm>
            <a:off x="4267200" y="1484784"/>
            <a:ext cx="4876800" cy="3400426"/>
          </a:xfrm>
          <a:prstGeom prst="rect">
            <a:avLst/>
          </a:prstGeom>
          <a:noFill/>
        </p:spPr>
      </p:pic>
      <p:sp>
        <p:nvSpPr>
          <p:cNvPr id="10" name="Rettangolo 9"/>
          <p:cNvSpPr/>
          <p:nvPr/>
        </p:nvSpPr>
        <p:spPr>
          <a:xfrm>
            <a:off x="0" y="0"/>
            <a:ext cx="9144000" cy="1323439"/>
          </a:xfrm>
          <a:prstGeom prst="rect">
            <a:avLst/>
          </a:prstGeom>
        </p:spPr>
        <p:txBody>
          <a:bodyPr wrap="square">
            <a:spAutoFit/>
          </a:bodyPr>
          <a:lstStyle/>
          <a:p>
            <a:pPr algn="ctr"/>
            <a:r>
              <a:rPr lang="it-IT" sz="1600" dirty="0" smtClean="0">
                <a:solidFill>
                  <a:srgbClr val="CCECFF"/>
                </a:solidFill>
              </a:rPr>
              <a:t>Chiunque arrivi in Italia su aerei, navi, treni o veicoli </a:t>
            </a:r>
            <a:r>
              <a:rPr lang="it-IT" sz="1600" dirty="0" smtClean="0">
                <a:solidFill>
                  <a:srgbClr val="92D050"/>
                </a:solidFill>
              </a:rPr>
              <a:t>«è tenuto a consegnare al vettore all’atto dell’imbarco una dichiarazione che,specifichi i motivi del viaggio, l’indirizzo completo dell’abitazione dove sarà svolto l’isolamento fiduciario». </a:t>
            </a:r>
            <a:r>
              <a:rPr lang="it-IT" sz="1600" dirty="0" smtClean="0">
                <a:solidFill>
                  <a:srgbClr val="CCECFF"/>
                </a:solidFill>
              </a:rPr>
              <a:t>È una delle disposizioni che entrano in vigore oggi per chiunque faccia ingresso nel nostro Paese per contrastare il diffondersi del coronavirus. </a:t>
            </a:r>
            <a:endParaRPr lang="it-IT"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35842" name="Picture 2" descr="Coronavirus in Italia, 59.138 casi positivi e 5.476 morti. Il bollettino del 22 marzo"/>
          <p:cNvPicPr>
            <a:picLocks noChangeAspect="1" noChangeArrowheads="1"/>
          </p:cNvPicPr>
          <p:nvPr/>
        </p:nvPicPr>
        <p:blipFill>
          <a:blip r:embed="rId2" cstate="print"/>
          <a:srcRect/>
          <a:stretch>
            <a:fillRect/>
          </a:stretch>
        </p:blipFill>
        <p:spPr bwMode="auto">
          <a:xfrm>
            <a:off x="0" y="-7089"/>
            <a:ext cx="9144000" cy="686508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2585323"/>
          </a:xfrm>
          <a:prstGeom prst="rect">
            <a:avLst/>
          </a:prstGeom>
        </p:spPr>
        <p:txBody>
          <a:bodyPr wrap="square">
            <a:spAutoFit/>
          </a:bodyPr>
          <a:lstStyle/>
          <a:p>
            <a:r>
              <a:rPr lang="it-IT" dirty="0" smtClean="0">
                <a:solidFill>
                  <a:schemeClr val="accent2">
                    <a:lumMod val="20000"/>
                    <a:lumOff val="80000"/>
                  </a:schemeClr>
                </a:solidFill>
                <a:latin typeface="Agency FB" pitchFamily="34" charset="0"/>
              </a:rPr>
              <a:t>In Italia, dall’inizio dell’epidemia di Coronavirus, </a:t>
            </a:r>
            <a:r>
              <a:rPr lang="it-IT" b="1" dirty="0" smtClean="0">
                <a:solidFill>
                  <a:schemeClr val="accent2">
                    <a:lumMod val="20000"/>
                    <a:lumOff val="80000"/>
                  </a:schemeClr>
                </a:solidFill>
                <a:latin typeface="Agency FB" pitchFamily="34" charset="0"/>
              </a:rPr>
              <a:t>59.138 persone hanno contratto il virus </a:t>
            </a:r>
            <a:r>
              <a:rPr lang="it-IT" b="1" dirty="0" smtClean="0">
                <a:solidFill>
                  <a:schemeClr val="accent2"/>
                </a:solidFill>
                <a:latin typeface="Agency FB" pitchFamily="34" charset="0"/>
              </a:rPr>
              <a:t>Sars-CoV-2</a:t>
            </a:r>
            <a:r>
              <a:rPr lang="it-IT" dirty="0" smtClean="0">
                <a:solidFill>
                  <a:schemeClr val="accent2"/>
                </a:solidFill>
                <a:latin typeface="Agency FB" pitchFamily="34" charset="0"/>
              </a:rPr>
              <a:t> </a:t>
            </a:r>
            <a:r>
              <a:rPr lang="it-IT" dirty="0" smtClean="0">
                <a:solidFill>
                  <a:schemeClr val="accent2">
                    <a:lumMod val="20000"/>
                    <a:lumOff val="80000"/>
                  </a:schemeClr>
                </a:solidFill>
                <a:latin typeface="Agency FB" pitchFamily="34" charset="0"/>
              </a:rPr>
              <a:t>(5.560 in più rispetto a ieri, per una crescita del 10.4%). I dati sono stati forniti dalla Protezione civile. Di queste, sono decedute 5.476 persone (+651, +13.5%) e ne sono guarite 7024 (+952, +15.7 %) . Attualmente i soggetti positivi sono 46.638 (il conto sale a 59.138 — come detto sopra — se nel computo ci sono anche i morti e i guariti). </a:t>
            </a:r>
            <a:r>
              <a:rPr lang="it-IT" u="sng" dirty="0" smtClean="0">
                <a:solidFill>
                  <a:schemeClr val="accent4">
                    <a:lumMod val="60000"/>
                    <a:lumOff val="40000"/>
                  </a:schemeClr>
                </a:solidFill>
                <a:latin typeface="Agency FB" pitchFamily="34" charset="0"/>
              </a:rPr>
              <a:t>«Non vogliamo farci prendere da facili entusiasmi né sopravvalutare una tendenza»</a:t>
            </a:r>
            <a:r>
              <a:rPr lang="it-IT" dirty="0" smtClean="0">
                <a:latin typeface="Agency FB" pitchFamily="34" charset="0"/>
              </a:rPr>
              <a:t>, </a:t>
            </a:r>
            <a:r>
              <a:rPr lang="it-IT" dirty="0" smtClean="0">
                <a:solidFill>
                  <a:schemeClr val="accent2">
                    <a:lumMod val="20000"/>
                    <a:lumOff val="80000"/>
                  </a:schemeClr>
                </a:solidFill>
                <a:latin typeface="Agency FB" pitchFamily="34" charset="0"/>
              </a:rPr>
              <a:t>ha detto Franco </a:t>
            </a:r>
            <a:r>
              <a:rPr lang="it-IT" dirty="0" err="1" smtClean="0">
                <a:solidFill>
                  <a:schemeClr val="accent2">
                    <a:lumMod val="20000"/>
                    <a:lumOff val="80000"/>
                  </a:schemeClr>
                </a:solidFill>
                <a:latin typeface="Agency FB" pitchFamily="34" charset="0"/>
              </a:rPr>
              <a:t>Locatelli</a:t>
            </a:r>
            <a:r>
              <a:rPr lang="it-IT" dirty="0" smtClean="0">
                <a:solidFill>
                  <a:schemeClr val="accent2">
                    <a:lumMod val="20000"/>
                    <a:lumOff val="80000"/>
                  </a:schemeClr>
                </a:solidFill>
                <a:latin typeface="Agency FB" pitchFamily="34" charset="0"/>
              </a:rPr>
              <a:t>, presidente del Consiglio superiore di sanità. </a:t>
            </a:r>
            <a:r>
              <a:rPr lang="it-IT" u="sng" dirty="0" smtClean="0">
                <a:solidFill>
                  <a:schemeClr val="accent4">
                    <a:lumMod val="60000"/>
                    <a:lumOff val="40000"/>
                  </a:schemeClr>
                </a:solidFill>
                <a:latin typeface="Agency FB" pitchFamily="34" charset="0"/>
              </a:rPr>
              <a:t>«ma rispetto alla giornata di ieri c’è un dato in lieve flessione. Non bisogna abbassare la guardia, bisogna continuare con le misure adottate e rispettare le indicazioni del provvedimento del governo».</a:t>
            </a:r>
            <a:r>
              <a:rPr lang="it-IT" u="sng" dirty="0" smtClean="0">
                <a:solidFill>
                  <a:schemeClr val="accent1">
                    <a:lumMod val="20000"/>
                    <a:lumOff val="80000"/>
                  </a:schemeClr>
                </a:solidFill>
                <a:latin typeface="Agency FB" pitchFamily="34" charset="0"/>
              </a:rPr>
              <a:t> </a:t>
            </a:r>
            <a:r>
              <a:rPr lang="it-IT" dirty="0" smtClean="0">
                <a:solidFill>
                  <a:schemeClr val="accent1">
                    <a:lumMod val="20000"/>
                    <a:lumOff val="80000"/>
                  </a:schemeClr>
                </a:solidFill>
                <a:latin typeface="Agency FB" pitchFamily="34" charset="0"/>
              </a:rPr>
              <a:t>I pazienti ricoverati con sintomi sono oggi 19.846; </a:t>
            </a:r>
            <a:r>
              <a:rPr lang="it-IT" b="1" dirty="0" smtClean="0">
                <a:solidFill>
                  <a:schemeClr val="accent1">
                    <a:lumMod val="20000"/>
                    <a:lumOff val="80000"/>
                  </a:schemeClr>
                </a:solidFill>
                <a:latin typeface="Agency FB" pitchFamily="34" charset="0"/>
              </a:rPr>
              <a:t>3.009 sono in terapia intensiva</a:t>
            </a:r>
            <a:r>
              <a:rPr lang="it-IT" dirty="0" smtClean="0">
                <a:solidFill>
                  <a:schemeClr val="accent1">
                    <a:lumMod val="20000"/>
                    <a:lumOff val="80000"/>
                  </a:schemeClr>
                </a:solidFill>
                <a:latin typeface="Agency FB" pitchFamily="34" charset="0"/>
              </a:rPr>
              <a:t>, mentre 23.783 sono in isolamento domiciliare fiduciario.</a:t>
            </a:r>
          </a:p>
          <a:p>
            <a:endParaRPr lang="it-IT" u="sng" dirty="0">
              <a:solidFill>
                <a:schemeClr val="accent4">
                  <a:lumMod val="60000"/>
                  <a:lumOff val="40000"/>
                </a:schemeClr>
              </a:solidFill>
            </a:endParaRPr>
          </a:p>
        </p:txBody>
      </p:sp>
      <p:sp>
        <p:nvSpPr>
          <p:cNvPr id="6" name="Rettangolo 5"/>
          <p:cNvSpPr/>
          <p:nvPr/>
        </p:nvSpPr>
        <p:spPr>
          <a:xfrm>
            <a:off x="0" y="2276872"/>
            <a:ext cx="5580112" cy="4124206"/>
          </a:xfrm>
          <a:prstGeom prst="rect">
            <a:avLst/>
          </a:prstGeom>
        </p:spPr>
        <p:txBody>
          <a:bodyPr wrap="square">
            <a:spAutoFit/>
          </a:bodyPr>
          <a:lstStyle/>
          <a:p>
            <a:pPr fontAlgn="base"/>
            <a:r>
              <a:rPr lang="it-IT" sz="1200" b="1" dirty="0" smtClean="0">
                <a:solidFill>
                  <a:srgbClr val="FFC000"/>
                </a:solidFill>
              </a:rPr>
              <a:t>Regione per Regione</a:t>
            </a:r>
          </a:p>
          <a:p>
            <a:pPr fontAlgn="base"/>
            <a:r>
              <a:rPr lang="it-IT" sz="1200" dirty="0" smtClean="0"/>
              <a:t>Lombardia 27.206 (+1.691, 6.6%: sabato era stata del 14.6%)</a:t>
            </a:r>
            <a:br>
              <a:rPr lang="it-IT" sz="1200" dirty="0" smtClean="0"/>
            </a:br>
            <a:r>
              <a:rPr lang="it-IT" sz="1200" dirty="0" smtClean="0"/>
              <a:t>Emilia Romagna 7.555 (+850, 12.7%)</a:t>
            </a:r>
            <a:br>
              <a:rPr lang="it-IT" sz="1200" dirty="0" smtClean="0"/>
            </a:br>
            <a:r>
              <a:rPr lang="it-IT" sz="1200" dirty="0" smtClean="0"/>
              <a:t>Veneto 5.122 (+505, +10.9%)</a:t>
            </a:r>
            <a:br>
              <a:rPr lang="it-IT" sz="1200" dirty="0" smtClean="0"/>
            </a:br>
            <a:r>
              <a:rPr lang="it-IT" sz="1200" dirty="0" smtClean="0"/>
              <a:t>Piemonte 4.420 (+668, 17.8%)</a:t>
            </a:r>
            <a:br>
              <a:rPr lang="it-IT" sz="1200" dirty="0" smtClean="0"/>
            </a:br>
            <a:r>
              <a:rPr lang="it-IT" sz="1200" dirty="0" smtClean="0"/>
              <a:t>Marche 2421 (+268, 12.4%)</a:t>
            </a:r>
            <a:br>
              <a:rPr lang="it-IT" sz="1200" dirty="0" smtClean="0"/>
            </a:br>
            <a:r>
              <a:rPr lang="it-IT" sz="1200" dirty="0" smtClean="0"/>
              <a:t>Liguria 1.665 (+229, +15.9 %)</a:t>
            </a:r>
            <a:br>
              <a:rPr lang="it-IT" sz="1200" dirty="0" smtClean="0"/>
            </a:br>
            <a:r>
              <a:rPr lang="it-IT" sz="1200" dirty="0" smtClean="0"/>
              <a:t>Campania 936 (+92, +10.9 %)</a:t>
            </a:r>
            <a:br>
              <a:rPr lang="it-IT" sz="1200" dirty="0" smtClean="0"/>
            </a:br>
            <a:r>
              <a:rPr lang="it-IT" sz="1200" dirty="0" smtClean="0"/>
              <a:t>Toscana 2277 (+265, +13.2 %)</a:t>
            </a:r>
            <a:br>
              <a:rPr lang="it-IT" sz="1200" dirty="0" smtClean="0"/>
            </a:br>
            <a:r>
              <a:rPr lang="it-IT" sz="1200" dirty="0" smtClean="0"/>
              <a:t>Sicilia 630 (+140, +28.6 %)</a:t>
            </a:r>
            <a:br>
              <a:rPr lang="it-IT" sz="1200" dirty="0" smtClean="0"/>
            </a:br>
            <a:r>
              <a:rPr lang="it-IT" sz="1200" dirty="0" smtClean="0"/>
              <a:t>Lazio 1.383 (+193, +16.2 %)</a:t>
            </a:r>
            <a:br>
              <a:rPr lang="it-IT" sz="1200" dirty="0" smtClean="0"/>
            </a:br>
            <a:r>
              <a:rPr lang="it-IT" sz="1200" dirty="0" smtClean="0"/>
              <a:t>Friuli </a:t>
            </a:r>
            <a:r>
              <a:rPr lang="it-IT" sz="1200" dirty="0" err="1" smtClean="0"/>
              <a:t>Venezia-Giulia</a:t>
            </a:r>
            <a:r>
              <a:rPr lang="it-IT" sz="1200" dirty="0" smtClean="0"/>
              <a:t> 874 (+84, +10.6 %)</a:t>
            </a:r>
            <a:br>
              <a:rPr lang="it-IT" sz="1200" dirty="0" smtClean="0"/>
            </a:br>
            <a:r>
              <a:rPr lang="it-IT" sz="1200" dirty="0" smtClean="0"/>
              <a:t>Abruzzo 587 (+58, +11 %)</a:t>
            </a:r>
            <a:br>
              <a:rPr lang="it-IT" sz="1200" dirty="0" smtClean="0"/>
            </a:br>
            <a:r>
              <a:rPr lang="it-IT" sz="1200" dirty="0" smtClean="0"/>
              <a:t>Puglia 786 (+111, +16.4 % )</a:t>
            </a:r>
            <a:br>
              <a:rPr lang="it-IT" sz="1200" dirty="0" smtClean="0"/>
            </a:br>
            <a:r>
              <a:rPr lang="it-IT" sz="1200" dirty="0" smtClean="0"/>
              <a:t>Umbria 521 (+59, +12.8%)</a:t>
            </a:r>
            <a:br>
              <a:rPr lang="it-IT" sz="1200" dirty="0" smtClean="0"/>
            </a:br>
            <a:r>
              <a:rPr lang="it-IT" sz="1200" dirty="0" smtClean="0"/>
              <a:t>Bolzano 678 (+57, +9.2 %)</a:t>
            </a:r>
            <a:br>
              <a:rPr lang="it-IT" sz="1200" dirty="0" smtClean="0"/>
            </a:br>
            <a:r>
              <a:rPr lang="it-IT" sz="1200" dirty="0" smtClean="0"/>
              <a:t>Calabria 273 (+38, +16.2 %)</a:t>
            </a:r>
            <a:br>
              <a:rPr lang="it-IT" sz="1200" dirty="0" smtClean="0"/>
            </a:br>
            <a:r>
              <a:rPr lang="it-IT" sz="1200" dirty="0" smtClean="0"/>
              <a:t>Sardegna 339 (+9, +2.7 %)</a:t>
            </a:r>
            <a:br>
              <a:rPr lang="it-IT" sz="1200" dirty="0" smtClean="0"/>
            </a:br>
            <a:r>
              <a:rPr lang="it-IT" sz="1200" dirty="0" smtClean="0"/>
              <a:t>Valle d’Aosta 364 (+51, +16.3 %)</a:t>
            </a:r>
          </a:p>
          <a:p>
            <a:pPr fontAlgn="base"/>
            <a:endParaRPr lang="it-IT" sz="1600" dirty="0" smtClean="0"/>
          </a:p>
          <a:p>
            <a:pPr fontAlgn="base"/>
            <a:endParaRPr lang="it-IT" dirty="0"/>
          </a:p>
        </p:txBody>
      </p:sp>
      <p:sp>
        <p:nvSpPr>
          <p:cNvPr id="8" name="Rettangolo 7"/>
          <p:cNvSpPr/>
          <p:nvPr/>
        </p:nvSpPr>
        <p:spPr>
          <a:xfrm>
            <a:off x="0" y="5805264"/>
            <a:ext cx="4572000" cy="646331"/>
          </a:xfrm>
          <a:prstGeom prst="rect">
            <a:avLst/>
          </a:prstGeom>
        </p:spPr>
        <p:txBody>
          <a:bodyPr>
            <a:spAutoFit/>
          </a:bodyPr>
          <a:lstStyle/>
          <a:p>
            <a:r>
              <a:rPr lang="it-IT" sz="1200" dirty="0" smtClean="0"/>
              <a:t>Trento 954 (+172, +22%)</a:t>
            </a:r>
            <a:br>
              <a:rPr lang="it-IT" sz="1200" dirty="0" smtClean="0"/>
            </a:br>
            <a:r>
              <a:rPr lang="it-IT" sz="1200" dirty="0" smtClean="0"/>
              <a:t>Molise 66 (+5, +8.2%)</a:t>
            </a:r>
            <a:br>
              <a:rPr lang="it-IT" sz="1200" dirty="0" smtClean="0"/>
            </a:br>
            <a:r>
              <a:rPr lang="it-IT" sz="1200" dirty="0" smtClean="0"/>
              <a:t>Basilicata 81 (+15, +22.7%)</a:t>
            </a:r>
            <a:endParaRPr lang="it-IT" sz="1200" dirty="0"/>
          </a:p>
        </p:txBody>
      </p:sp>
      <p:pic>
        <p:nvPicPr>
          <p:cNvPr id="37890" name="Picture 2" descr="Risultato immagini per quanti positivi in italia"/>
          <p:cNvPicPr>
            <a:picLocks noChangeAspect="1" noChangeArrowheads="1"/>
          </p:cNvPicPr>
          <p:nvPr/>
        </p:nvPicPr>
        <p:blipFill>
          <a:blip r:embed="rId2" cstate="print"/>
          <a:srcRect/>
          <a:stretch>
            <a:fillRect/>
          </a:stretch>
        </p:blipFill>
        <p:spPr bwMode="auto">
          <a:xfrm>
            <a:off x="2915816" y="2666999"/>
            <a:ext cx="6228184" cy="41910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noAutofit/>
          </a:bodyPr>
          <a:lstStyle/>
          <a:p>
            <a:r>
              <a:rPr lang="it-IT" sz="2000" dirty="0" smtClean="0">
                <a:latin typeface="Andalus" pitchFamily="18" charset="-78"/>
                <a:cs typeface="Andalus" pitchFamily="18" charset="-78"/>
              </a:rPr>
              <a:t>.</a:t>
            </a:r>
            <a:endParaRPr lang="it-IT" sz="2000" dirty="0">
              <a:latin typeface="Andalus" pitchFamily="18" charset="-78"/>
              <a:cs typeface="Andalus" pitchFamily="18" charset="-78"/>
            </a:endParaRPr>
          </a:p>
        </p:txBody>
      </p:sp>
      <p:sp>
        <p:nvSpPr>
          <p:cNvPr id="4" name="Rettangolo 3"/>
          <p:cNvSpPr/>
          <p:nvPr/>
        </p:nvSpPr>
        <p:spPr>
          <a:xfrm>
            <a:off x="0" y="0"/>
            <a:ext cx="9144000" cy="369332"/>
          </a:xfrm>
          <a:prstGeom prst="rect">
            <a:avLst/>
          </a:prstGeom>
        </p:spPr>
        <p:txBody>
          <a:bodyPr wrap="square">
            <a:spAutoFit/>
          </a:bodyPr>
          <a:lstStyle/>
          <a:p>
            <a:pPr algn="ctr"/>
            <a:endParaRPr lang="it-IT" dirty="0">
              <a:solidFill>
                <a:srgbClr val="00B0F0"/>
              </a:solidFill>
              <a:latin typeface="Andalus" pitchFamily="18" charset="-78"/>
              <a:cs typeface="Andalus" pitchFamily="18" charset="-78"/>
            </a:endParaRPr>
          </a:p>
        </p:txBody>
      </p:sp>
      <p:sp>
        <p:nvSpPr>
          <p:cNvPr id="2050" name="AutoShape 2" descr="blob:https://web.whatsapp.com/b08a16a6-d2ef-4ee1-b8ec-fda45574c9a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2" name="AutoShape 4" descr="blob:https://web.whatsapp.com/b08a16a6-d2ef-4ee1-b8ec-fda45574c9a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4" name="AutoShape 6" descr="blob:https://web.whatsapp.com/b08a16a6-d2ef-4ee1-b8ec-fda45574c9a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0" y="0"/>
            <a:ext cx="9144000" cy="830997"/>
          </a:xfrm>
          <a:prstGeom prst="rect">
            <a:avLst/>
          </a:prstGeom>
          <a:noFill/>
        </p:spPr>
        <p:txBody>
          <a:bodyPr wrap="square" rtlCol="0">
            <a:spAutoFit/>
          </a:bodyPr>
          <a:lstStyle/>
          <a:p>
            <a:pPr algn="ctr"/>
            <a:r>
              <a:rPr lang="it-IT" sz="1600" dirty="0" smtClean="0"/>
              <a:t>L’Italia, sta dimostrando di essere un grande paese, responsabile e civile, fatta eccezione per una minoranza che disubbidendo alle disposizioni date, mette in pericolo non solo la propria vita, ma anche dei propri cari e di tutti noi. </a:t>
            </a:r>
            <a:endParaRPr lang="it-IT" sz="1600" dirty="0"/>
          </a:p>
        </p:txBody>
      </p:sp>
      <p:sp>
        <p:nvSpPr>
          <p:cNvPr id="9" name="Rettangolo 8"/>
          <p:cNvSpPr/>
          <p:nvPr/>
        </p:nvSpPr>
        <p:spPr>
          <a:xfrm>
            <a:off x="0" y="2780928"/>
            <a:ext cx="9144000" cy="3416320"/>
          </a:xfrm>
          <a:prstGeom prst="rect">
            <a:avLst/>
          </a:prstGeom>
        </p:spPr>
        <p:txBody>
          <a:bodyPr wrap="square">
            <a:spAutoFit/>
          </a:bodyPr>
          <a:lstStyle/>
          <a:p>
            <a:pPr algn="ctr"/>
            <a:r>
              <a:rPr lang="it-IT" sz="2400" i="1" u="sng" dirty="0" smtClean="0">
                <a:latin typeface="Gabriola" pitchFamily="82" charset="0"/>
              </a:rPr>
              <a:t>“</a:t>
            </a:r>
            <a:r>
              <a:rPr lang="it-IT" sz="2400" i="1" u="sng" dirty="0" smtClean="0">
                <a:solidFill>
                  <a:schemeClr val="accent2">
                    <a:lumMod val="20000"/>
                    <a:lumOff val="80000"/>
                  </a:schemeClr>
                </a:solidFill>
                <a:latin typeface="Gabriola" pitchFamily="82" charset="0"/>
              </a:rPr>
              <a:t>Ha preso due aerei con il coronavirus. Il sindaco di </a:t>
            </a:r>
            <a:r>
              <a:rPr lang="it-IT" sz="2400" b="1" i="1" u="sng" dirty="0" smtClean="0">
                <a:solidFill>
                  <a:schemeClr val="accent2">
                    <a:lumMod val="20000"/>
                    <a:lumOff val="80000"/>
                  </a:schemeClr>
                </a:solidFill>
                <a:latin typeface="Gabriola" pitchFamily="82" charset="0"/>
                <a:hlinkClick r:id="rId2"/>
              </a:rPr>
              <a:t>Modica</a:t>
            </a:r>
            <a:r>
              <a:rPr lang="it-IT" sz="2400" i="1" u="sng" dirty="0" smtClean="0">
                <a:solidFill>
                  <a:schemeClr val="accent2">
                    <a:lumMod val="20000"/>
                    <a:lumOff val="80000"/>
                  </a:schemeClr>
                </a:solidFill>
                <a:latin typeface="Gabriola" pitchFamily="82" charset="0"/>
              </a:rPr>
              <a:t>, nel ragusano, Ignazio </a:t>
            </a:r>
            <a:r>
              <a:rPr lang="it-IT" sz="2400" i="1" u="sng" dirty="0" err="1" smtClean="0">
                <a:solidFill>
                  <a:schemeClr val="accent2">
                    <a:lumMod val="20000"/>
                    <a:lumOff val="80000"/>
                  </a:schemeClr>
                </a:solidFill>
                <a:latin typeface="Gabriola" pitchFamily="82" charset="0"/>
              </a:rPr>
              <a:t>Abbate</a:t>
            </a:r>
            <a:r>
              <a:rPr lang="it-IT" sz="2400" i="1" u="sng" dirty="0" smtClean="0">
                <a:solidFill>
                  <a:schemeClr val="accent2">
                    <a:lumMod val="20000"/>
                    <a:lumOff val="80000"/>
                  </a:schemeClr>
                </a:solidFill>
                <a:latin typeface="Gabriola" pitchFamily="82" charset="0"/>
              </a:rPr>
              <a:t>, rivela in un video messaggio su </a:t>
            </a:r>
            <a:r>
              <a:rPr lang="it-IT" sz="2400" i="1" u="sng" dirty="0" err="1" smtClean="0">
                <a:solidFill>
                  <a:schemeClr val="accent2">
                    <a:lumMod val="20000"/>
                    <a:lumOff val="80000"/>
                  </a:schemeClr>
                </a:solidFill>
                <a:latin typeface="Gabriola" pitchFamily="82" charset="0"/>
              </a:rPr>
              <a:t>Facebook</a:t>
            </a:r>
            <a:r>
              <a:rPr lang="it-IT" sz="2400" i="1" u="sng" dirty="0" smtClean="0">
                <a:solidFill>
                  <a:schemeClr val="accent2">
                    <a:lumMod val="20000"/>
                    <a:lumOff val="80000"/>
                  </a:schemeClr>
                </a:solidFill>
                <a:latin typeface="Gabriola" pitchFamily="82" charset="0"/>
              </a:rPr>
              <a:t>, il caso di una donna affetta da </a:t>
            </a:r>
            <a:r>
              <a:rPr lang="it-IT" sz="2400" b="1" i="1" u="sng" dirty="0" smtClean="0">
                <a:solidFill>
                  <a:schemeClr val="accent2">
                    <a:lumMod val="20000"/>
                    <a:lumOff val="80000"/>
                  </a:schemeClr>
                </a:solidFill>
                <a:latin typeface="Gabriola" pitchFamily="82" charset="0"/>
                <a:hlinkClick r:id="rId3"/>
              </a:rPr>
              <a:t>Covid-19</a:t>
            </a:r>
            <a:r>
              <a:rPr lang="it-IT" sz="2400" i="1" u="sng" dirty="0" smtClean="0">
                <a:solidFill>
                  <a:schemeClr val="accent2">
                    <a:lumMod val="20000"/>
                    <a:lumOff val="80000"/>
                  </a:schemeClr>
                </a:solidFill>
                <a:latin typeface="Gabriola" pitchFamily="82" charset="0"/>
              </a:rPr>
              <a:t>. Ritornata da Pavia nel comune della provincia </a:t>
            </a:r>
            <a:r>
              <a:rPr lang="it-IT" sz="2400" i="1" u="sng" dirty="0" err="1" smtClean="0">
                <a:solidFill>
                  <a:schemeClr val="accent2">
                    <a:lumMod val="20000"/>
                    <a:lumOff val="80000"/>
                  </a:schemeClr>
                </a:solidFill>
                <a:latin typeface="Gabriola" pitchFamily="82" charset="0"/>
              </a:rPr>
              <a:t>iblea</a:t>
            </a:r>
            <a:r>
              <a:rPr lang="it-IT" sz="2400" i="1" u="sng" dirty="0" smtClean="0">
                <a:solidFill>
                  <a:schemeClr val="accent2">
                    <a:lumMod val="20000"/>
                    <a:lumOff val="80000"/>
                  </a:schemeClr>
                </a:solidFill>
                <a:latin typeface="Gabriola" pitchFamily="82" charset="0"/>
              </a:rPr>
              <a:t>, la donna </a:t>
            </a:r>
            <a:r>
              <a:rPr lang="it-IT" sz="2400" i="1" u="sng" dirty="0" smtClean="0">
                <a:solidFill>
                  <a:schemeClr val="accent5">
                    <a:lumMod val="40000"/>
                    <a:lumOff val="60000"/>
                  </a:schemeClr>
                </a:solidFill>
                <a:latin typeface="Gabriola" pitchFamily="82" charset="0"/>
              </a:rPr>
              <a:t>«stava già male - dice il sindaco - perché aveva la febbre. Ha preso due aerei da Milano a Roma e poi a Catania ha preso un taxi che l'ha portata sino a Modica. Nessuno l'ha controllata, nessuno si è accorto che aveva la febbre. Eppure la donna era positiva e malata. Ora è ricoverata in ospedale nell'ospedale '</a:t>
            </a:r>
            <a:r>
              <a:rPr lang="it-IT" sz="2400" i="1" u="sng" dirty="0" err="1" smtClean="0">
                <a:solidFill>
                  <a:schemeClr val="accent5">
                    <a:lumMod val="40000"/>
                    <a:lumOff val="60000"/>
                  </a:schemeClr>
                </a:solidFill>
                <a:latin typeface="Gabriola" pitchFamily="82" charset="0"/>
              </a:rPr>
              <a:t>Maggiorè</a:t>
            </a:r>
            <a:r>
              <a:rPr lang="it-IT" sz="2400" i="1" u="sng" dirty="0" smtClean="0">
                <a:solidFill>
                  <a:schemeClr val="accent5">
                    <a:lumMod val="40000"/>
                    <a:lumOff val="60000"/>
                  </a:schemeClr>
                </a:solidFill>
                <a:latin typeface="Gabriola" pitchFamily="82" charset="0"/>
              </a:rPr>
              <a:t> di Modica». </a:t>
            </a:r>
            <a:r>
              <a:rPr lang="it-IT" sz="2400" i="1" u="sng" dirty="0" smtClean="0">
                <a:solidFill>
                  <a:schemeClr val="accent2">
                    <a:lumMod val="20000"/>
                    <a:lumOff val="80000"/>
                  </a:schemeClr>
                </a:solidFill>
                <a:latin typeface="Gabriola" pitchFamily="82" charset="0"/>
              </a:rPr>
              <a:t>Nel suo video messaggio, il sindaco modicano sottolinea come al momento si prega per la concittadina </a:t>
            </a:r>
            <a:r>
              <a:rPr lang="it-IT" sz="2400" i="1" u="sng" dirty="0" smtClean="0">
                <a:solidFill>
                  <a:srgbClr val="66FFFF"/>
                </a:solidFill>
                <a:latin typeface="Gabriola" pitchFamily="82" charset="0"/>
              </a:rPr>
              <a:t>«ma siamo costretti a denunciarla per attentato alla salute pubblica. Quello che ha fatto è di una gravità inaudita se gli eventi dovessero essere confermati dagli inquirenti».”</a:t>
            </a:r>
            <a:endParaRPr lang="it-IT" sz="2400" i="1" u="sng" dirty="0">
              <a:solidFill>
                <a:srgbClr val="66FFFF"/>
              </a:solidFill>
              <a:latin typeface="Gabriola" pitchFamily="82" charset="0"/>
            </a:endParaRPr>
          </a:p>
        </p:txBody>
      </p:sp>
      <p:sp>
        <p:nvSpPr>
          <p:cNvPr id="10" name="CasellaDiTesto 9"/>
          <p:cNvSpPr txBox="1"/>
          <p:nvPr/>
        </p:nvSpPr>
        <p:spPr>
          <a:xfrm>
            <a:off x="395536" y="6093296"/>
            <a:ext cx="1872208" cy="369332"/>
          </a:xfrm>
          <a:prstGeom prst="rect">
            <a:avLst/>
          </a:prstGeom>
          <a:noFill/>
        </p:spPr>
        <p:txBody>
          <a:bodyPr wrap="square" rtlCol="0">
            <a:spAutoFit/>
          </a:bodyPr>
          <a:lstStyle/>
          <a:p>
            <a:r>
              <a:rPr lang="it-IT" sz="1400" dirty="0" smtClean="0"/>
              <a:t>Il messaggero</a:t>
            </a:r>
            <a:r>
              <a:rPr lang="it-IT" dirty="0" smtClean="0"/>
              <a:t> </a:t>
            </a:r>
            <a:endParaRPr lang="it-IT" dirty="0"/>
          </a:p>
        </p:txBody>
      </p:sp>
      <p:pic>
        <p:nvPicPr>
          <p:cNvPr id="2056" name="Picture 8" descr="https://statics.cedscdn.it/photos/MED/06/33/5130633_1727_catania.jpg"/>
          <p:cNvPicPr>
            <a:picLocks noChangeAspect="1" noChangeArrowheads="1"/>
          </p:cNvPicPr>
          <p:nvPr/>
        </p:nvPicPr>
        <p:blipFill>
          <a:blip r:embed="rId4" cstate="print"/>
          <a:srcRect/>
          <a:stretch>
            <a:fillRect/>
          </a:stretch>
        </p:blipFill>
        <p:spPr bwMode="auto">
          <a:xfrm>
            <a:off x="2483768" y="764704"/>
            <a:ext cx="3923928" cy="215183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blob:https://web.whatsapp.com/9bb00885-34a9-4e2c-8017-5234ad9c861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8916" name="AutoShape 4" descr="blob:https://web.whatsapp.com/9bb00885-34a9-4e2c-8017-5234ad9c861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8918" name="AutoShape 6" descr="blob:https://web.whatsapp.com/9bb00885-34a9-4e2c-8017-5234ad9c861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 name="CasellaDiTesto 6"/>
          <p:cNvSpPr txBox="1"/>
          <p:nvPr/>
        </p:nvSpPr>
        <p:spPr>
          <a:xfrm>
            <a:off x="5436096" y="1484784"/>
            <a:ext cx="3707904" cy="1200329"/>
          </a:xfrm>
          <a:prstGeom prst="rect">
            <a:avLst/>
          </a:prstGeom>
          <a:noFill/>
        </p:spPr>
        <p:txBody>
          <a:bodyPr wrap="square" rtlCol="0">
            <a:spAutoFit/>
          </a:bodyPr>
          <a:lstStyle/>
          <a:p>
            <a:pPr algn="ctr"/>
            <a:r>
              <a:rPr lang="it-IT" dirty="0" smtClean="0">
                <a:solidFill>
                  <a:srgbClr val="FFFF99"/>
                </a:solidFill>
                <a:latin typeface="Baskerville Old Face" pitchFamily="18" charset="0"/>
              </a:rPr>
              <a:t> I guerrieri in prima linea non sono i soldati, bensì gli infermieri, i quali fanno turni estenuanti raggiungendo le 10/11 ore lavorative giornaliere.</a:t>
            </a:r>
            <a:endParaRPr lang="it-IT" dirty="0">
              <a:solidFill>
                <a:srgbClr val="FFFF99"/>
              </a:solidFill>
              <a:latin typeface="Baskerville Old Face" pitchFamily="18" charset="0"/>
            </a:endParaRPr>
          </a:p>
        </p:txBody>
      </p:sp>
      <p:pic>
        <p:nvPicPr>
          <p:cNvPr id="8" name="Immagine 7" descr="imm3.jpg"/>
          <p:cNvPicPr>
            <a:picLocks noChangeAspect="1"/>
          </p:cNvPicPr>
          <p:nvPr/>
        </p:nvPicPr>
        <p:blipFill>
          <a:blip r:embed="rId2" cstate="print"/>
          <a:stretch>
            <a:fillRect/>
          </a:stretch>
        </p:blipFill>
        <p:spPr>
          <a:xfrm>
            <a:off x="0" y="1504123"/>
            <a:ext cx="5508104" cy="5353877"/>
          </a:xfrm>
          <a:prstGeom prst="rect">
            <a:avLst/>
          </a:prstGeom>
        </p:spPr>
      </p:pic>
      <p:sp>
        <p:nvSpPr>
          <p:cNvPr id="9" name="CasellaDiTesto 8"/>
          <p:cNvSpPr txBox="1"/>
          <p:nvPr/>
        </p:nvSpPr>
        <p:spPr>
          <a:xfrm>
            <a:off x="6156176" y="1196752"/>
            <a:ext cx="2736304" cy="369332"/>
          </a:xfrm>
          <a:prstGeom prst="rect">
            <a:avLst/>
          </a:prstGeom>
          <a:noFill/>
        </p:spPr>
        <p:txBody>
          <a:bodyPr wrap="square" rtlCol="0">
            <a:spAutoFit/>
          </a:bodyPr>
          <a:lstStyle/>
          <a:p>
            <a:endParaRPr lang="it-IT" dirty="0"/>
          </a:p>
        </p:txBody>
      </p:sp>
      <p:sp>
        <p:nvSpPr>
          <p:cNvPr id="10" name="CasellaDiTesto 9"/>
          <p:cNvSpPr txBox="1"/>
          <p:nvPr/>
        </p:nvSpPr>
        <p:spPr>
          <a:xfrm>
            <a:off x="5652120" y="3140968"/>
            <a:ext cx="3059832" cy="1200329"/>
          </a:xfrm>
          <a:prstGeom prst="rect">
            <a:avLst/>
          </a:prstGeom>
          <a:noFill/>
        </p:spPr>
        <p:txBody>
          <a:bodyPr wrap="square" rtlCol="0">
            <a:spAutoFit/>
          </a:bodyPr>
          <a:lstStyle/>
          <a:p>
            <a:pPr algn="ctr"/>
            <a:r>
              <a:rPr lang="it-IT" dirty="0" smtClean="0">
                <a:solidFill>
                  <a:srgbClr val="CCFF99"/>
                </a:solidFill>
                <a:latin typeface="Baskerville Old Face" pitchFamily="18" charset="0"/>
              </a:rPr>
              <a:t>Molti, in seguito ad aver curato alcuni pazienti, si sono ammalati, come è successo a un’infermiera, Silvia Cavalli. </a:t>
            </a:r>
            <a:endParaRPr lang="it-IT" dirty="0">
              <a:solidFill>
                <a:srgbClr val="CCFF99"/>
              </a:solidFill>
              <a:latin typeface="Baskerville Old Face" pitchFamily="18" charset="0"/>
            </a:endParaRPr>
          </a:p>
        </p:txBody>
      </p:sp>
      <p:sp>
        <p:nvSpPr>
          <p:cNvPr id="11" name="CasellaDiTesto 10"/>
          <p:cNvSpPr txBox="1"/>
          <p:nvPr/>
        </p:nvSpPr>
        <p:spPr>
          <a:xfrm>
            <a:off x="251520" y="620688"/>
            <a:ext cx="8460432" cy="800219"/>
          </a:xfrm>
          <a:prstGeom prst="rect">
            <a:avLst/>
          </a:prstGeom>
          <a:noFill/>
        </p:spPr>
        <p:txBody>
          <a:bodyPr wrap="square" rtlCol="0">
            <a:spAutoFit/>
          </a:bodyPr>
          <a:lstStyle/>
          <a:p>
            <a:pPr algn="ctr"/>
            <a:r>
              <a:rPr lang="it-IT" sz="1400" i="1" dirty="0" smtClean="0">
                <a:solidFill>
                  <a:srgbClr val="CCECFF"/>
                </a:solidFill>
                <a:latin typeface="Comic Sans MS" pitchFamily="66" charset="0"/>
              </a:rPr>
              <a:t>… e poi c’è chi con il suo coraggio, con la sua forza e determinazione riesce  </a:t>
            </a:r>
          </a:p>
          <a:p>
            <a:pPr algn="ctr"/>
            <a:r>
              <a:rPr lang="it-IT" i="1" dirty="0" smtClean="0">
                <a:solidFill>
                  <a:srgbClr val="0070C0"/>
                </a:solidFill>
                <a:latin typeface="Comic Sans MS" pitchFamily="66" charset="0"/>
              </a:rPr>
              <a:t>RIEMPIRE </a:t>
            </a:r>
            <a:r>
              <a:rPr lang="it-IT" i="1" dirty="0" err="1" smtClean="0">
                <a:solidFill>
                  <a:srgbClr val="0070C0"/>
                </a:solidFill>
                <a:latin typeface="Comic Sans MS" pitchFamily="66" charset="0"/>
              </a:rPr>
              <a:t>DI</a:t>
            </a:r>
            <a:r>
              <a:rPr lang="it-IT" i="1" dirty="0" smtClean="0">
                <a:solidFill>
                  <a:srgbClr val="0070C0"/>
                </a:solidFill>
                <a:latin typeface="Comic Sans MS" pitchFamily="66" charset="0"/>
              </a:rPr>
              <a:t> SENSO IL TEMPO DEL COVID-19, </a:t>
            </a:r>
            <a:r>
              <a:rPr lang="it-IT" sz="1400" i="1" dirty="0" smtClean="0">
                <a:solidFill>
                  <a:srgbClr val="CCECFF"/>
                </a:solidFill>
                <a:latin typeface="Comic Sans MS" pitchFamily="66" charset="0"/>
              </a:rPr>
              <a:t>salvando vite altrui, vite di persone sconosciute, mai viste prima di quel momento, mettendo in serio pericolo la propria vita. </a:t>
            </a:r>
            <a:endParaRPr lang="it-IT" sz="1400" i="1" dirty="0">
              <a:solidFill>
                <a:srgbClr val="CCECFF"/>
              </a:solidFill>
              <a:latin typeface="Comic Sans MS" pitchFamily="66" charset="0"/>
            </a:endParaRPr>
          </a:p>
        </p:txBody>
      </p:sp>
      <p:sp>
        <p:nvSpPr>
          <p:cNvPr id="12" name="Rettangolo 11"/>
          <p:cNvSpPr/>
          <p:nvPr/>
        </p:nvSpPr>
        <p:spPr>
          <a:xfrm>
            <a:off x="0" y="0"/>
            <a:ext cx="9144000" cy="523220"/>
          </a:xfrm>
          <a:prstGeom prst="rect">
            <a:avLst/>
          </a:prstGeom>
        </p:spPr>
        <p:txBody>
          <a:bodyPr wrap="square">
            <a:spAutoFit/>
          </a:bodyPr>
          <a:lstStyle/>
          <a:p>
            <a:r>
              <a:rPr lang="it-IT" sz="2800" i="1" u="sng" dirty="0" smtClean="0">
                <a:solidFill>
                  <a:srgbClr val="00FFFF"/>
                </a:solidFill>
                <a:latin typeface="Kristen ITC" pitchFamily="66" charset="0"/>
              </a:rPr>
              <a:t>RIEMPIRE </a:t>
            </a:r>
            <a:r>
              <a:rPr lang="it-IT" sz="2800" i="1" u="sng" dirty="0" err="1" smtClean="0">
                <a:solidFill>
                  <a:srgbClr val="00FFFF"/>
                </a:solidFill>
                <a:latin typeface="Kristen ITC" pitchFamily="66" charset="0"/>
              </a:rPr>
              <a:t>DI</a:t>
            </a:r>
            <a:r>
              <a:rPr lang="it-IT" sz="2800" i="1" u="sng" dirty="0" smtClean="0">
                <a:solidFill>
                  <a:srgbClr val="00FFFF"/>
                </a:solidFill>
                <a:latin typeface="Kristen ITC" pitchFamily="66" charset="0"/>
              </a:rPr>
              <a:t> SENSO IL TEMPO DEL COVID-19</a:t>
            </a:r>
            <a:endParaRPr lang="it-IT" sz="2800" u="sng" dirty="0">
              <a:solidFill>
                <a:srgbClr val="00FFFF"/>
              </a:solidFill>
              <a:latin typeface="Kristen ITC"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hatsApp Video 2020-03-22 at 21.34.28.mp4">
            <a:hlinkClick r:id="" action="ppaction://media"/>
          </p:cNvPr>
          <p:cNvPicPr>
            <a:picLocks noGrp="1" noRot="1" noChangeAspect="1"/>
          </p:cNvPicPr>
          <p:nvPr>
            <p:ph idx="1"/>
            <a:videoFile r:link="rId1"/>
          </p:nvPr>
        </p:nvPicPr>
        <p:blipFill>
          <a:blip r:embed="rId3" cstate="print"/>
          <a:stretch>
            <a:fillRect/>
          </a:stretch>
        </p:blipFill>
        <p:spPr>
          <a:xfrm>
            <a:off x="323528" y="548680"/>
            <a:ext cx="8412427" cy="6309320"/>
          </a:xfrm>
          <a:prstGeom prst="rect">
            <a:avLst/>
          </a:prstGeom>
        </p:spPr>
      </p:pic>
      <p:sp>
        <p:nvSpPr>
          <p:cNvPr id="5" name="Rettangolo 4"/>
          <p:cNvSpPr/>
          <p:nvPr/>
        </p:nvSpPr>
        <p:spPr>
          <a:xfrm>
            <a:off x="0" y="0"/>
            <a:ext cx="9144000" cy="646331"/>
          </a:xfrm>
          <a:prstGeom prst="rect">
            <a:avLst/>
          </a:prstGeom>
        </p:spPr>
        <p:txBody>
          <a:bodyPr wrap="square">
            <a:spAutoFit/>
          </a:bodyPr>
          <a:lstStyle/>
          <a:p>
            <a:pPr algn="ctr"/>
            <a:r>
              <a:rPr lang="it-IT" dirty="0" smtClean="0">
                <a:solidFill>
                  <a:srgbClr val="00B0F0"/>
                </a:solidFill>
                <a:latin typeface="Andalus" pitchFamily="18" charset="-78"/>
                <a:cs typeface="Andalus" pitchFamily="18" charset="-78"/>
              </a:rPr>
              <a:t>QUESTO E’ IL FIGLIO </a:t>
            </a:r>
            <a:r>
              <a:rPr lang="it-IT" dirty="0" err="1" smtClean="0">
                <a:solidFill>
                  <a:srgbClr val="00B0F0"/>
                </a:solidFill>
                <a:latin typeface="Andalus" pitchFamily="18" charset="-78"/>
                <a:cs typeface="Andalus" pitchFamily="18" charset="-78"/>
              </a:rPr>
              <a:t>DI</a:t>
            </a:r>
            <a:r>
              <a:rPr lang="it-IT" dirty="0" smtClean="0">
                <a:solidFill>
                  <a:srgbClr val="00B0F0"/>
                </a:solidFill>
                <a:latin typeface="Andalus" pitchFamily="18" charset="-78"/>
                <a:cs typeface="Andalus" pitchFamily="18" charset="-78"/>
              </a:rPr>
              <a:t> SILVIA, CHE CON UN PICCOLO GESTO, TRASMETTE CORAGGIO E POSITIVITA’ NON SOLO ALLA SUA EROINA, MA A TUTTI NOI.</a:t>
            </a:r>
            <a:endParaRPr lang="it-IT" dirty="0">
              <a:solidFill>
                <a:srgbClr val="00B0F0"/>
              </a:solidFill>
              <a:latin typeface="Andalus" pitchFamily="18" charset="-78"/>
              <a:cs typeface="Andalus"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1.jpg"/>
          <p:cNvPicPr>
            <a:picLocks noChangeAspect="1"/>
          </p:cNvPicPr>
          <p:nvPr/>
        </p:nvPicPr>
        <p:blipFill>
          <a:blip r:embed="rId2" cstate="print"/>
          <a:stretch>
            <a:fillRect/>
          </a:stretch>
        </p:blipFill>
        <p:spPr>
          <a:xfrm>
            <a:off x="1" y="2492896"/>
            <a:ext cx="4355975" cy="4365104"/>
          </a:xfrm>
          <a:prstGeom prst="rect">
            <a:avLst/>
          </a:prstGeom>
        </p:spPr>
      </p:pic>
      <p:sp>
        <p:nvSpPr>
          <p:cNvPr id="6" name="CasellaDiTesto 5"/>
          <p:cNvSpPr txBox="1"/>
          <p:nvPr/>
        </p:nvSpPr>
        <p:spPr>
          <a:xfrm>
            <a:off x="0" y="0"/>
            <a:ext cx="9144000" cy="923330"/>
          </a:xfrm>
          <a:prstGeom prst="rect">
            <a:avLst/>
          </a:prstGeom>
          <a:noFill/>
        </p:spPr>
        <p:txBody>
          <a:bodyPr wrap="square" rtlCol="0">
            <a:spAutoFit/>
          </a:bodyPr>
          <a:lstStyle/>
          <a:p>
            <a:r>
              <a:rPr lang="it-IT" dirty="0" smtClean="0">
                <a:solidFill>
                  <a:schemeClr val="accent4">
                    <a:lumMod val="40000"/>
                    <a:lumOff val="60000"/>
                  </a:schemeClr>
                </a:solidFill>
                <a:latin typeface="Gabriola" pitchFamily="82" charset="0"/>
                <a:cs typeface="Andalus" pitchFamily="18" charset="-78"/>
              </a:rPr>
              <a:t>A scrivere queste poche righe è Enrico Galletti.    </a:t>
            </a:r>
            <a:r>
              <a:rPr lang="it-IT" dirty="0" smtClean="0">
                <a:latin typeface="Gabriola" pitchFamily="82" charset="0"/>
                <a:cs typeface="Andalus" pitchFamily="18" charset="-78"/>
              </a:rPr>
              <a:t>“ Sono le sette, il turno è finito: dodici ore in corsia”. Non ci si può sbagliare: sette del mattino, sette di sera. Entri che c’è luce, esci che è buio, “prima di andartene via ti butti sotto l’acqua e ti lavi dalla testa ai piedi: hai la sensazione  di toglierti di dosso il virus, di uscire pulito.” poi ti metti in macchina e la giornata ti passa davanti. </a:t>
            </a:r>
            <a:endParaRPr lang="it-IT" sz="1600" dirty="0">
              <a:latin typeface="Gabriola" pitchFamily="82" charset="0"/>
              <a:cs typeface="Andalus" pitchFamily="18" charset="-78"/>
            </a:endParaRPr>
          </a:p>
        </p:txBody>
      </p:sp>
      <p:sp>
        <p:nvSpPr>
          <p:cNvPr id="7" name="CasellaDiTesto 6"/>
          <p:cNvSpPr txBox="1"/>
          <p:nvPr/>
        </p:nvSpPr>
        <p:spPr>
          <a:xfrm>
            <a:off x="4355976" y="2348880"/>
            <a:ext cx="4788024" cy="4524315"/>
          </a:xfrm>
          <a:prstGeom prst="rect">
            <a:avLst/>
          </a:prstGeom>
          <a:noFill/>
        </p:spPr>
        <p:txBody>
          <a:bodyPr wrap="square" rtlCol="0">
            <a:spAutoFit/>
          </a:bodyPr>
          <a:lstStyle/>
          <a:p>
            <a:r>
              <a:rPr lang="it-IT" dirty="0" smtClean="0">
                <a:latin typeface="Gabriola" pitchFamily="82" charset="0"/>
                <a:cs typeface="Andalus" pitchFamily="18" charset="-78"/>
              </a:rPr>
              <a:t>ancora visto una persona sveglia, qui sono tutti intubati”. E soli. “Niente parenti che vanno  e vengono con borse di roba. Il reparto è chiuso :tutti fuori. Uno di noi a fine giornata si fa carico delle telefonate: ci sono genitori  e figli che stanno appesi al filo ad attendere una nostra chiamata. Non sono tutte belle. C’è chi muore lì, con i vestiti di quando è entrato”. Non va sempre così. “Prendi due giorni fa. Una mia collega ha fatto il tampone. Eravamo in corsia, le hanno detto che era negativa e si è messa a saltare in reparto dalla gioia”. Dopo dodici ore il turno finisce , si va a  casa. “Vivo  con mia moglie Corinne, è un’infermiera anche lei. Indovina  di cosa si parla a cena … non si stacca mai , nemmeno a casa: pensi e ripensi a quello che hai fatto, al giorno dopo, a quando tutto finirà”. Finché è notte. “mi sveglio di colpo, si dorme poco. A volte mi giro nel letto e trovo mia moglie con gli occhi aperti anche lei insonne”. Finché suona la sveglia. Cinque e mezzo. Che sia un buongiorno.</a:t>
            </a:r>
            <a:endParaRPr lang="it-IT" dirty="0">
              <a:latin typeface="Gabriola" pitchFamily="82" charset="0"/>
              <a:cs typeface="Andalus" pitchFamily="18" charset="-78"/>
            </a:endParaRPr>
          </a:p>
        </p:txBody>
      </p:sp>
      <p:sp>
        <p:nvSpPr>
          <p:cNvPr id="9" name="Rettangolo 8"/>
          <p:cNvSpPr/>
          <p:nvPr/>
        </p:nvSpPr>
        <p:spPr>
          <a:xfrm>
            <a:off x="0" y="764704"/>
            <a:ext cx="9144000" cy="1200329"/>
          </a:xfrm>
          <a:prstGeom prst="rect">
            <a:avLst/>
          </a:prstGeom>
        </p:spPr>
        <p:txBody>
          <a:bodyPr wrap="square">
            <a:spAutoFit/>
          </a:bodyPr>
          <a:lstStyle/>
          <a:p>
            <a:r>
              <a:rPr lang="it-IT" dirty="0" smtClean="0">
                <a:latin typeface="Gabriola" pitchFamily="82" charset="0"/>
                <a:cs typeface="Andalus" pitchFamily="18" charset="-78"/>
              </a:rPr>
              <a:t>Vuoi solo tacere, non accendi nemmeno la radio. Paolo Miranda fa l’infermiere da nove anni. Rianimazione , terapia intensiva a Cremona. “siamo l’ultima spiaggia. Da noi dove i letti scarseggiano, arrivano pazienti in condizioni disperate. Ed è una follia dire ai giovani che sono esclusi da questa emergenza: ci sono anche loro.” Paolo è appassionato di fotografia, ma per gli hobby ora non c’è tempo.  Allora  ha preso la sua macchina fotografica e ha documentato il lavoro in trincea di questi giorni. In uno </a:t>
            </a:r>
            <a:endParaRPr lang="it-IT" dirty="0"/>
          </a:p>
        </p:txBody>
      </p:sp>
      <p:sp>
        <p:nvSpPr>
          <p:cNvPr id="10" name="Rettangolo 9"/>
          <p:cNvSpPr/>
          <p:nvPr/>
        </p:nvSpPr>
        <p:spPr>
          <a:xfrm>
            <a:off x="0" y="1844824"/>
            <a:ext cx="9144000" cy="646331"/>
          </a:xfrm>
          <a:prstGeom prst="rect">
            <a:avLst/>
          </a:prstGeom>
        </p:spPr>
        <p:txBody>
          <a:bodyPr wrap="square">
            <a:spAutoFit/>
          </a:bodyPr>
          <a:lstStyle/>
          <a:p>
            <a:r>
              <a:rPr lang="it-IT" dirty="0" smtClean="0">
                <a:latin typeface="Gabriola" pitchFamily="82" charset="0"/>
                <a:cs typeface="Andalus" pitchFamily="18" charset="-78"/>
              </a:rPr>
              <a:t> scatto una sua collega  è per terra, stremata . Piange. “un momento di sconforto e la caposala che le va incontro, si piega, le dice che andrà tutto bene. Siamo persone, non eroi.” I letti  della rianimazione sono pieni . “ Dall’inizio  dell’emergenza  non ho </a:t>
            </a: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WhatsApp Image 2020-03-31 at 18.26.25 (1).jpeg"/>
          <p:cNvPicPr>
            <a:picLocks noChangeAspect="1"/>
          </p:cNvPicPr>
          <p:nvPr/>
        </p:nvPicPr>
        <p:blipFill>
          <a:blip r:embed="rId2" cstate="print"/>
          <a:stretch>
            <a:fillRect/>
          </a:stretch>
        </p:blipFill>
        <p:spPr>
          <a:xfrm>
            <a:off x="0" y="1523377"/>
            <a:ext cx="5436096" cy="5334623"/>
          </a:xfrm>
          <a:prstGeom prst="rect">
            <a:avLst/>
          </a:prstGeom>
        </p:spPr>
      </p:pic>
      <p:sp>
        <p:nvSpPr>
          <p:cNvPr id="3" name="CasellaDiTesto 2"/>
          <p:cNvSpPr txBox="1"/>
          <p:nvPr/>
        </p:nvSpPr>
        <p:spPr>
          <a:xfrm>
            <a:off x="0" y="0"/>
            <a:ext cx="9144000" cy="1384995"/>
          </a:xfrm>
          <a:prstGeom prst="rect">
            <a:avLst/>
          </a:prstGeom>
          <a:noFill/>
        </p:spPr>
        <p:txBody>
          <a:bodyPr wrap="square" rtlCol="0">
            <a:spAutoFit/>
          </a:bodyPr>
          <a:lstStyle/>
          <a:p>
            <a:r>
              <a:rPr lang="it-IT" sz="2800" dirty="0" smtClean="0">
                <a:solidFill>
                  <a:srgbClr val="FFC000"/>
                </a:solidFill>
                <a:latin typeface="Brush Script MT" pitchFamily="66" charset="0"/>
              </a:rPr>
              <a:t>C’è anche chi dopo anni e anni di onorata carriera, riesce finalmente a godersi la sua vecchiaia, ma non ha esitato un solo istante a ritornare in trincea e mettere a disposizione il suo cuore e la sua esperienza </a:t>
            </a:r>
            <a:endParaRPr lang="it-IT" sz="2800" dirty="0">
              <a:solidFill>
                <a:srgbClr val="FFC000"/>
              </a:solidFill>
              <a:latin typeface="Brush Script MT" pitchFamily="66" charset="0"/>
            </a:endParaRPr>
          </a:p>
        </p:txBody>
      </p:sp>
      <p:sp>
        <p:nvSpPr>
          <p:cNvPr id="5" name="Rettangolo 4"/>
          <p:cNvSpPr/>
          <p:nvPr/>
        </p:nvSpPr>
        <p:spPr>
          <a:xfrm>
            <a:off x="5436096" y="1595021"/>
            <a:ext cx="3707904" cy="5262979"/>
          </a:xfrm>
          <a:prstGeom prst="rect">
            <a:avLst/>
          </a:prstGeom>
        </p:spPr>
        <p:txBody>
          <a:bodyPr wrap="square">
            <a:spAutoFit/>
          </a:bodyPr>
          <a:lstStyle/>
          <a:p>
            <a:r>
              <a:rPr lang="it-IT" sz="2400" dirty="0" smtClean="0">
                <a:latin typeface="Harlow Solid Italic" pitchFamily="82" charset="0"/>
              </a:rPr>
              <a:t> </a:t>
            </a:r>
            <a:r>
              <a:rPr lang="it-IT" sz="2400" dirty="0" smtClean="0">
                <a:solidFill>
                  <a:srgbClr val="92D050"/>
                </a:solidFill>
                <a:latin typeface="Harlow Solid Italic" pitchFamily="82" charset="0"/>
              </a:rPr>
              <a:t>Giampiero </a:t>
            </a:r>
            <a:r>
              <a:rPr lang="it-IT" sz="2400" dirty="0" err="1" smtClean="0">
                <a:solidFill>
                  <a:srgbClr val="92D050"/>
                </a:solidFill>
                <a:latin typeface="Harlow Solid Italic" pitchFamily="82" charset="0"/>
              </a:rPr>
              <a:t>Giron</a:t>
            </a:r>
            <a:r>
              <a:rPr lang="it-IT" sz="2400" dirty="0" smtClean="0">
                <a:solidFill>
                  <a:srgbClr val="92D050"/>
                </a:solidFill>
                <a:latin typeface="Harlow Solid Italic" pitchFamily="82" charset="0"/>
              </a:rPr>
              <a:t> si prepara quindi a indossare il camice per affrontare un’altra sfida. «Stavolta contro un nemico invisibile». Se gli si fa notare che in questo momento così drammatico per l’Italia, medici e infermieri vengono spesso paragonati a degli eroi sul fronte di guerra, l’anestesista padovano però scrolla le spalle. </a:t>
            </a:r>
            <a:r>
              <a:rPr lang="it-IT" sz="2400" dirty="0" smtClean="0">
                <a:solidFill>
                  <a:schemeClr val="accent3"/>
                </a:solidFill>
                <a:latin typeface="Harlow Solid Italic" pitchFamily="82" charset="0"/>
              </a:rPr>
              <a:t>«Bisogna dare tutto, sempre, fino in fondo».</a:t>
            </a:r>
            <a:r>
              <a:rPr lang="it-IT" sz="2400" dirty="0" smtClean="0">
                <a:solidFill>
                  <a:schemeClr val="accent3"/>
                </a:solidFill>
              </a:rPr>
              <a:t> </a:t>
            </a:r>
            <a:endParaRPr lang="it-IT" sz="2400" dirty="0">
              <a:solidFill>
                <a:schemeClr val="accent3"/>
              </a:solidFill>
              <a:latin typeface="Harlow Solid Italic"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0" y="-171400"/>
            <a:ext cx="3168352" cy="792088"/>
          </a:xfrm>
        </p:spPr>
        <p:txBody>
          <a:bodyPr>
            <a:noAutofit/>
          </a:bodyPr>
          <a:lstStyle/>
          <a:p>
            <a:pPr algn="ctr">
              <a:buFont typeface="Wingdings" pitchFamily="2" charset="2"/>
              <a:buChar char="Ø"/>
            </a:pPr>
            <a:r>
              <a:rPr lang="it-IT"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QUANDO</a:t>
            </a:r>
            <a:r>
              <a:rPr lang="it-IT"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a:t>
            </a:r>
            <a:endParaRPr lang="it-IT"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endParaRPr>
          </a:p>
        </p:txBody>
      </p:sp>
      <p:sp>
        <p:nvSpPr>
          <p:cNvPr id="4" name="Rettangolo 3"/>
          <p:cNvSpPr/>
          <p:nvPr/>
        </p:nvSpPr>
        <p:spPr>
          <a:xfrm>
            <a:off x="-180528" y="476672"/>
            <a:ext cx="4139952" cy="1200329"/>
          </a:xfrm>
          <a:prstGeom prst="rect">
            <a:avLst/>
          </a:prstGeom>
        </p:spPr>
        <p:txBody>
          <a:bodyPr wrap="square">
            <a:spAutoFit/>
          </a:bodyPr>
          <a:lstStyle/>
          <a:p>
            <a:pPr algn="ctr"/>
            <a:r>
              <a:rPr lang="it-IT" dirty="0" smtClean="0">
                <a:solidFill>
                  <a:srgbClr val="92D050"/>
                </a:solidFill>
                <a:latin typeface="Comic Sans MS" pitchFamily="66" charset="0"/>
              </a:rPr>
              <a:t>L'</a:t>
            </a:r>
            <a:r>
              <a:rPr lang="it-IT" dirty="0" smtClean="0">
                <a:solidFill>
                  <a:srgbClr val="00B050"/>
                </a:solidFill>
                <a:latin typeface="Comic Sans MS" pitchFamily="66" charset="0"/>
              </a:rPr>
              <a:t>Organizzazione mondiale della sanità </a:t>
            </a:r>
            <a:r>
              <a:rPr lang="it-IT" dirty="0" smtClean="0">
                <a:solidFill>
                  <a:srgbClr val="92D050"/>
                </a:solidFill>
                <a:latin typeface="Comic Sans MS" pitchFamily="66" charset="0"/>
              </a:rPr>
              <a:t>è stata fondata il 22 luglio </a:t>
            </a:r>
            <a:r>
              <a:rPr lang="it-IT" u="sng" dirty="0" smtClean="0">
                <a:solidFill>
                  <a:srgbClr val="FF0000"/>
                </a:solidFill>
                <a:latin typeface="Comic Sans MS" pitchFamily="66" charset="0"/>
              </a:rPr>
              <a:t>1946</a:t>
            </a:r>
            <a:r>
              <a:rPr lang="it-IT" dirty="0" smtClean="0">
                <a:latin typeface="Comic Sans MS" pitchFamily="66" charset="0"/>
              </a:rPr>
              <a:t> </a:t>
            </a:r>
            <a:r>
              <a:rPr lang="it-IT" dirty="0" smtClean="0">
                <a:solidFill>
                  <a:srgbClr val="92D050"/>
                </a:solidFill>
                <a:latin typeface="Comic Sans MS" pitchFamily="66" charset="0"/>
              </a:rPr>
              <a:t>ed entrata in vigore il 7 aprile</a:t>
            </a:r>
            <a:r>
              <a:rPr lang="it-IT" dirty="0" smtClean="0">
                <a:latin typeface="Comic Sans MS" pitchFamily="66" charset="0"/>
              </a:rPr>
              <a:t> </a:t>
            </a:r>
            <a:r>
              <a:rPr lang="it-IT" u="sng" dirty="0" smtClean="0">
                <a:solidFill>
                  <a:schemeClr val="accent5">
                    <a:lumMod val="40000"/>
                    <a:lumOff val="60000"/>
                  </a:schemeClr>
                </a:solidFill>
                <a:latin typeface="Comic Sans MS" pitchFamily="66" charset="0"/>
              </a:rPr>
              <a:t>1948</a:t>
            </a:r>
            <a:r>
              <a:rPr lang="it-IT" dirty="0" smtClean="0">
                <a:latin typeface="Comic Sans MS" pitchFamily="66" charset="0"/>
              </a:rPr>
              <a:t> </a:t>
            </a:r>
            <a:r>
              <a:rPr lang="it-IT" dirty="0" smtClean="0">
                <a:solidFill>
                  <a:srgbClr val="92D050"/>
                </a:solidFill>
                <a:latin typeface="Comic Sans MS" pitchFamily="66" charset="0"/>
              </a:rPr>
              <a:t>con sede a</a:t>
            </a:r>
            <a:r>
              <a:rPr lang="it-IT" dirty="0" smtClean="0">
                <a:solidFill>
                  <a:schemeClr val="accent2">
                    <a:lumMod val="60000"/>
                    <a:lumOff val="40000"/>
                  </a:schemeClr>
                </a:solidFill>
                <a:latin typeface="Comic Sans MS" pitchFamily="66" charset="0"/>
              </a:rPr>
              <a:t> </a:t>
            </a:r>
            <a:r>
              <a:rPr lang="it-IT" dirty="0" smtClean="0">
                <a:latin typeface="Comic Sans MS" pitchFamily="66" charset="0"/>
                <a:hlinkClick r:id="rId3" tooltip="Ginevra"/>
              </a:rPr>
              <a:t>Ginevra</a:t>
            </a:r>
            <a:r>
              <a:rPr lang="it-IT" dirty="0" smtClean="0">
                <a:solidFill>
                  <a:schemeClr val="accent2">
                    <a:lumMod val="60000"/>
                    <a:lumOff val="40000"/>
                  </a:schemeClr>
                </a:solidFill>
                <a:latin typeface="Comic Sans MS" pitchFamily="66" charset="0"/>
              </a:rPr>
              <a:t>. </a:t>
            </a:r>
          </a:p>
        </p:txBody>
      </p:sp>
      <p:pic>
        <p:nvPicPr>
          <p:cNvPr id="1026" name="Picture 2" descr="Risultato immagini per OMS 1946"/>
          <p:cNvPicPr>
            <a:picLocks noChangeAspect="1" noChangeArrowheads="1"/>
          </p:cNvPicPr>
          <p:nvPr/>
        </p:nvPicPr>
        <p:blipFill>
          <a:blip r:embed="rId4" cstate="print"/>
          <a:srcRect l="76033" t="15707" r="2215" b="54975"/>
          <a:stretch>
            <a:fillRect/>
          </a:stretch>
        </p:blipFill>
        <p:spPr bwMode="auto">
          <a:xfrm>
            <a:off x="0" y="2132856"/>
            <a:ext cx="1547664" cy="1568576"/>
          </a:xfrm>
          <a:prstGeom prst="rect">
            <a:avLst/>
          </a:prstGeom>
          <a:noFill/>
        </p:spPr>
      </p:pic>
      <p:sp>
        <p:nvSpPr>
          <p:cNvPr id="7" name="CasellaDiTesto 6"/>
          <p:cNvSpPr txBox="1"/>
          <p:nvPr/>
        </p:nvSpPr>
        <p:spPr>
          <a:xfrm>
            <a:off x="6479704" y="1124744"/>
            <a:ext cx="2664296"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 typeface="Wingdings" pitchFamily="2" charset="2"/>
              <a:buChar char="Ø"/>
            </a:pP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Monotype Corsiva" pitchFamily="66" charset="0"/>
              </a:rPr>
              <a:t>DOVE?</a:t>
            </a:r>
            <a:endParaRPr lang="it-IT"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Monotype Corsiva" pitchFamily="66" charset="0"/>
            </a:endParaRPr>
          </a:p>
        </p:txBody>
      </p:sp>
      <p:pic>
        <p:nvPicPr>
          <p:cNvPr id="1030" name="Picture 6" descr="Risultato immagini per GINEVRA BANDIERA"/>
          <p:cNvPicPr>
            <a:picLocks noChangeAspect="1" noChangeArrowheads="1"/>
          </p:cNvPicPr>
          <p:nvPr/>
        </p:nvPicPr>
        <p:blipFill>
          <a:blip r:embed="rId5" cstate="print"/>
          <a:srcRect/>
          <a:stretch>
            <a:fillRect/>
          </a:stretch>
        </p:blipFill>
        <p:spPr bwMode="auto">
          <a:xfrm>
            <a:off x="3779912" y="476672"/>
            <a:ext cx="1863444" cy="1152128"/>
          </a:xfrm>
          <a:prstGeom prst="rect">
            <a:avLst/>
          </a:prstGeom>
          <a:noFill/>
        </p:spPr>
      </p:pic>
      <p:sp>
        <p:nvSpPr>
          <p:cNvPr id="10" name="Rettangolo 9"/>
          <p:cNvSpPr/>
          <p:nvPr/>
        </p:nvSpPr>
        <p:spPr>
          <a:xfrm>
            <a:off x="1475656" y="1772816"/>
            <a:ext cx="7668344" cy="2585323"/>
          </a:xfrm>
          <a:prstGeom prst="rect">
            <a:avLst/>
          </a:prstGeom>
        </p:spPr>
        <p:txBody>
          <a:bodyPr wrap="square">
            <a:spAutoFit/>
          </a:bodyPr>
          <a:lstStyle/>
          <a:p>
            <a:r>
              <a:rPr lang="it-IT" dirty="0" smtClean="0">
                <a:solidFill>
                  <a:srgbClr val="FFC000"/>
                </a:solidFill>
                <a:latin typeface="Monotype Corsiva" pitchFamily="66" charset="0"/>
              </a:rPr>
              <a:t>L'OMS suddivide il mondo in sei strutture organizzative regionali, ognuna facente capo ad un proprio Comitato Regionale. Le regioni sono:</a:t>
            </a:r>
          </a:p>
          <a:p>
            <a:pPr>
              <a:buFont typeface="Wingdings" pitchFamily="2" charset="2"/>
              <a:buChar char="§"/>
            </a:pPr>
            <a:r>
              <a:rPr lang="it-IT" u="sng" dirty="0" smtClean="0">
                <a:solidFill>
                  <a:srgbClr val="FFFF00"/>
                </a:solidFill>
                <a:latin typeface="Monotype Corsiva" pitchFamily="66" charset="0"/>
              </a:rPr>
              <a:t>Europa</a:t>
            </a:r>
            <a:r>
              <a:rPr lang="it-IT" dirty="0" smtClean="0">
                <a:latin typeface="Monotype Corsiva" pitchFamily="66" charset="0"/>
              </a:rPr>
              <a:t> , </a:t>
            </a:r>
            <a:r>
              <a:rPr lang="it-IT" dirty="0" smtClean="0">
                <a:solidFill>
                  <a:srgbClr val="FFC000"/>
                </a:solidFill>
                <a:latin typeface="Monotype Corsiva" pitchFamily="66" charset="0"/>
              </a:rPr>
              <a:t>con sede a</a:t>
            </a:r>
            <a:r>
              <a:rPr lang="it-IT" dirty="0" smtClean="0">
                <a:latin typeface="Monotype Corsiva" pitchFamily="66" charset="0"/>
              </a:rPr>
              <a:t> </a:t>
            </a:r>
            <a:r>
              <a:rPr lang="it-IT" u="sng" dirty="0" smtClean="0">
                <a:solidFill>
                  <a:srgbClr val="FFFF00"/>
                </a:solidFill>
                <a:latin typeface="Monotype Corsiva" pitchFamily="66" charset="0"/>
              </a:rPr>
              <a:t>Copenaghen</a:t>
            </a:r>
            <a:r>
              <a:rPr lang="it-IT" dirty="0" smtClean="0">
                <a:latin typeface="Monotype Corsiva" pitchFamily="66" charset="0"/>
              </a:rPr>
              <a:t> </a:t>
            </a:r>
            <a:r>
              <a:rPr lang="it-IT" dirty="0" smtClean="0">
                <a:solidFill>
                  <a:srgbClr val="FFC000"/>
                </a:solidFill>
                <a:latin typeface="Monotype Corsiva" pitchFamily="66" charset="0"/>
              </a:rPr>
              <a:t>in</a:t>
            </a:r>
            <a:r>
              <a:rPr lang="it-IT" dirty="0" smtClean="0">
                <a:latin typeface="Monotype Corsiva" pitchFamily="66" charset="0"/>
              </a:rPr>
              <a:t> </a:t>
            </a:r>
            <a:r>
              <a:rPr lang="it-IT" u="sng" dirty="0" smtClean="0">
                <a:solidFill>
                  <a:srgbClr val="FFFF00"/>
                </a:solidFill>
                <a:latin typeface="Monotype Corsiva" pitchFamily="66" charset="0"/>
              </a:rPr>
              <a:t>Danimarca</a:t>
            </a:r>
            <a:r>
              <a:rPr lang="it-IT" dirty="0" smtClean="0">
                <a:latin typeface="Monotype Corsiva" pitchFamily="66" charset="0"/>
              </a:rPr>
              <a:t> </a:t>
            </a:r>
            <a:r>
              <a:rPr lang="it-IT" dirty="0" smtClean="0">
                <a:solidFill>
                  <a:srgbClr val="FFC000"/>
                </a:solidFill>
                <a:latin typeface="Monotype Corsiva" pitchFamily="66" charset="0"/>
              </a:rPr>
              <a:t>e diretto da</a:t>
            </a:r>
            <a:r>
              <a:rPr lang="it-IT" dirty="0" smtClean="0">
                <a:latin typeface="Monotype Corsiva" pitchFamily="66" charset="0"/>
              </a:rPr>
              <a:t> </a:t>
            </a:r>
            <a:r>
              <a:rPr lang="it-IT" dirty="0" err="1" smtClean="0">
                <a:solidFill>
                  <a:srgbClr val="FFC000"/>
                </a:solidFill>
                <a:latin typeface="Monotype Corsiva" pitchFamily="66" charset="0"/>
              </a:rPr>
              <a:t>Zsuzsanna</a:t>
            </a:r>
            <a:r>
              <a:rPr lang="it-IT" dirty="0" smtClean="0">
                <a:solidFill>
                  <a:srgbClr val="FFC000"/>
                </a:solidFill>
                <a:latin typeface="Monotype Corsiva" pitchFamily="66" charset="0"/>
              </a:rPr>
              <a:t> </a:t>
            </a:r>
            <a:r>
              <a:rPr lang="it-IT" dirty="0" err="1" smtClean="0">
                <a:solidFill>
                  <a:srgbClr val="FFC000"/>
                </a:solidFill>
                <a:latin typeface="Monotype Corsiva" pitchFamily="66" charset="0"/>
              </a:rPr>
              <a:t>Jakab</a:t>
            </a:r>
            <a:r>
              <a:rPr lang="it-IT" dirty="0" smtClean="0">
                <a:solidFill>
                  <a:srgbClr val="FFC000"/>
                </a:solidFill>
                <a:latin typeface="Monotype Corsiva" pitchFamily="66" charset="0"/>
              </a:rPr>
              <a:t>. Oltre all'intero continente, comprende anche la</a:t>
            </a:r>
            <a:r>
              <a:rPr lang="it-IT" dirty="0" smtClean="0">
                <a:latin typeface="Monotype Corsiva" pitchFamily="66" charset="0"/>
              </a:rPr>
              <a:t> </a:t>
            </a:r>
            <a:r>
              <a:rPr lang="it-IT" u="sng" dirty="0" smtClean="0">
                <a:solidFill>
                  <a:srgbClr val="FFFF00"/>
                </a:solidFill>
                <a:latin typeface="Monotype Corsiva" pitchFamily="66" charset="0"/>
              </a:rPr>
              <a:t>Russia</a:t>
            </a:r>
            <a:r>
              <a:rPr lang="it-IT" dirty="0" smtClean="0">
                <a:latin typeface="Monotype Corsiva" pitchFamily="66" charset="0"/>
              </a:rPr>
              <a:t>, </a:t>
            </a:r>
            <a:r>
              <a:rPr lang="it-IT" u="sng" dirty="0" smtClean="0">
                <a:solidFill>
                  <a:srgbClr val="FFFF00"/>
                </a:solidFill>
                <a:latin typeface="Monotype Corsiva" pitchFamily="66" charset="0"/>
              </a:rPr>
              <a:t>Israele</a:t>
            </a:r>
            <a:r>
              <a:rPr lang="it-IT" dirty="0" smtClean="0">
                <a:latin typeface="Monotype Corsiva" pitchFamily="66" charset="0"/>
              </a:rPr>
              <a:t>, </a:t>
            </a:r>
            <a:r>
              <a:rPr lang="it-IT" u="sng" dirty="0" smtClean="0">
                <a:solidFill>
                  <a:srgbClr val="FFFF00"/>
                </a:solidFill>
                <a:latin typeface="Monotype Corsiva" pitchFamily="66" charset="0"/>
              </a:rPr>
              <a:t>Turchia</a:t>
            </a:r>
            <a:r>
              <a:rPr lang="it-IT" dirty="0" smtClean="0">
                <a:latin typeface="Monotype Corsiva" pitchFamily="66" charset="0"/>
              </a:rPr>
              <a:t> </a:t>
            </a:r>
            <a:r>
              <a:rPr lang="it-IT" dirty="0" smtClean="0">
                <a:solidFill>
                  <a:srgbClr val="FFC000"/>
                </a:solidFill>
                <a:latin typeface="Monotype Corsiva" pitchFamily="66" charset="0"/>
              </a:rPr>
              <a:t>e</a:t>
            </a:r>
            <a:r>
              <a:rPr lang="it-IT" dirty="0" smtClean="0">
                <a:latin typeface="Monotype Corsiva" pitchFamily="66" charset="0"/>
              </a:rPr>
              <a:t> </a:t>
            </a:r>
            <a:r>
              <a:rPr lang="it-IT" u="sng" dirty="0" smtClean="0">
                <a:solidFill>
                  <a:srgbClr val="FFFF00"/>
                </a:solidFill>
                <a:latin typeface="Monotype Corsiva" pitchFamily="66" charset="0"/>
              </a:rPr>
              <a:t>Kazakhstan</a:t>
            </a:r>
            <a:r>
              <a:rPr lang="it-IT" dirty="0" smtClean="0">
                <a:latin typeface="Monotype Corsiva" pitchFamily="66" charset="0"/>
              </a:rPr>
              <a:t>.</a:t>
            </a:r>
          </a:p>
          <a:p>
            <a:pPr>
              <a:buFont typeface="Wingdings" pitchFamily="2" charset="2"/>
              <a:buChar char="§"/>
            </a:pPr>
            <a:r>
              <a:rPr lang="it-IT" u="sng" dirty="0" smtClean="0">
                <a:solidFill>
                  <a:schemeClr val="accent5"/>
                </a:solidFill>
                <a:latin typeface="Monotype Corsiva" pitchFamily="66" charset="0"/>
              </a:rPr>
              <a:t>Africa</a:t>
            </a:r>
            <a:r>
              <a:rPr lang="it-IT" dirty="0" smtClean="0">
                <a:solidFill>
                  <a:srgbClr val="FFC000"/>
                </a:solidFill>
                <a:latin typeface="Monotype Corsiva" pitchFamily="66" charset="0"/>
              </a:rPr>
              <a:t> , con sede a</a:t>
            </a:r>
            <a:r>
              <a:rPr lang="it-IT" dirty="0" smtClean="0">
                <a:latin typeface="Monotype Corsiva" pitchFamily="66" charset="0"/>
              </a:rPr>
              <a:t> </a:t>
            </a:r>
            <a:r>
              <a:rPr lang="it-IT" u="sng" dirty="0" smtClean="0">
                <a:solidFill>
                  <a:schemeClr val="accent5"/>
                </a:solidFill>
                <a:latin typeface="Monotype Corsiva" pitchFamily="66" charset="0"/>
              </a:rPr>
              <a:t>Brazzaville</a:t>
            </a:r>
            <a:r>
              <a:rPr lang="it-IT" dirty="0" smtClean="0">
                <a:latin typeface="Monotype Corsiva" pitchFamily="66" charset="0"/>
              </a:rPr>
              <a:t> </a:t>
            </a:r>
            <a:r>
              <a:rPr lang="it-IT" dirty="0" smtClean="0">
                <a:solidFill>
                  <a:srgbClr val="FFC000"/>
                </a:solidFill>
                <a:latin typeface="Monotype Corsiva" pitchFamily="66" charset="0"/>
              </a:rPr>
              <a:t>nella</a:t>
            </a:r>
            <a:r>
              <a:rPr lang="it-IT" dirty="0" smtClean="0">
                <a:latin typeface="Monotype Corsiva" pitchFamily="66" charset="0"/>
              </a:rPr>
              <a:t> </a:t>
            </a:r>
            <a:r>
              <a:rPr lang="it-IT" u="sng" dirty="0" smtClean="0">
                <a:solidFill>
                  <a:schemeClr val="accent5"/>
                </a:solidFill>
                <a:latin typeface="Monotype Corsiva" pitchFamily="66" charset="0"/>
              </a:rPr>
              <a:t>Repubblica del Congo</a:t>
            </a:r>
            <a:r>
              <a:rPr lang="it-IT" dirty="0" smtClean="0">
                <a:latin typeface="Monotype Corsiva" pitchFamily="66" charset="0"/>
              </a:rPr>
              <a:t> </a:t>
            </a:r>
            <a:r>
              <a:rPr lang="it-IT" dirty="0" smtClean="0">
                <a:solidFill>
                  <a:srgbClr val="FFC000"/>
                </a:solidFill>
                <a:latin typeface="Monotype Corsiva" pitchFamily="66" charset="0"/>
              </a:rPr>
              <a:t>e diretto da </a:t>
            </a:r>
            <a:r>
              <a:rPr lang="it-IT" dirty="0" err="1" smtClean="0">
                <a:solidFill>
                  <a:srgbClr val="FFC000"/>
                </a:solidFill>
                <a:latin typeface="Monotype Corsiva" pitchFamily="66" charset="0"/>
              </a:rPr>
              <a:t>Matshidiso</a:t>
            </a:r>
            <a:r>
              <a:rPr lang="it-IT" dirty="0" smtClean="0">
                <a:solidFill>
                  <a:srgbClr val="FFC000"/>
                </a:solidFill>
                <a:latin typeface="Monotype Corsiva" pitchFamily="66" charset="0"/>
              </a:rPr>
              <a:t> </a:t>
            </a:r>
            <a:r>
              <a:rPr lang="it-IT" dirty="0" err="1" smtClean="0">
                <a:solidFill>
                  <a:srgbClr val="FFC000"/>
                </a:solidFill>
                <a:latin typeface="Monotype Corsiva" pitchFamily="66" charset="0"/>
              </a:rPr>
              <a:t>Moeti</a:t>
            </a:r>
            <a:r>
              <a:rPr lang="it-IT" dirty="0" smtClean="0">
                <a:solidFill>
                  <a:srgbClr val="FFC000"/>
                </a:solidFill>
                <a:latin typeface="Monotype Corsiva" pitchFamily="66" charset="0"/>
              </a:rPr>
              <a:t>.</a:t>
            </a:r>
          </a:p>
          <a:p>
            <a:pPr>
              <a:buFont typeface="Wingdings" pitchFamily="2" charset="2"/>
              <a:buChar char="§"/>
            </a:pPr>
            <a:r>
              <a:rPr lang="it-IT" u="sng" dirty="0" smtClean="0">
                <a:solidFill>
                  <a:srgbClr val="00B050"/>
                </a:solidFill>
                <a:latin typeface="Monotype Corsiva" pitchFamily="66" charset="0"/>
              </a:rPr>
              <a:t>Mediterraneo orientale</a:t>
            </a:r>
            <a:r>
              <a:rPr lang="it-IT" dirty="0" smtClean="0">
                <a:latin typeface="Monotype Corsiva" pitchFamily="66" charset="0"/>
              </a:rPr>
              <a:t> </a:t>
            </a:r>
            <a:r>
              <a:rPr lang="it-IT" dirty="0" smtClean="0">
                <a:solidFill>
                  <a:srgbClr val="FFC000"/>
                </a:solidFill>
                <a:latin typeface="Monotype Corsiva" pitchFamily="66" charset="0"/>
              </a:rPr>
              <a:t>, con sede al</a:t>
            </a:r>
            <a:r>
              <a:rPr lang="it-IT" dirty="0" smtClean="0">
                <a:latin typeface="Monotype Corsiva" pitchFamily="66" charset="0"/>
              </a:rPr>
              <a:t> </a:t>
            </a:r>
            <a:r>
              <a:rPr lang="it-IT" u="sng" dirty="0" smtClean="0">
                <a:solidFill>
                  <a:srgbClr val="00B050"/>
                </a:solidFill>
                <a:latin typeface="Monotype Corsiva" pitchFamily="66" charset="0"/>
              </a:rPr>
              <a:t>Cairo</a:t>
            </a:r>
            <a:r>
              <a:rPr lang="it-IT" dirty="0" smtClean="0">
                <a:latin typeface="Monotype Corsiva" pitchFamily="66" charset="0"/>
              </a:rPr>
              <a:t> </a:t>
            </a:r>
            <a:r>
              <a:rPr lang="it-IT" dirty="0" smtClean="0">
                <a:solidFill>
                  <a:srgbClr val="FFC000"/>
                </a:solidFill>
                <a:latin typeface="Monotype Corsiva" pitchFamily="66" charset="0"/>
              </a:rPr>
              <a:t>in</a:t>
            </a:r>
            <a:r>
              <a:rPr lang="it-IT" dirty="0" smtClean="0">
                <a:latin typeface="Monotype Corsiva" pitchFamily="66" charset="0"/>
              </a:rPr>
              <a:t> </a:t>
            </a:r>
            <a:r>
              <a:rPr lang="it-IT" u="sng" dirty="0" smtClean="0">
                <a:solidFill>
                  <a:srgbClr val="00B050"/>
                </a:solidFill>
                <a:latin typeface="Monotype Corsiva" pitchFamily="66" charset="0"/>
              </a:rPr>
              <a:t>Egitto</a:t>
            </a:r>
            <a:r>
              <a:rPr lang="it-IT" dirty="0" smtClean="0">
                <a:latin typeface="Monotype Corsiva" pitchFamily="66" charset="0"/>
              </a:rPr>
              <a:t> </a:t>
            </a:r>
            <a:r>
              <a:rPr lang="it-IT" dirty="0" smtClean="0">
                <a:solidFill>
                  <a:srgbClr val="FFC000"/>
                </a:solidFill>
                <a:latin typeface="Monotype Corsiva" pitchFamily="66" charset="0"/>
              </a:rPr>
              <a:t>e diretto da Ala </a:t>
            </a:r>
            <a:r>
              <a:rPr lang="it-IT" dirty="0" err="1" smtClean="0">
                <a:solidFill>
                  <a:srgbClr val="FFC000"/>
                </a:solidFill>
                <a:latin typeface="Monotype Corsiva" pitchFamily="66" charset="0"/>
              </a:rPr>
              <a:t>Alwan</a:t>
            </a:r>
            <a:r>
              <a:rPr lang="it-IT" dirty="0" smtClean="0">
                <a:solidFill>
                  <a:srgbClr val="FFC000"/>
                </a:solidFill>
                <a:latin typeface="Monotype Corsiva" pitchFamily="66" charset="0"/>
              </a:rPr>
              <a:t>.</a:t>
            </a:r>
          </a:p>
          <a:p>
            <a:pPr>
              <a:buFont typeface="Wingdings" pitchFamily="2" charset="2"/>
              <a:buChar char="§"/>
            </a:pPr>
            <a:r>
              <a:rPr lang="it-IT" u="sng" dirty="0" smtClean="0">
                <a:solidFill>
                  <a:srgbClr val="66FFFF"/>
                </a:solidFill>
                <a:latin typeface="Monotype Corsiva" pitchFamily="66" charset="0"/>
              </a:rPr>
              <a:t>Sud-est asiatico</a:t>
            </a:r>
            <a:r>
              <a:rPr lang="it-IT" dirty="0" smtClean="0">
                <a:latin typeface="Monotype Corsiva" pitchFamily="66" charset="0"/>
              </a:rPr>
              <a:t> </a:t>
            </a:r>
            <a:r>
              <a:rPr lang="it-IT" dirty="0" smtClean="0">
                <a:solidFill>
                  <a:srgbClr val="FFC000"/>
                </a:solidFill>
                <a:latin typeface="Monotype Corsiva" pitchFamily="66" charset="0"/>
              </a:rPr>
              <a:t>, con sede a</a:t>
            </a:r>
            <a:r>
              <a:rPr lang="it-IT" dirty="0" smtClean="0">
                <a:latin typeface="Monotype Corsiva" pitchFamily="66" charset="0"/>
              </a:rPr>
              <a:t> </a:t>
            </a:r>
            <a:r>
              <a:rPr lang="it-IT" u="sng" dirty="0" smtClean="0">
                <a:solidFill>
                  <a:srgbClr val="66FFFF"/>
                </a:solidFill>
                <a:latin typeface="Monotype Corsiva" pitchFamily="66" charset="0"/>
              </a:rPr>
              <a:t>Nuova Delhi </a:t>
            </a:r>
            <a:r>
              <a:rPr lang="it-IT" dirty="0" smtClean="0">
                <a:solidFill>
                  <a:srgbClr val="FFC000"/>
                </a:solidFill>
                <a:latin typeface="Monotype Corsiva" pitchFamily="66" charset="0"/>
              </a:rPr>
              <a:t>in</a:t>
            </a:r>
            <a:r>
              <a:rPr lang="it-IT" dirty="0" smtClean="0">
                <a:latin typeface="Monotype Corsiva" pitchFamily="66" charset="0"/>
              </a:rPr>
              <a:t> </a:t>
            </a:r>
            <a:r>
              <a:rPr lang="it-IT" u="sng" dirty="0" smtClean="0">
                <a:solidFill>
                  <a:srgbClr val="66FFFF"/>
                </a:solidFill>
                <a:latin typeface="Monotype Corsiva" pitchFamily="66" charset="0"/>
              </a:rPr>
              <a:t>India</a:t>
            </a:r>
            <a:r>
              <a:rPr lang="it-IT" dirty="0" smtClean="0">
                <a:solidFill>
                  <a:srgbClr val="FFC000"/>
                </a:solidFill>
                <a:latin typeface="Monotype Corsiva" pitchFamily="66" charset="0"/>
              </a:rPr>
              <a:t> e diretto da </a:t>
            </a:r>
            <a:r>
              <a:rPr lang="it-IT" dirty="0" err="1" smtClean="0">
                <a:solidFill>
                  <a:srgbClr val="FFC000"/>
                </a:solidFill>
                <a:latin typeface="Monotype Corsiva" pitchFamily="66" charset="0"/>
              </a:rPr>
              <a:t>Poonam</a:t>
            </a:r>
            <a:r>
              <a:rPr lang="it-IT" dirty="0" smtClean="0">
                <a:solidFill>
                  <a:srgbClr val="FFC000"/>
                </a:solidFill>
                <a:latin typeface="Monotype Corsiva" pitchFamily="66" charset="0"/>
              </a:rPr>
              <a:t> </a:t>
            </a:r>
            <a:r>
              <a:rPr lang="it-IT" dirty="0" err="1" smtClean="0">
                <a:solidFill>
                  <a:srgbClr val="FFC000"/>
                </a:solidFill>
                <a:latin typeface="Monotype Corsiva" pitchFamily="66" charset="0"/>
              </a:rPr>
              <a:t>Khetrapal</a:t>
            </a:r>
            <a:r>
              <a:rPr lang="it-IT" dirty="0" smtClean="0">
                <a:solidFill>
                  <a:srgbClr val="FFC000"/>
                </a:solidFill>
                <a:latin typeface="Monotype Corsiva" pitchFamily="66" charset="0"/>
              </a:rPr>
              <a:t> </a:t>
            </a:r>
            <a:r>
              <a:rPr lang="it-IT" dirty="0" err="1" smtClean="0">
                <a:solidFill>
                  <a:srgbClr val="FFC000"/>
                </a:solidFill>
                <a:latin typeface="Monotype Corsiva" pitchFamily="66" charset="0"/>
              </a:rPr>
              <a:t>Singh</a:t>
            </a:r>
            <a:r>
              <a:rPr lang="it-IT" dirty="0" smtClean="0">
                <a:solidFill>
                  <a:srgbClr val="FFC000"/>
                </a:solidFill>
                <a:latin typeface="Monotype Corsiva" pitchFamily="66" charset="0"/>
              </a:rPr>
              <a:t>.</a:t>
            </a:r>
          </a:p>
          <a:p>
            <a:pPr>
              <a:buFont typeface="Wingdings" pitchFamily="2" charset="2"/>
              <a:buChar char="§"/>
            </a:pPr>
            <a:r>
              <a:rPr lang="it-IT" u="sng" dirty="0" err="1" smtClean="0">
                <a:solidFill>
                  <a:schemeClr val="accent2">
                    <a:lumMod val="40000"/>
                    <a:lumOff val="60000"/>
                  </a:schemeClr>
                </a:solidFill>
                <a:latin typeface="Monotype Corsiva" pitchFamily="66" charset="0"/>
              </a:rPr>
              <a:t>Americhe</a:t>
            </a:r>
            <a:r>
              <a:rPr lang="it-IT" dirty="0" smtClean="0">
                <a:latin typeface="Monotype Corsiva" pitchFamily="66" charset="0"/>
              </a:rPr>
              <a:t> , </a:t>
            </a:r>
            <a:r>
              <a:rPr lang="it-IT" dirty="0" smtClean="0">
                <a:solidFill>
                  <a:srgbClr val="FFC000"/>
                </a:solidFill>
                <a:latin typeface="Monotype Corsiva" pitchFamily="66" charset="0"/>
              </a:rPr>
              <a:t>con sede a</a:t>
            </a:r>
            <a:r>
              <a:rPr lang="it-IT" dirty="0" smtClean="0">
                <a:latin typeface="Monotype Corsiva" pitchFamily="66" charset="0"/>
              </a:rPr>
              <a:t> </a:t>
            </a:r>
            <a:r>
              <a:rPr lang="it-IT" u="sng" dirty="0" smtClean="0">
                <a:solidFill>
                  <a:schemeClr val="accent2">
                    <a:lumMod val="40000"/>
                    <a:lumOff val="60000"/>
                  </a:schemeClr>
                </a:solidFill>
                <a:latin typeface="Monotype Corsiva" pitchFamily="66" charset="0"/>
              </a:rPr>
              <a:t>Washington, D.C.</a:t>
            </a:r>
            <a:r>
              <a:rPr lang="it-IT" dirty="0" smtClean="0">
                <a:latin typeface="Monotype Corsiva" pitchFamily="66" charset="0"/>
              </a:rPr>
              <a:t> </a:t>
            </a:r>
            <a:r>
              <a:rPr lang="it-IT" dirty="0" smtClean="0">
                <a:solidFill>
                  <a:srgbClr val="FFC000"/>
                </a:solidFill>
                <a:latin typeface="Monotype Corsiva" pitchFamily="66" charset="0"/>
              </a:rPr>
              <a:t>negli</a:t>
            </a:r>
            <a:r>
              <a:rPr lang="it-IT" dirty="0" smtClean="0">
                <a:latin typeface="Monotype Corsiva" pitchFamily="66" charset="0"/>
              </a:rPr>
              <a:t> </a:t>
            </a:r>
            <a:r>
              <a:rPr lang="it-IT" u="sng" dirty="0" smtClean="0">
                <a:solidFill>
                  <a:schemeClr val="accent2">
                    <a:lumMod val="40000"/>
                    <a:lumOff val="60000"/>
                  </a:schemeClr>
                </a:solidFill>
                <a:latin typeface="Monotype Corsiva" pitchFamily="66" charset="0"/>
              </a:rPr>
              <a:t>Stati Uniti </a:t>
            </a:r>
            <a:r>
              <a:rPr lang="it-IT" dirty="0" smtClean="0">
                <a:solidFill>
                  <a:srgbClr val="FFC000"/>
                </a:solidFill>
                <a:latin typeface="Monotype Corsiva" pitchFamily="66" charset="0"/>
              </a:rPr>
              <a:t>e diretta da </a:t>
            </a:r>
            <a:r>
              <a:rPr lang="it-IT" dirty="0" err="1" smtClean="0">
                <a:solidFill>
                  <a:srgbClr val="FFC000"/>
                </a:solidFill>
                <a:latin typeface="Monotype Corsiva" pitchFamily="66" charset="0"/>
              </a:rPr>
              <a:t>Carissa</a:t>
            </a:r>
            <a:r>
              <a:rPr lang="it-IT" dirty="0" smtClean="0">
                <a:solidFill>
                  <a:srgbClr val="FFC000"/>
                </a:solidFill>
                <a:latin typeface="Monotype Corsiva" pitchFamily="66" charset="0"/>
              </a:rPr>
              <a:t> F. Etienne</a:t>
            </a:r>
          </a:p>
          <a:p>
            <a:pPr>
              <a:buFont typeface="Wingdings" pitchFamily="2" charset="2"/>
              <a:buChar char="§"/>
            </a:pPr>
            <a:r>
              <a:rPr lang="it-IT" u="sng" dirty="0" smtClean="0">
                <a:solidFill>
                  <a:schemeClr val="accent3">
                    <a:lumMod val="75000"/>
                  </a:schemeClr>
                </a:solidFill>
                <a:latin typeface="Monotype Corsiva" pitchFamily="66" charset="0"/>
              </a:rPr>
              <a:t>Pacifico occidentale</a:t>
            </a:r>
            <a:r>
              <a:rPr lang="it-IT" dirty="0" smtClean="0">
                <a:latin typeface="Monotype Corsiva" pitchFamily="66" charset="0"/>
              </a:rPr>
              <a:t> </a:t>
            </a:r>
            <a:r>
              <a:rPr lang="it-IT" dirty="0" smtClean="0">
                <a:solidFill>
                  <a:srgbClr val="FFC000"/>
                </a:solidFill>
                <a:latin typeface="Monotype Corsiva" pitchFamily="66" charset="0"/>
              </a:rPr>
              <a:t>, con sede </a:t>
            </a:r>
            <a:r>
              <a:rPr lang="it-IT" dirty="0" smtClean="0">
                <a:latin typeface="Monotype Corsiva" pitchFamily="66" charset="0"/>
              </a:rPr>
              <a:t>a </a:t>
            </a:r>
            <a:r>
              <a:rPr lang="it-IT" u="sng" dirty="0" smtClean="0">
                <a:solidFill>
                  <a:schemeClr val="accent3">
                    <a:lumMod val="75000"/>
                  </a:schemeClr>
                </a:solidFill>
                <a:latin typeface="Monotype Corsiva" pitchFamily="66" charset="0"/>
              </a:rPr>
              <a:t>Manila</a:t>
            </a:r>
            <a:r>
              <a:rPr lang="it-IT" dirty="0" smtClean="0">
                <a:latin typeface="Monotype Corsiva" pitchFamily="66" charset="0"/>
              </a:rPr>
              <a:t> </a:t>
            </a:r>
            <a:r>
              <a:rPr lang="it-IT" dirty="0" smtClean="0">
                <a:solidFill>
                  <a:srgbClr val="FFC000"/>
                </a:solidFill>
                <a:latin typeface="Monotype Corsiva" pitchFamily="66" charset="0"/>
              </a:rPr>
              <a:t>nelle</a:t>
            </a:r>
            <a:r>
              <a:rPr lang="it-IT" dirty="0" smtClean="0">
                <a:latin typeface="Monotype Corsiva" pitchFamily="66" charset="0"/>
              </a:rPr>
              <a:t> </a:t>
            </a:r>
            <a:r>
              <a:rPr lang="it-IT" u="sng" dirty="0" smtClean="0">
                <a:solidFill>
                  <a:schemeClr val="accent3">
                    <a:lumMod val="75000"/>
                  </a:schemeClr>
                </a:solidFill>
                <a:latin typeface="Monotype Corsiva" pitchFamily="66" charset="0"/>
              </a:rPr>
              <a:t>Filippine</a:t>
            </a:r>
            <a:r>
              <a:rPr lang="it-IT" dirty="0" smtClean="0">
                <a:latin typeface="Monotype Corsiva" pitchFamily="66" charset="0"/>
              </a:rPr>
              <a:t> </a:t>
            </a:r>
            <a:r>
              <a:rPr lang="it-IT" dirty="0" smtClean="0">
                <a:solidFill>
                  <a:srgbClr val="FFC000"/>
                </a:solidFill>
                <a:latin typeface="Monotype Corsiva" pitchFamily="66" charset="0"/>
              </a:rPr>
              <a:t>e diretto da </a:t>
            </a:r>
            <a:r>
              <a:rPr lang="it-IT" dirty="0" err="1" smtClean="0">
                <a:solidFill>
                  <a:srgbClr val="FFC000"/>
                </a:solidFill>
                <a:latin typeface="Monotype Corsiva" pitchFamily="66" charset="0"/>
              </a:rPr>
              <a:t>Shin</a:t>
            </a:r>
            <a:r>
              <a:rPr lang="it-IT" dirty="0" smtClean="0">
                <a:solidFill>
                  <a:srgbClr val="FFC000"/>
                </a:solidFill>
                <a:latin typeface="Monotype Corsiva" pitchFamily="66" charset="0"/>
              </a:rPr>
              <a:t> </a:t>
            </a:r>
            <a:r>
              <a:rPr lang="it-IT" dirty="0" err="1" smtClean="0">
                <a:solidFill>
                  <a:srgbClr val="FFC000"/>
                </a:solidFill>
                <a:latin typeface="Monotype Corsiva" pitchFamily="66" charset="0"/>
              </a:rPr>
              <a:t>Young-soo</a:t>
            </a:r>
            <a:r>
              <a:rPr lang="it-IT" dirty="0" smtClean="0">
                <a:solidFill>
                  <a:srgbClr val="FFC000"/>
                </a:solidFill>
                <a:latin typeface="Monotype Corsiva" pitchFamily="66" charset="0"/>
              </a:rPr>
              <a:t>.</a:t>
            </a:r>
          </a:p>
        </p:txBody>
      </p:sp>
      <p:pic>
        <p:nvPicPr>
          <p:cNvPr id="2" name="Picture 2" descr="https://upload.wikimedia.org/wikipedia/commons/thumb/b/b3/World_Health_Organisation_regional_offices.svg/1024px-World_Health_Organisation_regional_offices.svg.png"/>
          <p:cNvPicPr>
            <a:picLocks noChangeAspect="1" noChangeArrowheads="1"/>
          </p:cNvPicPr>
          <p:nvPr/>
        </p:nvPicPr>
        <p:blipFill>
          <a:blip r:embed="rId6" cstate="print"/>
          <a:srcRect/>
          <a:stretch>
            <a:fillRect/>
          </a:stretch>
        </p:blipFill>
        <p:spPr bwMode="auto">
          <a:xfrm>
            <a:off x="4571279" y="4509121"/>
            <a:ext cx="4572721" cy="2348879"/>
          </a:xfrm>
          <a:prstGeom prst="rect">
            <a:avLst/>
          </a:prstGeom>
          <a:noFill/>
        </p:spPr>
      </p:pic>
      <p:cxnSp>
        <p:nvCxnSpPr>
          <p:cNvPr id="12" name="Connettore 2 11"/>
          <p:cNvCxnSpPr/>
          <p:nvPr/>
        </p:nvCxnSpPr>
        <p:spPr>
          <a:xfrm flipV="1">
            <a:off x="4716016" y="5157192"/>
            <a:ext cx="1080120"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Connettore 2 16"/>
          <p:cNvCxnSpPr/>
          <p:nvPr/>
        </p:nvCxnSpPr>
        <p:spPr>
          <a:xfrm flipV="1">
            <a:off x="6084168" y="5733256"/>
            <a:ext cx="792088" cy="57606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1" name="Connettore 2 20"/>
          <p:cNvCxnSpPr/>
          <p:nvPr/>
        </p:nvCxnSpPr>
        <p:spPr>
          <a:xfrm flipV="1">
            <a:off x="7596336" y="5373216"/>
            <a:ext cx="72008" cy="7920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H="1" flipV="1">
            <a:off x="8244408" y="5517232"/>
            <a:ext cx="432048" cy="72008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flipV="1">
            <a:off x="7092280" y="5345832"/>
            <a:ext cx="0" cy="151216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flipV="1">
            <a:off x="5652120" y="4941168"/>
            <a:ext cx="1152128" cy="1080120"/>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Rettangolo 21"/>
          <p:cNvSpPr/>
          <p:nvPr/>
        </p:nvSpPr>
        <p:spPr>
          <a:xfrm>
            <a:off x="0" y="4826675"/>
            <a:ext cx="4896544" cy="2031325"/>
          </a:xfrm>
          <a:prstGeom prst="rect">
            <a:avLst/>
          </a:prstGeom>
        </p:spPr>
        <p:txBody>
          <a:bodyPr wrap="square">
            <a:spAutoFit/>
          </a:bodyPr>
          <a:lstStyle/>
          <a:p>
            <a:r>
              <a:rPr lang="it-IT" dirty="0" smtClean="0">
                <a:solidFill>
                  <a:schemeClr val="accent5">
                    <a:lumMod val="40000"/>
                    <a:lumOff val="60000"/>
                  </a:schemeClr>
                </a:solidFill>
                <a:latin typeface="Vijaya" pitchFamily="34" charset="0"/>
                <a:cs typeface="Vijaya" pitchFamily="34" charset="0"/>
              </a:rPr>
              <a:t>L'obiettivo dell'OMS, così come precisato nella relativa</a:t>
            </a:r>
            <a:r>
              <a:rPr lang="it-IT" dirty="0" smtClean="0">
                <a:solidFill>
                  <a:schemeClr val="accent2">
                    <a:lumMod val="60000"/>
                    <a:lumOff val="40000"/>
                  </a:schemeClr>
                </a:solidFill>
                <a:latin typeface="Vijaya" pitchFamily="34" charset="0"/>
                <a:cs typeface="Vijaya" pitchFamily="34" charset="0"/>
              </a:rPr>
              <a:t> </a:t>
            </a:r>
            <a:r>
              <a:rPr lang="it-IT" u="sng" dirty="0" smtClean="0">
                <a:latin typeface="Vijaya" pitchFamily="34" charset="0"/>
                <a:cs typeface="Vijaya" pitchFamily="34" charset="0"/>
              </a:rPr>
              <a:t>costituzione</a:t>
            </a:r>
            <a:r>
              <a:rPr lang="it-IT" dirty="0" smtClean="0">
                <a:solidFill>
                  <a:schemeClr val="bg2">
                    <a:lumMod val="40000"/>
                    <a:lumOff val="60000"/>
                  </a:schemeClr>
                </a:solidFill>
                <a:latin typeface="Vijaya" pitchFamily="34" charset="0"/>
                <a:cs typeface="Vijaya" pitchFamily="34" charset="0"/>
              </a:rPr>
              <a:t>, </a:t>
            </a:r>
            <a:r>
              <a:rPr lang="it-IT" dirty="0" smtClean="0">
                <a:solidFill>
                  <a:schemeClr val="accent5">
                    <a:lumMod val="40000"/>
                    <a:lumOff val="60000"/>
                  </a:schemeClr>
                </a:solidFill>
                <a:latin typeface="Vijaya" pitchFamily="34" charset="0"/>
                <a:cs typeface="Vijaya" pitchFamily="34" charset="0"/>
              </a:rPr>
              <a:t>è il raggiungimento da parte di tutte le </a:t>
            </a:r>
            <a:r>
              <a:rPr lang="it-IT" u="sng" dirty="0" smtClean="0">
                <a:solidFill>
                  <a:schemeClr val="accent2"/>
                </a:solidFill>
                <a:latin typeface="Vijaya" pitchFamily="34" charset="0"/>
                <a:cs typeface="Vijaya" pitchFamily="34" charset="0"/>
              </a:rPr>
              <a:t>popolazioni</a:t>
            </a:r>
            <a:r>
              <a:rPr lang="it-IT" dirty="0" smtClean="0">
                <a:solidFill>
                  <a:schemeClr val="accent5">
                    <a:lumMod val="40000"/>
                    <a:lumOff val="60000"/>
                  </a:schemeClr>
                </a:solidFill>
                <a:latin typeface="Vijaya" pitchFamily="34" charset="0"/>
                <a:cs typeface="Vijaya" pitchFamily="34" charset="0"/>
              </a:rPr>
              <a:t> del livello più alto possibile di salute, definita nella medesima costituzione come condizione di completo benessere fisico, mentale e sociale, e non soltanto come assenza di </a:t>
            </a:r>
            <a:r>
              <a:rPr lang="it-IT" u="sng" dirty="0" smtClean="0">
                <a:solidFill>
                  <a:schemeClr val="accent5">
                    <a:lumMod val="50000"/>
                  </a:schemeClr>
                </a:solidFill>
                <a:latin typeface="Vijaya" pitchFamily="34" charset="0"/>
                <a:cs typeface="Vijaya" pitchFamily="34" charset="0"/>
              </a:rPr>
              <a:t>malattia</a:t>
            </a:r>
            <a:r>
              <a:rPr lang="it-IT" dirty="0" smtClean="0">
                <a:solidFill>
                  <a:schemeClr val="accent2">
                    <a:lumMod val="60000"/>
                    <a:lumOff val="40000"/>
                  </a:schemeClr>
                </a:solidFill>
                <a:latin typeface="Vijaya" pitchFamily="34" charset="0"/>
                <a:cs typeface="Vijaya" pitchFamily="34" charset="0"/>
              </a:rPr>
              <a:t> </a:t>
            </a:r>
            <a:r>
              <a:rPr lang="it-IT" dirty="0" smtClean="0">
                <a:solidFill>
                  <a:schemeClr val="accent5">
                    <a:lumMod val="40000"/>
                    <a:lumOff val="60000"/>
                  </a:schemeClr>
                </a:solidFill>
                <a:latin typeface="Vijaya" pitchFamily="34" charset="0"/>
                <a:cs typeface="Vijaya" pitchFamily="34" charset="0"/>
              </a:rPr>
              <a:t>o di infermità. È membro del</a:t>
            </a:r>
            <a:r>
              <a:rPr lang="it-IT" dirty="0" smtClean="0">
                <a:solidFill>
                  <a:schemeClr val="accent2">
                    <a:lumMod val="60000"/>
                    <a:lumOff val="40000"/>
                  </a:schemeClr>
                </a:solidFill>
                <a:latin typeface="Vijaya" pitchFamily="34" charset="0"/>
                <a:cs typeface="Vijaya" pitchFamily="34" charset="0"/>
              </a:rPr>
              <a:t> </a:t>
            </a:r>
            <a:r>
              <a:rPr lang="it-IT" u="sng" dirty="0" smtClean="0">
                <a:solidFill>
                  <a:srgbClr val="7030A0"/>
                </a:solidFill>
                <a:latin typeface="Vijaya" pitchFamily="34" charset="0"/>
                <a:cs typeface="Vijaya" pitchFamily="34" charset="0"/>
              </a:rPr>
              <a:t>Gruppo per lo sviluppo delle Nazioni Unite</a:t>
            </a:r>
            <a:r>
              <a:rPr lang="it-IT" dirty="0" smtClean="0">
                <a:solidFill>
                  <a:srgbClr val="7030A0"/>
                </a:solidFill>
                <a:latin typeface="Vijaya" pitchFamily="34" charset="0"/>
                <a:cs typeface="Vijaya" pitchFamily="34" charset="0"/>
              </a:rPr>
              <a:t>.</a:t>
            </a:r>
            <a:endParaRPr lang="it-IT" dirty="0">
              <a:solidFill>
                <a:srgbClr val="7030A0"/>
              </a:solidFill>
              <a:latin typeface="Vijaya" pitchFamily="34" charset="0"/>
              <a:cs typeface="Vijaya" pitchFamily="34" charset="0"/>
            </a:endParaRPr>
          </a:p>
        </p:txBody>
      </p:sp>
      <p:sp>
        <p:nvSpPr>
          <p:cNvPr id="23" name="Rettangolo 22"/>
          <p:cNvSpPr/>
          <p:nvPr/>
        </p:nvSpPr>
        <p:spPr>
          <a:xfrm>
            <a:off x="0" y="4365104"/>
            <a:ext cx="2129108" cy="584775"/>
          </a:xfrm>
          <a:prstGeom prst="rect">
            <a:avLst/>
          </a:prstGeom>
        </p:spPr>
        <p:txBody>
          <a:bodyPr wrap="none">
            <a:spAutoFit/>
          </a:bodyPr>
          <a:lstStyle/>
          <a:p>
            <a:pPr algn="ctr">
              <a:buFont typeface="Wingdings" pitchFamily="2" charset="2"/>
              <a:buChar char="Ø"/>
            </a:pPr>
            <a:r>
              <a:rPr lang="it-IT"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ijaya" pitchFamily="34" charset="0"/>
                <a:cs typeface="Vijaya" pitchFamily="34" charset="0"/>
              </a:rPr>
              <a:t>PERCHE’?</a:t>
            </a:r>
            <a:endPar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ijaya" pitchFamily="34" charset="0"/>
              <a:cs typeface="Vijay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923330"/>
          </a:xfrm>
          <a:prstGeom prst="rect">
            <a:avLst/>
          </a:prstGeom>
          <a:noFill/>
        </p:spPr>
        <p:txBody>
          <a:bodyPr wrap="square" rtlCol="0">
            <a:spAutoFit/>
          </a:bodyPr>
          <a:lstStyle/>
          <a:p>
            <a:pPr algn="ctr"/>
            <a:r>
              <a:rPr lang="it-IT" dirty="0" smtClean="0">
                <a:solidFill>
                  <a:schemeClr val="accent1">
                    <a:lumMod val="40000"/>
                    <a:lumOff val="60000"/>
                  </a:schemeClr>
                </a:solidFill>
                <a:latin typeface="Palatino Linotype" pitchFamily="18" charset="0"/>
              </a:rPr>
              <a:t>Ma una delle notizie più belle che ho letto fin ad oggi, sui quotidiani è stata questa</a:t>
            </a:r>
            <a:r>
              <a:rPr lang="it-IT" dirty="0" smtClean="0">
                <a:solidFill>
                  <a:schemeClr val="accent5">
                    <a:lumMod val="60000"/>
                    <a:lumOff val="40000"/>
                  </a:schemeClr>
                </a:solidFill>
                <a:latin typeface="Palatino Linotype" pitchFamily="18" charset="0"/>
              </a:rPr>
              <a:t>:</a:t>
            </a:r>
          </a:p>
          <a:p>
            <a:pPr algn="ctr"/>
            <a:r>
              <a:rPr lang="it-IT" dirty="0" smtClean="0">
                <a:solidFill>
                  <a:schemeClr val="accent5">
                    <a:lumMod val="60000"/>
                    <a:lumOff val="40000"/>
                  </a:schemeClr>
                </a:solidFill>
                <a:latin typeface="Palatino Linotype" pitchFamily="18" charset="0"/>
              </a:rPr>
              <a:t>”Uno ebreo, l’altro musulmano : i due paramedici pregano insieme in Israele contro il coronavirus”. </a:t>
            </a:r>
            <a:endParaRPr lang="it-IT" dirty="0">
              <a:solidFill>
                <a:schemeClr val="accent5">
                  <a:lumMod val="60000"/>
                  <a:lumOff val="40000"/>
                </a:schemeClr>
              </a:solidFill>
              <a:latin typeface="Palatino Linotype" pitchFamily="18" charset="0"/>
            </a:endParaRPr>
          </a:p>
        </p:txBody>
      </p:sp>
      <p:pic>
        <p:nvPicPr>
          <p:cNvPr id="2050" name="Picture 2" descr="Uno ebreo, l'altro musulmano: i due paramedici pregano insieme in Israele contro il coronavirus"/>
          <p:cNvPicPr>
            <a:picLocks noChangeAspect="1" noChangeArrowheads="1"/>
          </p:cNvPicPr>
          <p:nvPr/>
        </p:nvPicPr>
        <p:blipFill>
          <a:blip r:embed="rId2" cstate="print"/>
          <a:srcRect/>
          <a:stretch>
            <a:fillRect/>
          </a:stretch>
        </p:blipFill>
        <p:spPr bwMode="auto">
          <a:xfrm>
            <a:off x="0" y="980728"/>
            <a:ext cx="5120567" cy="2880320"/>
          </a:xfrm>
          <a:prstGeom prst="rect">
            <a:avLst/>
          </a:prstGeom>
          <a:noFill/>
        </p:spPr>
      </p:pic>
      <p:sp>
        <p:nvSpPr>
          <p:cNvPr id="4" name="Rettangolo 3"/>
          <p:cNvSpPr/>
          <p:nvPr/>
        </p:nvSpPr>
        <p:spPr>
          <a:xfrm>
            <a:off x="5148064" y="836712"/>
            <a:ext cx="3995936" cy="3139321"/>
          </a:xfrm>
          <a:prstGeom prst="rect">
            <a:avLst/>
          </a:prstGeom>
        </p:spPr>
        <p:txBody>
          <a:bodyPr wrap="square">
            <a:spAutoFit/>
          </a:bodyPr>
          <a:lstStyle/>
          <a:p>
            <a:r>
              <a:rPr lang="it-IT" dirty="0" smtClean="0">
                <a:solidFill>
                  <a:srgbClr val="FFFF99"/>
                </a:solidFill>
                <a:latin typeface="Agency FB" pitchFamily="34" charset="0"/>
                <a:cs typeface="Andalus" pitchFamily="18" charset="-78"/>
              </a:rPr>
              <a:t>Uno in piedi con gli occhi a Gerusalemme, l'altro in ginocchio con il volto in direzione della Mecca. Due mondi contrapposti da decenni riuniti in uno scatto che sta facendo il giro del pianeta. Protagonisti dell'immagine sono </a:t>
            </a:r>
            <a:r>
              <a:rPr lang="it-IT" dirty="0" err="1" smtClean="0">
                <a:solidFill>
                  <a:srgbClr val="FFFF99"/>
                </a:solidFill>
                <a:latin typeface="Agency FB" pitchFamily="34" charset="0"/>
                <a:cs typeface="Andalus" pitchFamily="18" charset="-78"/>
              </a:rPr>
              <a:t>Avraham</a:t>
            </a:r>
            <a:r>
              <a:rPr lang="it-IT" dirty="0" smtClean="0">
                <a:solidFill>
                  <a:srgbClr val="FFFF99"/>
                </a:solidFill>
                <a:latin typeface="Agency FB" pitchFamily="34" charset="0"/>
                <a:cs typeface="Andalus" pitchFamily="18" charset="-78"/>
              </a:rPr>
              <a:t> </a:t>
            </a:r>
            <a:r>
              <a:rPr lang="it-IT" dirty="0" err="1" smtClean="0">
                <a:solidFill>
                  <a:srgbClr val="FFFF99"/>
                </a:solidFill>
                <a:latin typeface="Agency FB" pitchFamily="34" charset="0"/>
                <a:cs typeface="Andalus" pitchFamily="18" charset="-78"/>
              </a:rPr>
              <a:t>Mintz</a:t>
            </a:r>
            <a:r>
              <a:rPr lang="it-IT" dirty="0" smtClean="0">
                <a:solidFill>
                  <a:srgbClr val="FFFF99"/>
                </a:solidFill>
                <a:latin typeface="Agency FB" pitchFamily="34" charset="0"/>
                <a:cs typeface="Andalus" pitchFamily="18" charset="-78"/>
              </a:rPr>
              <a:t> e </a:t>
            </a:r>
            <a:r>
              <a:rPr lang="it-IT" dirty="0" err="1" smtClean="0">
                <a:solidFill>
                  <a:srgbClr val="FFFF99"/>
                </a:solidFill>
                <a:latin typeface="Agency FB" pitchFamily="34" charset="0"/>
                <a:cs typeface="Andalus" pitchFamily="18" charset="-78"/>
              </a:rPr>
              <a:t>Zoher</a:t>
            </a:r>
            <a:r>
              <a:rPr lang="it-IT" dirty="0" smtClean="0">
                <a:solidFill>
                  <a:srgbClr val="FFFF99"/>
                </a:solidFill>
                <a:latin typeface="Agency FB" pitchFamily="34" charset="0"/>
                <a:cs typeface="Andalus" pitchFamily="18" charset="-78"/>
              </a:rPr>
              <a:t> Abu </a:t>
            </a:r>
            <a:r>
              <a:rPr lang="it-IT" dirty="0" err="1" smtClean="0">
                <a:solidFill>
                  <a:srgbClr val="FFFF99"/>
                </a:solidFill>
                <a:latin typeface="Agency FB" pitchFamily="34" charset="0"/>
                <a:cs typeface="Andalus" pitchFamily="18" charset="-78"/>
              </a:rPr>
              <a:t>Jama</a:t>
            </a:r>
            <a:r>
              <a:rPr lang="it-IT" dirty="0" smtClean="0">
                <a:solidFill>
                  <a:srgbClr val="FFFF99"/>
                </a:solidFill>
                <a:latin typeface="Agency FB" pitchFamily="34" charset="0"/>
                <a:cs typeface="Andalus" pitchFamily="18" charset="-78"/>
              </a:rPr>
              <a:t>, due paramedici del </a:t>
            </a:r>
            <a:r>
              <a:rPr lang="it-IT" dirty="0" err="1" smtClean="0">
                <a:solidFill>
                  <a:srgbClr val="FFFF99"/>
                </a:solidFill>
                <a:latin typeface="Agency FB" pitchFamily="34" charset="0"/>
                <a:cs typeface="Andalus" pitchFamily="18" charset="-78"/>
              </a:rPr>
              <a:t>Magen</a:t>
            </a:r>
            <a:r>
              <a:rPr lang="it-IT" dirty="0" smtClean="0">
                <a:solidFill>
                  <a:srgbClr val="FFFF99"/>
                </a:solidFill>
                <a:latin typeface="Agency FB" pitchFamily="34" charset="0"/>
                <a:cs typeface="Andalus" pitchFamily="18" charset="-78"/>
              </a:rPr>
              <a:t> David </a:t>
            </a:r>
            <a:r>
              <a:rPr lang="it-IT" dirty="0" err="1" smtClean="0">
                <a:solidFill>
                  <a:srgbClr val="FFFF99"/>
                </a:solidFill>
                <a:latin typeface="Agency FB" pitchFamily="34" charset="0"/>
                <a:cs typeface="Andalus" pitchFamily="18" charset="-78"/>
              </a:rPr>
              <a:t>Adom</a:t>
            </a:r>
            <a:r>
              <a:rPr lang="it-IT" dirty="0" smtClean="0">
                <a:solidFill>
                  <a:srgbClr val="FFFF99"/>
                </a:solidFill>
                <a:latin typeface="Agency FB" pitchFamily="34" charset="0"/>
                <a:cs typeface="Andalus" pitchFamily="18" charset="-78"/>
              </a:rPr>
              <a:t>, il servizio di soccorso sanitario israeliano, immortalati a pregare insieme durante un momento di tranquillità. Per loro nulla di nuovo, per molti un simbolo di speranza che arriva in uno dei momenti più bui della storia umana.</a:t>
            </a:r>
            <a:endParaRPr lang="it-IT" dirty="0">
              <a:solidFill>
                <a:srgbClr val="FFFF99"/>
              </a:solidFill>
              <a:latin typeface="Agency FB" pitchFamily="34" charset="0"/>
              <a:cs typeface="Andalus" pitchFamily="18" charset="-78"/>
            </a:endParaRPr>
          </a:p>
        </p:txBody>
      </p:sp>
      <p:sp>
        <p:nvSpPr>
          <p:cNvPr id="5" name="Rettangolo 4"/>
          <p:cNvSpPr/>
          <p:nvPr/>
        </p:nvSpPr>
        <p:spPr>
          <a:xfrm>
            <a:off x="0" y="4077072"/>
            <a:ext cx="9144000" cy="1815882"/>
          </a:xfrm>
          <a:prstGeom prst="rect">
            <a:avLst/>
          </a:prstGeom>
        </p:spPr>
        <p:txBody>
          <a:bodyPr wrap="square">
            <a:spAutoFit/>
          </a:bodyPr>
          <a:lstStyle/>
          <a:p>
            <a:pPr algn="ctr"/>
            <a:r>
              <a:rPr lang="it-IT" sz="2800" dirty="0" smtClean="0">
                <a:solidFill>
                  <a:srgbClr val="66FFFF"/>
                </a:solidFill>
                <a:latin typeface="Andalus" pitchFamily="18" charset="-78"/>
                <a:cs typeface="Andalus" pitchFamily="18" charset="-78"/>
              </a:rPr>
              <a:t>"Cerchiamo di pregare insieme, anziché prenderci dei momenti separati. Abbiamo molte emergenze da affrontare in questo momento", ha spiegato </a:t>
            </a:r>
            <a:r>
              <a:rPr lang="it-IT" sz="2800" dirty="0" err="1" smtClean="0">
                <a:solidFill>
                  <a:srgbClr val="66FFFF"/>
                </a:solidFill>
                <a:latin typeface="Andalus" pitchFamily="18" charset="-78"/>
                <a:cs typeface="Andalus" pitchFamily="18" charset="-78"/>
              </a:rPr>
              <a:t>Mintz</a:t>
            </a:r>
            <a:r>
              <a:rPr lang="it-IT" sz="2800" dirty="0" smtClean="0">
                <a:solidFill>
                  <a:srgbClr val="66FFFF"/>
                </a:solidFill>
                <a:latin typeface="Andalus" pitchFamily="18" charset="-78"/>
                <a:cs typeface="Andalus" pitchFamily="18" charset="-78"/>
              </a:rPr>
              <a:t> in un'intervista al New York </a:t>
            </a:r>
            <a:r>
              <a:rPr lang="it-IT" sz="2800" dirty="0" err="1" smtClean="0">
                <a:solidFill>
                  <a:srgbClr val="66FFFF"/>
                </a:solidFill>
                <a:latin typeface="Andalus" pitchFamily="18" charset="-78"/>
                <a:cs typeface="Andalus" pitchFamily="18" charset="-78"/>
              </a:rPr>
              <a:t>Times</a:t>
            </a:r>
            <a:r>
              <a:rPr lang="it-IT" sz="2800" dirty="0" smtClean="0">
                <a:solidFill>
                  <a:srgbClr val="66FFFF"/>
                </a:solidFill>
                <a:latin typeface="Andalus" pitchFamily="18" charset="-78"/>
                <a:cs typeface="Andalus" pitchFamily="18" charset="-78"/>
              </a:rPr>
              <a:t>.”</a:t>
            </a:r>
            <a:endParaRPr lang="it-IT" sz="2800" dirty="0">
              <a:solidFill>
                <a:srgbClr val="66FFFF"/>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9144000" cy="923330"/>
          </a:xfrm>
          <a:prstGeom prst="rect">
            <a:avLst/>
          </a:prstGeom>
          <a:noFill/>
        </p:spPr>
        <p:txBody>
          <a:bodyPr wrap="square" rtlCol="0">
            <a:spAutoFit/>
          </a:bodyPr>
          <a:lstStyle/>
          <a:p>
            <a:pPr algn="ctr"/>
            <a:r>
              <a:rPr lang="it-IT" dirty="0" smtClean="0">
                <a:solidFill>
                  <a:srgbClr val="92D050"/>
                </a:solidFill>
                <a:latin typeface="Andalus" pitchFamily="18" charset="-78"/>
                <a:cs typeface="Andalus" pitchFamily="18" charset="-78"/>
              </a:rPr>
              <a:t>Inoltre i cittadini italiani lanciano messaggi positivi, regalando la propria vicinanza e sostegno a tutti coloro che ne necessitano. L’inno d’Italia sta risuonando ovunque nel nostro paese e il messaggio è sempre e solo uno:NON MOLLIAMO!</a:t>
            </a:r>
            <a:endParaRPr lang="it-IT" dirty="0">
              <a:solidFill>
                <a:srgbClr val="92D050"/>
              </a:solidFill>
              <a:latin typeface="Andalus" pitchFamily="18" charset="-78"/>
              <a:cs typeface="Andalus" pitchFamily="18" charset="-78"/>
            </a:endParaRPr>
          </a:p>
        </p:txBody>
      </p:sp>
      <p:sp>
        <p:nvSpPr>
          <p:cNvPr id="5" name="Rettangolo 4"/>
          <p:cNvSpPr/>
          <p:nvPr/>
        </p:nvSpPr>
        <p:spPr>
          <a:xfrm>
            <a:off x="0" y="980728"/>
            <a:ext cx="9144000" cy="1200329"/>
          </a:xfrm>
          <a:prstGeom prst="rect">
            <a:avLst/>
          </a:prstGeom>
        </p:spPr>
        <p:txBody>
          <a:bodyPr wrap="square">
            <a:spAutoFit/>
          </a:bodyPr>
          <a:lstStyle/>
          <a:p>
            <a:r>
              <a:rPr lang="it-IT" dirty="0" smtClean="0">
                <a:solidFill>
                  <a:schemeClr val="accent1">
                    <a:lumMod val="20000"/>
                    <a:lumOff val="80000"/>
                  </a:schemeClr>
                </a:solidFill>
                <a:latin typeface="Agency FB" pitchFamily="34" charset="0"/>
              </a:rPr>
              <a:t>“Andrà tutto bene” è la frase che in questi giorni, instancabile, circola sui social, sui disegni dei bambini, sui mezzi di comunicazione. In mezzo al dolore dell’Italia e del mondo per la diffusione del Coronavirus, alle lacrime per i tanti cari deceduti, ai forti interrogativi sulla tenuta dei sistemi economici e più in generale sul futuro, risuona da più parti questa frase.</a:t>
            </a:r>
            <a:endParaRPr lang="it-IT" dirty="0">
              <a:solidFill>
                <a:schemeClr val="accent1">
                  <a:lumMod val="20000"/>
                  <a:lumOff val="80000"/>
                </a:schemeClr>
              </a:solidFill>
              <a:latin typeface="Agency FB" pitchFamily="34" charset="0"/>
            </a:endParaRPr>
          </a:p>
        </p:txBody>
      </p:sp>
      <p:sp>
        <p:nvSpPr>
          <p:cNvPr id="6" name="CasellaDiTesto 5"/>
          <p:cNvSpPr txBox="1"/>
          <p:nvPr/>
        </p:nvSpPr>
        <p:spPr>
          <a:xfrm>
            <a:off x="755576" y="1988840"/>
            <a:ext cx="8964488" cy="523220"/>
          </a:xfrm>
          <a:prstGeom prst="rect">
            <a:avLst/>
          </a:prstGeom>
          <a:noFill/>
        </p:spPr>
        <p:txBody>
          <a:bodyPr wrap="square" rtlCol="0">
            <a:spAutoFit/>
          </a:bodyPr>
          <a:lstStyle/>
          <a:p>
            <a:r>
              <a:rPr lang="it-IT" sz="2800" dirty="0" smtClean="0">
                <a:solidFill>
                  <a:schemeClr val="accent2"/>
                </a:solidFill>
                <a:latin typeface="Harlow Solid Italic" pitchFamily="82" charset="0"/>
              </a:rPr>
              <a:t>Qualcuno si starà chiedendo dov’è Dio in tutto questo? </a:t>
            </a:r>
            <a:endParaRPr lang="it-IT" sz="2800" dirty="0">
              <a:solidFill>
                <a:schemeClr val="accent2"/>
              </a:solidFill>
              <a:latin typeface="Harlow Solid Italic" pitchFamily="82" charset="0"/>
            </a:endParaRPr>
          </a:p>
        </p:txBody>
      </p:sp>
      <p:sp>
        <p:nvSpPr>
          <p:cNvPr id="7" name="Rettangolo 6"/>
          <p:cNvSpPr/>
          <p:nvPr/>
        </p:nvSpPr>
        <p:spPr>
          <a:xfrm>
            <a:off x="0" y="2420888"/>
            <a:ext cx="9144000" cy="3693319"/>
          </a:xfrm>
          <a:prstGeom prst="rect">
            <a:avLst/>
          </a:prstGeom>
        </p:spPr>
        <p:txBody>
          <a:bodyPr wrap="square">
            <a:spAutoFit/>
          </a:bodyPr>
          <a:lstStyle/>
          <a:p>
            <a:r>
              <a:rPr lang="it-IT" dirty="0" smtClean="0">
                <a:solidFill>
                  <a:srgbClr val="FFFF99"/>
                </a:solidFill>
                <a:latin typeface="Agency FB" pitchFamily="34" charset="0"/>
              </a:rPr>
              <a:t>Proprio per sottolineare “l’amore immenso e senza confini che il Signore ha per ognuno di noi” Papa Francesco ricordò le pagine sublimi sull’amore di Cristo di Giuliana di Norwich, nel corso dell’udienza generale dedicata al Triduo pasquale nel Giubileo della Misericordia, il 23 marzo del 2016.  “Questo è il nostro Gesù - ricordò il Papa - che a ognuno di noi dice: </a:t>
            </a:r>
            <a:r>
              <a:rPr lang="it-IT" dirty="0" smtClean="0">
                <a:solidFill>
                  <a:srgbClr val="CCECFF"/>
                </a:solidFill>
                <a:latin typeface="Agency FB" pitchFamily="34" charset="0"/>
              </a:rPr>
              <a:t>‘Se potessi soffrire di più per te, lo farei’”. </a:t>
            </a:r>
            <a:r>
              <a:rPr lang="it-IT" dirty="0" smtClean="0">
                <a:solidFill>
                  <a:schemeClr val="accent2"/>
                </a:solidFill>
                <a:latin typeface="Agency FB" pitchFamily="34" charset="0"/>
              </a:rPr>
              <a:t>Se Dio è sommamente buono e sapiente, perché esistono il male e la sofferenza degli innocenti?”. </a:t>
            </a:r>
            <a:r>
              <a:rPr lang="it-IT" dirty="0" smtClean="0">
                <a:solidFill>
                  <a:srgbClr val="FFFF99"/>
                </a:solidFill>
                <a:latin typeface="Agency FB" pitchFamily="34" charset="0"/>
              </a:rPr>
              <a:t>“Illuminati dalla fede - disse - essi ci danno una risposta che apre il nostro cuore alla fiducia e alla speranza: nei misteriosi disegni della Provvidenza, anche dal male Dio sa trarre un bene più grande come scrisse Giuliana di Norwich: ‘</a:t>
            </a:r>
            <a:r>
              <a:rPr lang="it-IT" dirty="0" smtClean="0">
                <a:solidFill>
                  <a:srgbClr val="CCECFF"/>
                </a:solidFill>
                <a:latin typeface="Agency FB" pitchFamily="34" charset="0"/>
              </a:rPr>
              <a:t>Imparai dalla grazia di Dio che dovevo rimanere fermamente nella fede, e quindi dovevo saldamente e perfettamente credere che tutto sarebbe finito in </a:t>
            </a:r>
            <a:r>
              <a:rPr lang="it-IT" dirty="0" err="1" smtClean="0">
                <a:solidFill>
                  <a:srgbClr val="CCECFF"/>
                </a:solidFill>
                <a:latin typeface="Agency FB" pitchFamily="34" charset="0"/>
              </a:rPr>
              <a:t>bene…</a:t>
            </a:r>
            <a:r>
              <a:rPr lang="it-IT" dirty="0" smtClean="0">
                <a:solidFill>
                  <a:srgbClr val="CCECFF"/>
                </a:solidFill>
                <a:latin typeface="Agency FB" pitchFamily="34" charset="0"/>
              </a:rPr>
              <a:t>’”</a:t>
            </a:r>
            <a:r>
              <a:rPr lang="it-IT" dirty="0" smtClean="0">
                <a:solidFill>
                  <a:srgbClr val="FFFF99"/>
                </a:solidFill>
                <a:latin typeface="Agency FB" pitchFamily="34" charset="0"/>
              </a:rPr>
              <a:t> . Un “</a:t>
            </a:r>
            <a:r>
              <a:rPr lang="it-IT" dirty="0" smtClean="0">
                <a:solidFill>
                  <a:srgbClr val="CCECFF"/>
                </a:solidFill>
                <a:latin typeface="Agency FB" pitchFamily="34" charset="0"/>
              </a:rPr>
              <a:t>messaggio di ottimismo fondato sulla certezza di essere amati da Dio e di essere protetti dalla sua Provvidenza”</a:t>
            </a:r>
            <a:r>
              <a:rPr lang="it-IT" dirty="0" smtClean="0">
                <a:solidFill>
                  <a:srgbClr val="FFFF99"/>
                </a:solidFill>
                <a:latin typeface="Agency FB" pitchFamily="34" charset="0"/>
              </a:rPr>
              <a:t> quello che proviene dal libro della mistica inglese, rimarca ancora Benedetto </a:t>
            </a:r>
            <a:r>
              <a:rPr lang="it-IT" dirty="0" err="1" smtClean="0">
                <a:solidFill>
                  <a:srgbClr val="FFFF99"/>
                </a:solidFill>
                <a:latin typeface="Agency FB" pitchFamily="34" charset="0"/>
              </a:rPr>
              <a:t>XVI</a:t>
            </a:r>
            <a:r>
              <a:rPr lang="it-IT" dirty="0" smtClean="0">
                <a:solidFill>
                  <a:srgbClr val="FFFF99"/>
                </a:solidFill>
                <a:latin typeface="Agency FB" pitchFamily="34" charset="0"/>
              </a:rPr>
              <a:t> richiamandosi in particolare ad alcune parole di Giuliana: </a:t>
            </a:r>
            <a:r>
              <a:rPr lang="it-IT" dirty="0" smtClean="0">
                <a:solidFill>
                  <a:srgbClr val="CCECFF"/>
                </a:solidFill>
                <a:latin typeface="Agency FB" pitchFamily="34" charset="0"/>
              </a:rPr>
              <a:t>“Vidi con assoluta sicurezza ... che Dio prima ancora di crearci ci ha amati, di un amore che non è mai venuto meno, né mai svanirà. E in questo amore Egli ha fatto tutte le sue opere, e in questo amore Egli ha fatto in modo che tutte le cose risultino utili per noi, e in questo amore la nostra vita dura per sempre ... In questo amore noi abbiamo il nostro principio, e tutto questo noi lo vedremo in Dio senza fine” .</a:t>
            </a:r>
            <a:endParaRPr lang="it-IT" dirty="0">
              <a:solidFill>
                <a:srgbClr val="CCECFF"/>
              </a:solidFill>
              <a:latin typeface="Agency FB"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44624" y="-963488"/>
            <a:ext cx="9828584" cy="1470025"/>
          </a:xfrm>
        </p:spPr>
        <p:txBody>
          <a:bodyPr>
            <a:normAutofit/>
          </a:bodyPr>
          <a:lstStyle/>
          <a:p>
            <a:pPr>
              <a:buFont typeface="Wingdings" pitchFamily="2" charset="2"/>
              <a:buChar char="q"/>
            </a:pPr>
            <a:r>
              <a:rPr lang="it-IT" sz="2800" dirty="0" smtClean="0">
                <a:solidFill>
                  <a:schemeClr val="accent3">
                    <a:lumMod val="20000"/>
                    <a:lumOff val="80000"/>
                  </a:schemeClr>
                </a:solidFill>
                <a:latin typeface="Andalus" pitchFamily="18" charset="-78"/>
                <a:cs typeface="Andalus" pitchFamily="18" charset="-78"/>
              </a:rPr>
              <a:t>… e poi chi lo dice che Dio sia l’artefice di tutto ciò?</a:t>
            </a:r>
            <a:endParaRPr lang="it-IT" sz="2800" dirty="0">
              <a:solidFill>
                <a:schemeClr val="accent3">
                  <a:lumMod val="20000"/>
                  <a:lumOff val="80000"/>
                </a:schemeClr>
              </a:solidFill>
              <a:latin typeface="Andalus" pitchFamily="18" charset="-78"/>
              <a:cs typeface="Andalus" pitchFamily="18" charset="-78"/>
            </a:endParaRPr>
          </a:p>
        </p:txBody>
      </p:sp>
      <p:sp>
        <p:nvSpPr>
          <p:cNvPr id="10" name="Rettangolo 9"/>
          <p:cNvSpPr/>
          <p:nvPr/>
        </p:nvSpPr>
        <p:spPr>
          <a:xfrm>
            <a:off x="0" y="332656"/>
            <a:ext cx="9144000" cy="3724096"/>
          </a:xfrm>
          <a:prstGeom prst="rect">
            <a:avLst/>
          </a:prstGeom>
        </p:spPr>
        <p:txBody>
          <a:bodyPr wrap="square">
            <a:spAutoFit/>
          </a:bodyPr>
          <a:lstStyle/>
          <a:p>
            <a:pPr algn="ctr">
              <a:buFont typeface="Wingdings" pitchFamily="2" charset="2"/>
              <a:buChar char="Ø"/>
            </a:pPr>
            <a:r>
              <a:rPr lang="it-IT" sz="2000" dirty="0" smtClean="0">
                <a:solidFill>
                  <a:srgbClr val="00B050"/>
                </a:solidFill>
                <a:latin typeface="Andalus" pitchFamily="18" charset="-78"/>
                <a:cs typeface="Andalus" pitchFamily="18" charset="-78"/>
              </a:rPr>
              <a:t>La risposta della Bibbia</a:t>
            </a:r>
          </a:p>
          <a:p>
            <a:pPr algn="ctr"/>
            <a:r>
              <a:rPr lang="it-IT" dirty="0" smtClean="0">
                <a:solidFill>
                  <a:schemeClr val="accent2">
                    <a:lumMod val="20000"/>
                    <a:lumOff val="80000"/>
                  </a:schemeClr>
                </a:solidFill>
                <a:latin typeface="Andalus" pitchFamily="18" charset="-78"/>
                <a:cs typeface="Andalus" pitchFamily="18" charset="-78"/>
              </a:rPr>
              <a:t>Invece di essere lui o il destino a prestabilire quello che faremo, Dio ci nobilita dandoci il libero arbitrio, ovvero la facoltà di prendere liberamente le nostre decisioni. Ecco cosa insegna la Bibbia.</a:t>
            </a:r>
          </a:p>
          <a:p>
            <a:pPr>
              <a:buFont typeface="Wingdings" pitchFamily="2" charset="2"/>
              <a:buChar char="ü"/>
            </a:pPr>
            <a:r>
              <a:rPr lang="it-IT" dirty="0" smtClean="0">
                <a:solidFill>
                  <a:schemeClr val="accent4">
                    <a:lumMod val="20000"/>
                    <a:lumOff val="80000"/>
                  </a:schemeClr>
                </a:solidFill>
                <a:latin typeface="Andalus" pitchFamily="18" charset="-78"/>
                <a:cs typeface="Andalus" pitchFamily="18" charset="-78"/>
              </a:rPr>
              <a:t>Dio ha creato gli esseri umani a sua immagine (</a:t>
            </a:r>
            <a:r>
              <a:rPr lang="it-IT" i="1" u="sng" dirty="0" smtClean="0">
                <a:solidFill>
                  <a:srgbClr val="FFC000"/>
                </a:solidFill>
                <a:latin typeface="Andalus" pitchFamily="18" charset="-78"/>
                <a:cs typeface="Andalus" pitchFamily="18" charset="-78"/>
              </a:rPr>
              <a:t>Genesi 1:26</a:t>
            </a:r>
            <a:r>
              <a:rPr lang="it-IT" dirty="0" smtClean="0">
                <a:solidFill>
                  <a:schemeClr val="accent4">
                    <a:lumMod val="20000"/>
                    <a:lumOff val="80000"/>
                  </a:schemeClr>
                </a:solidFill>
                <a:latin typeface="Andalus" pitchFamily="18" charset="-78"/>
                <a:cs typeface="Andalus" pitchFamily="18" charset="-78"/>
              </a:rPr>
              <a:t>). A differenza degli animali, che agiscono soprattutto per istinto, noi somigliamo a lui perché abbiamo la possibilità di manifestare qualità come amore e giustizia. E come lui, abbiamo il libero arbitrio.</a:t>
            </a:r>
          </a:p>
          <a:p>
            <a:r>
              <a:rPr lang="it-IT" dirty="0" smtClean="0">
                <a:solidFill>
                  <a:schemeClr val="accent4">
                    <a:lumMod val="20000"/>
                    <a:lumOff val="80000"/>
                  </a:schemeClr>
                </a:solidFill>
                <a:latin typeface="Andalus" pitchFamily="18" charset="-78"/>
                <a:cs typeface="Andalus" pitchFamily="18" charset="-78"/>
              </a:rPr>
              <a:t>Il nostro futuro dipende in larga misura da noi. La Bibbia ci incoraggia a ‘scegliere la vita, ascoltando la voce di Dio’, scegliendo cioè di ubbidire ai suoi comandi (</a:t>
            </a:r>
            <a:r>
              <a:rPr lang="it-IT" i="1" u="sng" dirty="0" smtClean="0">
                <a:solidFill>
                  <a:schemeClr val="accent2">
                    <a:lumMod val="60000"/>
                    <a:lumOff val="40000"/>
                  </a:schemeClr>
                </a:solidFill>
                <a:latin typeface="Andalus" pitchFamily="18" charset="-78"/>
                <a:cs typeface="Andalus" pitchFamily="18" charset="-78"/>
              </a:rPr>
              <a:t>Deuteronomio 30:19, 20</a:t>
            </a:r>
            <a:r>
              <a:rPr lang="it-IT" dirty="0" smtClean="0">
                <a:solidFill>
                  <a:schemeClr val="accent4">
                    <a:lumMod val="20000"/>
                    <a:lumOff val="80000"/>
                  </a:schemeClr>
                </a:solidFill>
                <a:latin typeface="Andalus" pitchFamily="18" charset="-78"/>
                <a:cs typeface="Andalus" pitchFamily="18" charset="-78"/>
              </a:rPr>
              <a:t>). Questa possibilità che ci viene offerta non avrebbe senso, e denoterebbe addirittura crudeltà, se fossimo privi del libero arbitrio. Invece di costringerci a fare quello che dice  lui, Dio fa appello al nostro cuore: “Oh se tu realmente prestassi attenzione ai miei comandamenti! Allora la tua pace diverrebbe proprio come un fiume” (</a:t>
            </a:r>
            <a:r>
              <a:rPr lang="it-IT" i="1" u="sng" dirty="0" smtClean="0">
                <a:solidFill>
                  <a:srgbClr val="FF0000"/>
                </a:solidFill>
                <a:latin typeface="Andalus" pitchFamily="18" charset="-78"/>
                <a:cs typeface="Andalus" pitchFamily="18" charset="-78"/>
              </a:rPr>
              <a:t>Isaia 48:18</a:t>
            </a:r>
            <a:r>
              <a:rPr lang="it-IT" dirty="0" smtClean="0">
                <a:solidFill>
                  <a:schemeClr val="accent4">
                    <a:lumMod val="20000"/>
                    <a:lumOff val="80000"/>
                  </a:schemeClr>
                </a:solidFill>
                <a:latin typeface="Andalus" pitchFamily="18" charset="-78"/>
                <a:cs typeface="Andalus" pitchFamily="18" charset="-78"/>
              </a:rPr>
              <a:t>).</a:t>
            </a:r>
          </a:p>
        </p:txBody>
      </p:sp>
      <p:pic>
        <p:nvPicPr>
          <p:cNvPr id="1032" name="Picture 8" descr="Parlate di libero arbitrio ma fate dipendere la salvezza dell'uomo ..."/>
          <p:cNvPicPr>
            <a:picLocks noChangeAspect="1" noChangeArrowheads="1"/>
          </p:cNvPicPr>
          <p:nvPr/>
        </p:nvPicPr>
        <p:blipFill>
          <a:blip r:embed="rId2" cstate="print"/>
          <a:srcRect/>
          <a:stretch>
            <a:fillRect/>
          </a:stretch>
        </p:blipFill>
        <p:spPr bwMode="auto">
          <a:xfrm>
            <a:off x="1" y="3933056"/>
            <a:ext cx="4067943" cy="2924943"/>
          </a:xfrm>
          <a:prstGeom prst="rect">
            <a:avLst/>
          </a:prstGeom>
          <a:noFill/>
        </p:spPr>
      </p:pic>
      <p:sp>
        <p:nvSpPr>
          <p:cNvPr id="12" name="Rettangolo 11"/>
          <p:cNvSpPr/>
          <p:nvPr/>
        </p:nvSpPr>
        <p:spPr>
          <a:xfrm>
            <a:off x="3995936" y="3933056"/>
            <a:ext cx="5148064" cy="2862322"/>
          </a:xfrm>
          <a:prstGeom prst="rect">
            <a:avLst/>
          </a:prstGeom>
        </p:spPr>
        <p:txBody>
          <a:bodyPr wrap="square">
            <a:spAutoFit/>
          </a:bodyPr>
          <a:lstStyle/>
          <a:p>
            <a:pPr>
              <a:buFont typeface="Wingdings" pitchFamily="2" charset="2"/>
              <a:buChar char="ü"/>
            </a:pPr>
            <a:r>
              <a:rPr lang="it-IT" dirty="0" smtClean="0">
                <a:solidFill>
                  <a:schemeClr val="accent4">
                    <a:lumMod val="20000"/>
                    <a:lumOff val="80000"/>
                  </a:schemeClr>
                </a:solidFill>
                <a:latin typeface="Andalus" pitchFamily="18" charset="-78"/>
                <a:cs typeface="Andalus" pitchFamily="18" charset="-78"/>
              </a:rPr>
              <a:t>Non è il destino a determinare se avremo successo o meno nella vita. Se vogliamo riuscire in qualcosa dobbiamo rimboccarci le maniche. “Tutto quello che la tua mano trova da fare”, dice la Bibbia, “fallo con tutte le tue forze” (</a:t>
            </a:r>
            <a:r>
              <a:rPr lang="it-IT" i="1" u="sng" dirty="0" smtClean="0">
                <a:solidFill>
                  <a:srgbClr val="92D050"/>
                </a:solidFill>
                <a:latin typeface="Andalus" pitchFamily="18" charset="-78"/>
                <a:cs typeface="Andalus" pitchFamily="18" charset="-78"/>
              </a:rPr>
              <a:t>Ecclesiaste 9:10</a:t>
            </a:r>
            <a:r>
              <a:rPr lang="it-IT" dirty="0" smtClean="0">
                <a:solidFill>
                  <a:schemeClr val="accent4">
                    <a:lumMod val="20000"/>
                    <a:lumOff val="80000"/>
                  </a:schemeClr>
                </a:solidFill>
                <a:latin typeface="Andalus" pitchFamily="18" charset="-78"/>
                <a:cs typeface="Andalus" pitchFamily="18" charset="-78"/>
              </a:rPr>
              <a:t>, </a:t>
            </a:r>
            <a:r>
              <a:rPr lang="it-IT" i="1" dirty="0" smtClean="0">
                <a:solidFill>
                  <a:schemeClr val="accent4">
                    <a:lumMod val="20000"/>
                    <a:lumOff val="80000"/>
                  </a:schemeClr>
                </a:solidFill>
                <a:latin typeface="Andalus" pitchFamily="18" charset="-78"/>
                <a:cs typeface="Andalus" pitchFamily="18" charset="-78"/>
              </a:rPr>
              <a:t>Nuova Riveduta</a:t>
            </a:r>
            <a:r>
              <a:rPr lang="it-IT" dirty="0" smtClean="0">
                <a:solidFill>
                  <a:schemeClr val="accent4">
                    <a:lumMod val="20000"/>
                    <a:lumOff val="80000"/>
                  </a:schemeClr>
                </a:solidFill>
                <a:latin typeface="Andalus" pitchFamily="18" charset="-78"/>
                <a:cs typeface="Andalus" pitchFamily="18" charset="-78"/>
              </a:rPr>
              <a:t>). Dichiara inoltre: “I piani del diligente sono sicuramente per il vantaggio” (</a:t>
            </a:r>
            <a:r>
              <a:rPr lang="it-IT" dirty="0" smtClean="0">
                <a:solidFill>
                  <a:schemeClr val="accent4">
                    <a:lumMod val="20000"/>
                    <a:lumOff val="80000"/>
                  </a:schemeClr>
                </a:solidFill>
                <a:latin typeface="Andalus" pitchFamily="18" charset="-78"/>
                <a:cs typeface="Andalus" pitchFamily="18" charset="-78"/>
                <a:hlinkClick r:id="rId3"/>
              </a:rPr>
              <a:t>Proverbi 21:5</a:t>
            </a:r>
            <a:r>
              <a:rPr lang="it-IT" dirty="0" smtClean="0">
                <a:solidFill>
                  <a:schemeClr val="accent4">
                    <a:lumMod val="20000"/>
                    <a:lumOff val="80000"/>
                  </a:schemeClr>
                </a:solidFill>
                <a:latin typeface="Andalus" pitchFamily="18" charset="-78"/>
                <a:cs typeface="Andalus" pitchFamily="18" charset="-78"/>
              </a:rPr>
              <a:t>).</a:t>
            </a:r>
          </a:p>
          <a:p>
            <a:r>
              <a:rPr lang="it-IT" dirty="0" smtClean="0">
                <a:solidFill>
                  <a:schemeClr val="accent4">
                    <a:lumMod val="20000"/>
                    <a:lumOff val="80000"/>
                  </a:schemeClr>
                </a:solidFill>
                <a:latin typeface="Andalus" pitchFamily="18" charset="-78"/>
                <a:cs typeface="Andalus" pitchFamily="18" charset="-78"/>
              </a:rPr>
              <a:t>Il libero arbitrio è un dono prezioso da parte di Dio, in quanto ci permette di amarlo ‘con tutto il cuore’, ovvero perché lo vogliamo (</a:t>
            </a:r>
            <a:r>
              <a:rPr lang="it-IT" i="1" u="sng" dirty="0" smtClean="0">
                <a:latin typeface="Andalus" pitchFamily="18" charset="-78"/>
                <a:cs typeface="Andalus" pitchFamily="18" charset="-78"/>
              </a:rPr>
              <a:t>Matteo 22:37</a:t>
            </a:r>
            <a:r>
              <a:rPr lang="it-IT" dirty="0" smtClean="0">
                <a:solidFill>
                  <a:schemeClr val="accent4">
                    <a:lumMod val="20000"/>
                    <a:lumOff val="80000"/>
                  </a:schemeClr>
                </a:solidFill>
                <a:latin typeface="Andalus" pitchFamily="18" charset="-78"/>
                <a:cs typeface="Andalus" pitchFamily="18" charset="-78"/>
              </a:rPr>
              <a:t>).</a:t>
            </a:r>
            <a:endParaRPr lang="it-IT" dirty="0">
              <a:solidFill>
                <a:schemeClr val="accent4">
                  <a:lumMod val="20000"/>
                  <a:lumOff val="80000"/>
                </a:schemeClr>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67744" y="0"/>
            <a:ext cx="4772460" cy="523220"/>
          </a:xfrm>
          <a:prstGeom prst="rect">
            <a:avLst/>
          </a:prstGeom>
        </p:spPr>
        <p:txBody>
          <a:bodyPr wrap="none">
            <a:spAutoFit/>
          </a:bodyPr>
          <a:lstStyle/>
          <a:p>
            <a:pPr algn="ctr"/>
            <a:r>
              <a:rPr lang="it-IT" sz="2800" dirty="0" smtClean="0">
                <a:solidFill>
                  <a:schemeClr val="accent3">
                    <a:lumMod val="60000"/>
                    <a:lumOff val="40000"/>
                  </a:schemeClr>
                </a:solidFill>
                <a:latin typeface="Baskerville Old Face" pitchFamily="18" charset="0"/>
              </a:rPr>
              <a:t>Dio non prestabilisce ogni cosa?</a:t>
            </a:r>
            <a:endParaRPr lang="it-IT" sz="2800" dirty="0">
              <a:solidFill>
                <a:schemeClr val="accent3">
                  <a:lumMod val="60000"/>
                  <a:lumOff val="40000"/>
                </a:schemeClr>
              </a:solidFill>
              <a:latin typeface="Baskerville Old Face" pitchFamily="18" charset="0"/>
            </a:endParaRPr>
          </a:p>
        </p:txBody>
      </p:sp>
      <p:sp>
        <p:nvSpPr>
          <p:cNvPr id="5" name="Rettangolo 4"/>
          <p:cNvSpPr/>
          <p:nvPr/>
        </p:nvSpPr>
        <p:spPr>
          <a:xfrm>
            <a:off x="0" y="548680"/>
            <a:ext cx="5220072" cy="2862322"/>
          </a:xfrm>
          <a:prstGeom prst="rect">
            <a:avLst/>
          </a:prstGeom>
        </p:spPr>
        <p:txBody>
          <a:bodyPr wrap="square">
            <a:spAutoFit/>
          </a:bodyPr>
          <a:lstStyle/>
          <a:p>
            <a:r>
              <a:rPr lang="it-IT" dirty="0" smtClean="0">
                <a:solidFill>
                  <a:srgbClr val="CCFF99"/>
                </a:solidFill>
                <a:latin typeface="Baskerville Old Face" pitchFamily="18" charset="0"/>
              </a:rPr>
              <a:t>La Bibbia insegna che Dio è onnipotente, vale a dire che la sua potenza non è limitata da nessun altro (</a:t>
            </a:r>
            <a:r>
              <a:rPr lang="it-IT" dirty="0" smtClean="0">
                <a:solidFill>
                  <a:srgbClr val="CCFF99"/>
                </a:solidFill>
                <a:latin typeface="Baskerville Old Face" pitchFamily="18" charset="0"/>
                <a:hlinkClick r:id="rId2"/>
              </a:rPr>
              <a:t>Giobbe 37:23;</a:t>
            </a:r>
            <a:r>
              <a:rPr lang="it-IT" dirty="0" smtClean="0">
                <a:solidFill>
                  <a:srgbClr val="CCFF99"/>
                </a:solidFill>
                <a:latin typeface="Baskerville Old Face" pitchFamily="18" charset="0"/>
                <a:hlinkClick r:id="rId3"/>
              </a:rPr>
              <a:t> Isaia 40:26</a:t>
            </a:r>
            <a:r>
              <a:rPr lang="it-IT" dirty="0" smtClean="0">
                <a:solidFill>
                  <a:srgbClr val="CCFF99"/>
                </a:solidFill>
                <a:latin typeface="Baskerville Old Face" pitchFamily="18" charset="0"/>
              </a:rPr>
              <a:t>). Tuttavia egli non usa tale potenza per prestabilire ogni cosa. La Bibbia dice ad esempio che Dio ‘esercitava padronanza’ nei confronti dell’antica Babilonia, che era nemica del suo popolo (</a:t>
            </a:r>
            <a:r>
              <a:rPr lang="it-IT" dirty="0" smtClean="0">
                <a:solidFill>
                  <a:srgbClr val="CCFF99"/>
                </a:solidFill>
                <a:latin typeface="Baskerville Old Face" pitchFamily="18" charset="0"/>
                <a:hlinkClick r:id="rId4"/>
              </a:rPr>
              <a:t>Isaia 42:14</a:t>
            </a:r>
            <a:r>
              <a:rPr lang="it-IT" dirty="0" smtClean="0">
                <a:solidFill>
                  <a:srgbClr val="CCFF99"/>
                </a:solidFill>
                <a:latin typeface="Baskerville Old Face" pitchFamily="18" charset="0"/>
              </a:rPr>
              <a:t>). Similmente, per ora Dio sta tollerando coloro che abusano del libero arbitrio per far del male ai propri simili. Ma non li tollererà per sempre (</a:t>
            </a:r>
            <a:r>
              <a:rPr lang="it-IT" dirty="0" smtClean="0">
                <a:solidFill>
                  <a:srgbClr val="CCFF99"/>
                </a:solidFill>
                <a:latin typeface="Baskerville Old Face" pitchFamily="18" charset="0"/>
                <a:hlinkClick r:id="rId5"/>
              </a:rPr>
              <a:t>Salmo 37:10, 11</a:t>
            </a:r>
            <a:r>
              <a:rPr lang="it-IT" dirty="0" smtClean="0">
                <a:solidFill>
                  <a:srgbClr val="CCFF99"/>
                </a:solidFill>
                <a:latin typeface="Baskerville Old Face" pitchFamily="18" charset="0"/>
              </a:rPr>
              <a:t>).</a:t>
            </a:r>
            <a:endParaRPr lang="it-IT" dirty="0">
              <a:solidFill>
                <a:srgbClr val="CCFF99"/>
              </a:solidFill>
              <a:latin typeface="Baskerville Old Face" pitchFamily="18" charset="0"/>
            </a:endParaRPr>
          </a:p>
        </p:txBody>
      </p:sp>
      <p:sp>
        <p:nvSpPr>
          <p:cNvPr id="6" name="CasellaDiTesto 5"/>
          <p:cNvSpPr txBox="1"/>
          <p:nvPr/>
        </p:nvSpPr>
        <p:spPr>
          <a:xfrm>
            <a:off x="0" y="4509120"/>
            <a:ext cx="9144000" cy="830997"/>
          </a:xfrm>
          <a:prstGeom prst="rect">
            <a:avLst/>
          </a:prstGeom>
          <a:noFill/>
        </p:spPr>
        <p:txBody>
          <a:bodyPr wrap="square" rtlCol="0">
            <a:spAutoFit/>
          </a:bodyPr>
          <a:lstStyle/>
          <a:p>
            <a:pPr algn="ctr"/>
            <a:r>
              <a:rPr lang="it-IT" sz="2400" dirty="0" smtClean="0">
                <a:solidFill>
                  <a:srgbClr val="FFFF99"/>
                </a:solidFill>
                <a:latin typeface="Algerian" pitchFamily="82" charset="0"/>
              </a:rPr>
              <a:t>Ma invece di chiederci in cosa sbagliano gli altri, non sarebbe il caso di iniziare a metterci in discussione? </a:t>
            </a:r>
            <a:endParaRPr lang="it-IT" sz="2400" dirty="0">
              <a:solidFill>
                <a:srgbClr val="FFFF99"/>
              </a:solidFill>
              <a:latin typeface="Algerian" pitchFamily="82" charset="0"/>
            </a:endParaRPr>
          </a:p>
        </p:txBody>
      </p:sp>
      <p:pic>
        <p:nvPicPr>
          <p:cNvPr id="1026" name="Picture 2" descr="libero arbitrio | Tumblr"/>
          <p:cNvPicPr>
            <a:picLocks noChangeAspect="1" noChangeArrowheads="1"/>
          </p:cNvPicPr>
          <p:nvPr/>
        </p:nvPicPr>
        <p:blipFill>
          <a:blip r:embed="rId6" cstate="print"/>
          <a:srcRect/>
          <a:stretch>
            <a:fillRect/>
          </a:stretch>
        </p:blipFill>
        <p:spPr bwMode="auto">
          <a:xfrm>
            <a:off x="5334000" y="548680"/>
            <a:ext cx="3810000" cy="3800476"/>
          </a:xfrm>
          <a:prstGeom prst="rect">
            <a:avLst/>
          </a:prstGeom>
          <a:noFill/>
        </p:spPr>
      </p:pic>
      <p:sp>
        <p:nvSpPr>
          <p:cNvPr id="7" name="CasellaDiTesto 6"/>
          <p:cNvSpPr txBox="1"/>
          <p:nvPr/>
        </p:nvSpPr>
        <p:spPr>
          <a:xfrm>
            <a:off x="0" y="5301208"/>
            <a:ext cx="8208912" cy="646331"/>
          </a:xfrm>
          <a:prstGeom prst="rect">
            <a:avLst/>
          </a:prstGeom>
          <a:noFill/>
        </p:spPr>
        <p:txBody>
          <a:bodyPr wrap="square" rtlCol="0">
            <a:spAutoFit/>
          </a:bodyPr>
          <a:lstStyle/>
          <a:p>
            <a:pPr algn="ctr"/>
            <a:r>
              <a:rPr lang="it-IT" dirty="0" smtClean="0">
                <a:solidFill>
                  <a:srgbClr val="CCECFF"/>
                </a:solidFill>
              </a:rPr>
              <a:t>Molto spesso , noi esseri umani, tendiamo a scaricare le colpe su altre persone, perché incapaci di assumerci le nostre responsabilità. </a:t>
            </a:r>
            <a:endParaRPr lang="it-IT" dirty="0">
              <a:solidFill>
                <a:srgbClr val="CCEC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9144000" cy="3354765"/>
          </a:xfrm>
          <a:prstGeom prst="rect">
            <a:avLst/>
          </a:prstGeom>
          <a:noFill/>
        </p:spPr>
        <p:txBody>
          <a:bodyPr wrap="square" rtlCol="0">
            <a:spAutoFit/>
          </a:bodyPr>
          <a:lstStyle/>
          <a:p>
            <a:pPr algn="ctr"/>
            <a:r>
              <a:rPr lang="it-IT" sz="2000" dirty="0" smtClean="0">
                <a:solidFill>
                  <a:srgbClr val="FFFF99"/>
                </a:solidFill>
                <a:latin typeface="Garamond" pitchFamily="18" charset="0"/>
              </a:rPr>
              <a:t>Ed è a questo punto che mi chiedo: </a:t>
            </a:r>
            <a:r>
              <a:rPr lang="it-IT" sz="2400" i="1" u="sng" dirty="0" smtClean="0">
                <a:solidFill>
                  <a:schemeClr val="accent4">
                    <a:lumMod val="40000"/>
                    <a:lumOff val="60000"/>
                  </a:schemeClr>
                </a:solidFill>
                <a:latin typeface="Garamond" pitchFamily="18" charset="0"/>
              </a:rPr>
              <a:t>non sarebbe meglio se smettessimo di chiederci che ruolo ha Dio in questa faccenda, che ruolo ha lo stato, e invece ci chiedessimo che ruolo abbiamo noi?</a:t>
            </a:r>
            <a:r>
              <a:rPr lang="it-IT" sz="2000" dirty="0" smtClean="0">
                <a:latin typeface="Garamond" pitchFamily="18" charset="0"/>
              </a:rPr>
              <a:t> </a:t>
            </a:r>
            <a:r>
              <a:rPr lang="it-IT" sz="2000" dirty="0" smtClean="0">
                <a:solidFill>
                  <a:srgbClr val="FFFF99"/>
                </a:solidFill>
                <a:latin typeface="Garamond" pitchFamily="18" charset="0"/>
              </a:rPr>
              <a:t>Mi sono fermata tantissime volte a riflettere su tutto ciò che accade e mi sono resa conto che il vero male di questo pianeta siamo noi, che ormai non facciamo altro che correre, </a:t>
            </a:r>
            <a:r>
              <a:rPr lang="it-IT" sz="2000" dirty="0" err="1" smtClean="0">
                <a:solidFill>
                  <a:srgbClr val="FFFF99"/>
                </a:solidFill>
                <a:latin typeface="Garamond" pitchFamily="18" charset="0"/>
              </a:rPr>
              <a:t>correre</a:t>
            </a:r>
            <a:r>
              <a:rPr lang="it-IT" sz="2000" dirty="0" smtClean="0">
                <a:solidFill>
                  <a:srgbClr val="FFFF99"/>
                </a:solidFill>
                <a:latin typeface="Garamond" pitchFamily="18" charset="0"/>
              </a:rPr>
              <a:t>,  correre, ci facciamo male a vicenda per semplici interessi economici, distruggiamo questo mondo per il semplice gusto di farlo</a:t>
            </a:r>
            <a:r>
              <a:rPr lang="it-IT" sz="2000" dirty="0" smtClean="0">
                <a:latin typeface="Garamond" pitchFamily="18" charset="0"/>
              </a:rPr>
              <a:t>. </a:t>
            </a:r>
            <a:r>
              <a:rPr lang="it-IT" sz="2000" dirty="0" smtClean="0">
                <a:solidFill>
                  <a:srgbClr val="FFFF99"/>
                </a:solidFill>
                <a:latin typeface="Garamond" pitchFamily="18" charset="0"/>
              </a:rPr>
              <a:t>Io penso che se Dio in tutto questo centri qualcosa, non possiamo fare altro che ringraziarlo. Ci ha dato la possibilità di fermarci, di mettere fine a tutto il male che stavamo facendo. Sono bastati pochi giorni di fermo assoluto per ripulire l’aria, i mari, d’improvviso la mia amata Mergellina è diventata </a:t>
            </a:r>
            <a:r>
              <a:rPr lang="it-IT" sz="2000" dirty="0" err="1" smtClean="0">
                <a:solidFill>
                  <a:srgbClr val="FFFF99"/>
                </a:solidFill>
                <a:latin typeface="Garamond" pitchFamily="18" charset="0"/>
              </a:rPr>
              <a:t>Sharm</a:t>
            </a:r>
            <a:r>
              <a:rPr lang="it-IT" sz="2000" dirty="0" smtClean="0">
                <a:latin typeface="Garamond" pitchFamily="18" charset="0"/>
              </a:rPr>
              <a:t>. </a:t>
            </a:r>
            <a:endParaRPr lang="it-IT" sz="2000" dirty="0">
              <a:latin typeface="Garamond" pitchFamily="18" charset="0"/>
            </a:endParaRPr>
          </a:p>
        </p:txBody>
      </p:sp>
      <p:pic>
        <p:nvPicPr>
          <p:cNvPr id="7170" name="Picture 2" descr="Gli effetti della quarantena, senza smog il mare di Napoli splende ..."/>
          <p:cNvPicPr>
            <a:picLocks noChangeAspect="1" noChangeArrowheads="1"/>
          </p:cNvPicPr>
          <p:nvPr/>
        </p:nvPicPr>
        <p:blipFill>
          <a:blip r:embed="rId2" cstate="print"/>
          <a:srcRect t="50852"/>
          <a:stretch>
            <a:fillRect/>
          </a:stretch>
        </p:blipFill>
        <p:spPr bwMode="auto">
          <a:xfrm>
            <a:off x="2339752" y="5203439"/>
            <a:ext cx="5049813" cy="1654561"/>
          </a:xfrm>
          <a:prstGeom prst="rect">
            <a:avLst/>
          </a:prstGeom>
          <a:noFill/>
        </p:spPr>
      </p:pic>
      <p:pic>
        <p:nvPicPr>
          <p:cNvPr id="7172" name="Picture 4" descr="Gli effetti della quarantena, senza smog il mare di Napoli splende ..."/>
          <p:cNvPicPr>
            <a:picLocks noChangeAspect="1" noChangeArrowheads="1"/>
          </p:cNvPicPr>
          <p:nvPr/>
        </p:nvPicPr>
        <p:blipFill>
          <a:blip r:embed="rId2" cstate="print"/>
          <a:srcRect l="49936" b="50852"/>
          <a:stretch>
            <a:fillRect/>
          </a:stretch>
        </p:blipFill>
        <p:spPr bwMode="auto">
          <a:xfrm>
            <a:off x="5292080" y="2996952"/>
            <a:ext cx="3323816" cy="2175497"/>
          </a:xfrm>
          <a:prstGeom prst="rect">
            <a:avLst/>
          </a:prstGeom>
          <a:noFill/>
        </p:spPr>
      </p:pic>
      <p:pic>
        <p:nvPicPr>
          <p:cNvPr id="7174" name="Picture 6" descr="Gli effetti della quarantena, senza smog il mare di Napoli splende ..."/>
          <p:cNvPicPr>
            <a:picLocks noChangeAspect="1" noChangeArrowheads="1"/>
          </p:cNvPicPr>
          <p:nvPr/>
        </p:nvPicPr>
        <p:blipFill>
          <a:blip r:embed="rId2" cstate="print"/>
          <a:srcRect r="50394" b="50165"/>
          <a:stretch>
            <a:fillRect/>
          </a:stretch>
        </p:blipFill>
        <p:spPr bwMode="auto">
          <a:xfrm>
            <a:off x="755576" y="3068960"/>
            <a:ext cx="3168352" cy="212211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4139952" cy="4524315"/>
          </a:xfrm>
          <a:prstGeom prst="rect">
            <a:avLst/>
          </a:prstGeom>
        </p:spPr>
        <p:txBody>
          <a:bodyPr wrap="square">
            <a:spAutoFit/>
          </a:bodyPr>
          <a:lstStyle/>
          <a:p>
            <a:r>
              <a:rPr lang="it-IT" dirty="0" smtClean="0">
                <a:solidFill>
                  <a:srgbClr val="99FF66"/>
                </a:solidFill>
                <a:latin typeface="Andalus" pitchFamily="18" charset="-78"/>
                <a:cs typeface="Andalus" pitchFamily="18" charset="-78"/>
              </a:rPr>
              <a:t>Ecco come sto vivendo io questa esperienza:come un’opportunità di rimediare a tutto. Fermiamoci un secondo a pensare da quanto tempo non avevamo un po’ di tempo libero per noi da passare con le nostre famiglie? Da quanto tempo non avevamo lo stress di come avremmo affrontato il domani ? </a:t>
            </a:r>
            <a:r>
              <a:rPr lang="it-IT" dirty="0" smtClean="0">
                <a:solidFill>
                  <a:schemeClr val="accent1">
                    <a:lumMod val="20000"/>
                    <a:lumOff val="80000"/>
                  </a:schemeClr>
                </a:solidFill>
                <a:latin typeface="Andalus" pitchFamily="18" charset="-78"/>
                <a:cs typeface="Andalus" pitchFamily="18" charset="-78"/>
              </a:rPr>
              <a:t>“LO SENTIVAMO TUTTI CH’ERA TROPPO FURIOSO IL NOSTRO FARE” (nove marzo 2020) </a:t>
            </a:r>
            <a:r>
              <a:rPr lang="it-IT" dirty="0" smtClean="0">
                <a:solidFill>
                  <a:srgbClr val="99FF66"/>
                </a:solidFill>
                <a:latin typeface="Andalus" pitchFamily="18" charset="-78"/>
                <a:cs typeface="Andalus" pitchFamily="18" charset="-78"/>
              </a:rPr>
              <a:t>Sono una ragazza molto positiva, sempre, tendo a cogliere </a:t>
            </a:r>
            <a:r>
              <a:rPr lang="it-IT" dirty="0" smtClean="0">
                <a:solidFill>
                  <a:srgbClr val="99FF66"/>
                </a:solidFill>
                <a:latin typeface="Andalus" pitchFamily="18" charset="-78"/>
                <a:cs typeface="Andalus" pitchFamily="18" charset="-78"/>
              </a:rPr>
              <a:t>il lato bello </a:t>
            </a:r>
            <a:r>
              <a:rPr lang="it-IT" dirty="0" smtClean="0">
                <a:solidFill>
                  <a:srgbClr val="99FF66"/>
                </a:solidFill>
                <a:latin typeface="Andalus" pitchFamily="18" charset="-78"/>
                <a:cs typeface="Andalus" pitchFamily="18" charset="-78"/>
              </a:rPr>
              <a:t>in ogni situazione e a regalare un po’ della mia positività a chi vive questa situazione con angoscia, paura, che sono dei sentimenti del tutto normali. </a:t>
            </a:r>
            <a:endParaRPr lang="it-IT" dirty="0">
              <a:solidFill>
                <a:srgbClr val="99FF66"/>
              </a:solidFill>
              <a:latin typeface="Andalus" pitchFamily="18" charset="-78"/>
              <a:cs typeface="Andalus" pitchFamily="18" charset="-78"/>
            </a:endParaRPr>
          </a:p>
        </p:txBody>
      </p:sp>
      <p:pic>
        <p:nvPicPr>
          <p:cNvPr id="49154" name="Picture 2" descr="Essere Felici (Nonostante Tutto)"/>
          <p:cNvPicPr>
            <a:picLocks noChangeAspect="1" noChangeArrowheads="1"/>
          </p:cNvPicPr>
          <p:nvPr/>
        </p:nvPicPr>
        <p:blipFill>
          <a:blip r:embed="rId2" cstate="print"/>
          <a:srcRect/>
          <a:stretch>
            <a:fillRect/>
          </a:stretch>
        </p:blipFill>
        <p:spPr bwMode="auto">
          <a:xfrm>
            <a:off x="4211960" y="-1"/>
            <a:ext cx="4932041" cy="3024455"/>
          </a:xfrm>
          <a:prstGeom prst="rect">
            <a:avLst/>
          </a:prstGeom>
          <a:noFill/>
        </p:spPr>
      </p:pic>
      <p:sp>
        <p:nvSpPr>
          <p:cNvPr id="6" name="CasellaDiTesto 5"/>
          <p:cNvSpPr txBox="1"/>
          <p:nvPr/>
        </p:nvSpPr>
        <p:spPr>
          <a:xfrm>
            <a:off x="3995936" y="2924944"/>
            <a:ext cx="5148064" cy="1200329"/>
          </a:xfrm>
          <a:prstGeom prst="rect">
            <a:avLst/>
          </a:prstGeom>
          <a:noFill/>
        </p:spPr>
        <p:txBody>
          <a:bodyPr wrap="square" rtlCol="0">
            <a:spAutoFit/>
          </a:bodyPr>
          <a:lstStyle/>
          <a:p>
            <a:r>
              <a:rPr lang="it-IT" dirty="0" smtClean="0">
                <a:solidFill>
                  <a:srgbClr val="FFFF99"/>
                </a:solidFill>
              </a:rPr>
              <a:t>Io mi sento come lo smile giallo, riesco sempre a trovare un motivo per sorridere, perché nella vita, </a:t>
            </a:r>
            <a:r>
              <a:rPr lang="it-IT" dirty="0" smtClean="0">
                <a:solidFill>
                  <a:srgbClr val="FFFF99"/>
                </a:solidFill>
              </a:rPr>
              <a:t>in fondo</a:t>
            </a:r>
            <a:r>
              <a:rPr lang="it-IT" dirty="0" smtClean="0">
                <a:solidFill>
                  <a:srgbClr val="FFFF99"/>
                </a:solidFill>
              </a:rPr>
              <a:t>, </a:t>
            </a:r>
            <a:r>
              <a:rPr lang="it-IT" u="sng" dirty="0" smtClean="0">
                <a:solidFill>
                  <a:srgbClr val="FF0000"/>
                </a:solidFill>
                <a:latin typeface="Aharoni" pitchFamily="2" charset="-79"/>
                <a:cs typeface="Aharoni" pitchFamily="2" charset="-79"/>
              </a:rPr>
              <a:t>a cosa serve piangersi addosso?</a:t>
            </a:r>
            <a:endParaRPr lang="it-IT" u="sng" dirty="0">
              <a:solidFill>
                <a:srgbClr val="FF0000"/>
              </a:solidFill>
              <a:latin typeface="Aharoni" pitchFamily="2" charset="-79"/>
              <a:cs typeface="Aharoni" pitchFamily="2" charset="-79"/>
            </a:endParaRPr>
          </a:p>
        </p:txBody>
      </p:sp>
      <p:pic>
        <p:nvPicPr>
          <p:cNvPr id="49156" name="Picture 4" descr="Come Essere Felici secondo la Scienza - Outliers"/>
          <p:cNvPicPr>
            <a:picLocks noChangeAspect="1" noChangeArrowheads="1"/>
          </p:cNvPicPr>
          <p:nvPr/>
        </p:nvPicPr>
        <p:blipFill>
          <a:blip r:embed="rId3" cstate="print"/>
          <a:srcRect/>
          <a:stretch>
            <a:fillRect/>
          </a:stretch>
        </p:blipFill>
        <p:spPr bwMode="auto">
          <a:xfrm>
            <a:off x="467544" y="4508109"/>
            <a:ext cx="4952131" cy="2349891"/>
          </a:xfrm>
          <a:prstGeom prst="rect">
            <a:avLst/>
          </a:prstGeom>
          <a:noFill/>
        </p:spPr>
      </p:pic>
      <p:sp>
        <p:nvSpPr>
          <p:cNvPr id="8" name="CasellaDiTesto 7"/>
          <p:cNvSpPr txBox="1"/>
          <p:nvPr/>
        </p:nvSpPr>
        <p:spPr>
          <a:xfrm>
            <a:off x="5508104" y="4797152"/>
            <a:ext cx="3240360" cy="1569660"/>
          </a:xfrm>
          <a:prstGeom prst="rect">
            <a:avLst/>
          </a:prstGeom>
          <a:noFill/>
        </p:spPr>
        <p:txBody>
          <a:bodyPr wrap="square" rtlCol="0">
            <a:spAutoFit/>
          </a:bodyPr>
          <a:lstStyle/>
          <a:p>
            <a:r>
              <a:rPr lang="it-IT" sz="2400" dirty="0" smtClean="0">
                <a:solidFill>
                  <a:schemeClr val="accent1">
                    <a:lumMod val="60000"/>
                    <a:lumOff val="40000"/>
                  </a:schemeClr>
                </a:solidFill>
                <a:latin typeface="Andalus" pitchFamily="18" charset="-78"/>
                <a:cs typeface="Andalus" pitchFamily="18" charset="-78"/>
              </a:rPr>
              <a:t>Spero che con la mia allegria, dinamicità e voglia di vivere riuscirò a contagiare tutti. </a:t>
            </a:r>
            <a:endParaRPr lang="it-IT" sz="2400" dirty="0">
              <a:solidFill>
                <a:schemeClr val="accent1">
                  <a:lumMod val="60000"/>
                  <a:lumOff val="40000"/>
                </a:schemeClr>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6444208" cy="3785652"/>
          </a:xfrm>
          <a:prstGeom prst="rect">
            <a:avLst/>
          </a:prstGeom>
        </p:spPr>
        <p:txBody>
          <a:bodyPr wrap="square">
            <a:spAutoFit/>
          </a:bodyPr>
          <a:lstStyle/>
          <a:p>
            <a:r>
              <a:rPr lang="it-IT" sz="2000" dirty="0" smtClean="0">
                <a:solidFill>
                  <a:srgbClr val="FF9966"/>
                </a:solidFill>
                <a:latin typeface="Gabriola" pitchFamily="82" charset="0"/>
              </a:rPr>
              <a:t>Sono una ragazza che cerca di dare sempre il suo contributo ed è ciò che sto facendo, stando a casa a leggere, a studiare, a recuperare tutti quei film che non ho mai potuto vedere a causa della vita frenetica di prima, ma sto anche aiutando la protezione civile, donando qualche pacco di pasta o alimenti per dare sostegno </a:t>
            </a:r>
            <a:r>
              <a:rPr lang="it-IT" sz="2000" dirty="0" smtClean="0">
                <a:solidFill>
                  <a:srgbClr val="FF9966"/>
                </a:solidFill>
                <a:latin typeface="Gabriola" pitchFamily="82" charset="0"/>
              </a:rPr>
              <a:t>ai </a:t>
            </a:r>
            <a:r>
              <a:rPr lang="it-IT" sz="2000" dirty="0" smtClean="0">
                <a:solidFill>
                  <a:srgbClr val="FF9966"/>
                </a:solidFill>
                <a:latin typeface="Gabriola" pitchFamily="82" charset="0"/>
              </a:rPr>
              <a:t>più deboli. Tendo una mano ai miei vicini in difficoltà, in quanto anziani, portando loro la spesa, le medicine per evitare di farli uscire, sono delle persone sole e io che posso mi sento fiera e soddisfatta quando li aiuto, perché io sul divano senza poter essere utile a questa società non riesco a starci, anche se molte volte quest’ultima mi ha danneggiato.  Ognuno dovrebbe fare la propria parte perché tutti insieme possiamo fare qualcosa di veramente straordinario.</a:t>
            </a:r>
          </a:p>
          <a:p>
            <a:endParaRPr lang="it-IT" sz="2000" dirty="0">
              <a:solidFill>
                <a:srgbClr val="FF9966"/>
              </a:solidFill>
              <a:latin typeface="Gabriola" pitchFamily="82" charset="0"/>
            </a:endParaRPr>
          </a:p>
        </p:txBody>
      </p:sp>
      <p:sp>
        <p:nvSpPr>
          <p:cNvPr id="5" name="Rettangolo 4"/>
          <p:cNvSpPr/>
          <p:nvPr/>
        </p:nvSpPr>
        <p:spPr>
          <a:xfrm>
            <a:off x="4572000" y="3140968"/>
            <a:ext cx="4572000" cy="2246769"/>
          </a:xfrm>
          <a:prstGeom prst="rect">
            <a:avLst/>
          </a:prstGeom>
        </p:spPr>
        <p:txBody>
          <a:bodyPr wrap="square">
            <a:spAutoFit/>
          </a:bodyPr>
          <a:lstStyle/>
          <a:p>
            <a:r>
              <a:rPr lang="it-IT" sz="2000" dirty="0" smtClean="0">
                <a:solidFill>
                  <a:srgbClr val="92D050"/>
                </a:solidFill>
                <a:latin typeface="Gabriola" pitchFamily="82" charset="0"/>
              </a:rPr>
              <a:t>Gandhi diceva: </a:t>
            </a:r>
            <a:r>
              <a:rPr lang="it-IT" sz="2000" dirty="0" smtClean="0">
                <a:solidFill>
                  <a:srgbClr val="CCECFF"/>
                </a:solidFill>
                <a:latin typeface="Gabriola" pitchFamily="82" charset="0"/>
              </a:rPr>
              <a:t>”SII TU IL CAMBIAMENTO CHE VUOI VEDERE NEL MONDO”. </a:t>
            </a:r>
            <a:r>
              <a:rPr lang="it-IT" sz="2000" dirty="0" smtClean="0">
                <a:solidFill>
                  <a:srgbClr val="92D050"/>
                </a:solidFill>
                <a:latin typeface="Gabriola" pitchFamily="82" charset="0"/>
              </a:rPr>
              <a:t>Se potessi, se fossi in grado, farei molto di più, ma non posso e quindi mi limito nel mio piccolo a dare un sorriso, una speranza a chi l’ha persa. Giuro che se avessi avuto una laurea  in medicina  non ci avrei pensato su un istante a combattere questo virus. </a:t>
            </a:r>
            <a:endParaRPr lang="it-IT" sz="2000" dirty="0">
              <a:solidFill>
                <a:srgbClr val="92D050"/>
              </a:solidFill>
              <a:latin typeface="Gabriola" pitchFamily="82" charset="0"/>
            </a:endParaRPr>
          </a:p>
        </p:txBody>
      </p:sp>
      <p:pic>
        <p:nvPicPr>
          <p:cNvPr id="52226" name="Picture 2" descr="Fondo di solidarietà e futuro"/>
          <p:cNvPicPr>
            <a:picLocks noChangeAspect="1" noChangeArrowheads="1"/>
          </p:cNvPicPr>
          <p:nvPr/>
        </p:nvPicPr>
        <p:blipFill>
          <a:blip r:embed="rId2" cstate="print"/>
          <a:srcRect/>
          <a:stretch>
            <a:fillRect/>
          </a:stretch>
        </p:blipFill>
        <p:spPr bwMode="auto">
          <a:xfrm>
            <a:off x="6298141" y="-1"/>
            <a:ext cx="2845859" cy="2492897"/>
          </a:xfrm>
          <a:prstGeom prst="rect">
            <a:avLst/>
          </a:prstGeom>
          <a:noFill/>
        </p:spPr>
      </p:pic>
      <p:pic>
        <p:nvPicPr>
          <p:cNvPr id="52228" name="Picture 4" descr="Psicologia nel Cambiamento: &quot;Sii il cambiamento che vorresti ..."/>
          <p:cNvPicPr>
            <a:picLocks noChangeAspect="1" noChangeArrowheads="1"/>
          </p:cNvPicPr>
          <p:nvPr/>
        </p:nvPicPr>
        <p:blipFill>
          <a:blip r:embed="rId3" cstate="print"/>
          <a:srcRect/>
          <a:stretch>
            <a:fillRect/>
          </a:stretch>
        </p:blipFill>
        <p:spPr bwMode="auto">
          <a:xfrm>
            <a:off x="0" y="3429000"/>
            <a:ext cx="4493234" cy="3429000"/>
          </a:xfrm>
          <a:prstGeom prst="rect">
            <a:avLst/>
          </a:prstGeom>
          <a:noFill/>
        </p:spPr>
      </p:pic>
      <p:pic>
        <p:nvPicPr>
          <p:cNvPr id="52230" name="Picture 6" descr="Coronavirus, Fermiamolo tutti insieme&quot;: il concorso di solidarietà ..."/>
          <p:cNvPicPr>
            <a:picLocks noChangeAspect="1" noChangeArrowheads="1"/>
          </p:cNvPicPr>
          <p:nvPr/>
        </p:nvPicPr>
        <p:blipFill>
          <a:blip r:embed="rId4" cstate="print"/>
          <a:srcRect/>
          <a:stretch>
            <a:fillRect/>
          </a:stretch>
        </p:blipFill>
        <p:spPr bwMode="auto">
          <a:xfrm>
            <a:off x="4744089" y="5301208"/>
            <a:ext cx="4399911" cy="155679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572000" y="0"/>
            <a:ext cx="4572000" cy="4093428"/>
          </a:xfrm>
          <a:prstGeom prst="rect">
            <a:avLst/>
          </a:prstGeom>
        </p:spPr>
        <p:txBody>
          <a:bodyPr wrap="square">
            <a:spAutoFit/>
          </a:bodyPr>
          <a:lstStyle/>
          <a:p>
            <a:r>
              <a:rPr lang="it-IT" sz="2000" dirty="0" smtClean="0">
                <a:solidFill>
                  <a:schemeClr val="accent4">
                    <a:lumMod val="20000"/>
                    <a:lumOff val="80000"/>
                  </a:schemeClr>
                </a:solidFill>
                <a:latin typeface="Shonar Bangla" pitchFamily="34" charset="0"/>
                <a:cs typeface="Shonar Bangla" pitchFamily="34" charset="0"/>
              </a:rPr>
              <a:t>La domanda che mi pongo con più frequenza è “PERCHE’ NON A ME?” perché a qualcun’altro e non a me? Molte persone si lamentano che stare a casa è noioso, dimenticandosi che potrebbero esserci loro nei corridoi di ospedali a veder morire migliaia di persone o peggio ancora in una sala intensiva a combattere per la salvezza. Io mi sento fortunata, sto affrontando questo periodo ringraziando “l’universo” per la fortuna che mi ha concesso. Ricordiamoci che </a:t>
            </a:r>
            <a:r>
              <a:rPr lang="it-IT" sz="2000" dirty="0" smtClean="0">
                <a:solidFill>
                  <a:schemeClr val="accent4">
                    <a:lumMod val="20000"/>
                    <a:lumOff val="80000"/>
                  </a:schemeClr>
                </a:solidFill>
                <a:latin typeface="Shonar Bangla" pitchFamily="34" charset="0"/>
                <a:cs typeface="Shonar Bangla" pitchFamily="34" charset="0"/>
              </a:rPr>
              <a:t>ai </a:t>
            </a:r>
            <a:r>
              <a:rPr lang="it-IT" sz="2000" dirty="0" smtClean="0">
                <a:solidFill>
                  <a:schemeClr val="accent4">
                    <a:lumMod val="20000"/>
                    <a:lumOff val="80000"/>
                  </a:schemeClr>
                </a:solidFill>
                <a:latin typeface="Shonar Bangla" pitchFamily="34" charset="0"/>
                <a:cs typeface="Shonar Bangla" pitchFamily="34" charset="0"/>
              </a:rPr>
              <a:t>nostri nonni più di 70 anni fa venne chiesto di andare in guerra, a noi, generazione tecnologica ci stanno chiedendo di stare sul divano.</a:t>
            </a:r>
            <a:endParaRPr lang="it-IT" sz="2000" dirty="0">
              <a:solidFill>
                <a:schemeClr val="accent4">
                  <a:lumMod val="20000"/>
                  <a:lumOff val="80000"/>
                </a:schemeClr>
              </a:solidFill>
              <a:latin typeface="Shonar Bangla" pitchFamily="34" charset="0"/>
              <a:cs typeface="Shonar Bangla" pitchFamily="34" charset="0"/>
            </a:endParaRPr>
          </a:p>
        </p:txBody>
      </p:sp>
      <p:sp>
        <p:nvSpPr>
          <p:cNvPr id="5" name="Rettangolo 4"/>
          <p:cNvSpPr/>
          <p:nvPr/>
        </p:nvSpPr>
        <p:spPr>
          <a:xfrm>
            <a:off x="0" y="3933056"/>
            <a:ext cx="4572000" cy="2554545"/>
          </a:xfrm>
          <a:prstGeom prst="rect">
            <a:avLst/>
          </a:prstGeom>
        </p:spPr>
        <p:txBody>
          <a:bodyPr>
            <a:spAutoFit/>
          </a:bodyPr>
          <a:lstStyle/>
          <a:p>
            <a:r>
              <a:rPr lang="it-IT" sz="2000" dirty="0" smtClean="0">
                <a:solidFill>
                  <a:schemeClr val="accent1">
                    <a:lumMod val="20000"/>
                    <a:lumOff val="80000"/>
                  </a:schemeClr>
                </a:solidFill>
                <a:latin typeface="Shonar Bangla" pitchFamily="34" charset="0"/>
                <a:cs typeface="Shonar Bangla" pitchFamily="34" charset="0"/>
              </a:rPr>
              <a:t>. ''La guerra è un’altra cosa.</a:t>
            </a:r>
            <a:r>
              <a:rPr lang="it-IT" sz="2000" dirty="0" smtClean="0">
                <a:latin typeface="Shonar Bangla" pitchFamily="34" charset="0"/>
                <a:cs typeface="Shonar Bangla" pitchFamily="34" charset="0"/>
              </a:rPr>
              <a:t> </a:t>
            </a:r>
            <a:r>
              <a:rPr lang="it-IT" sz="2000" b="1" dirty="0" smtClean="0">
                <a:solidFill>
                  <a:srgbClr val="FFFF99"/>
                </a:solidFill>
                <a:latin typeface="Shonar Bangla" pitchFamily="34" charset="0"/>
                <a:cs typeface="Shonar Bangla" pitchFamily="34" charset="0"/>
              </a:rPr>
              <a:t>Nella guerra non ci sono solo i morti per i bombardamenti, c’è la fame, c’è la mancanza d’acqua, c’è la mancanza di un tetto, c’è l’incertezza totale rispetto all’ora successiva</a:t>
            </a:r>
            <a:r>
              <a:rPr lang="it-IT" sz="2000" dirty="0" smtClean="0">
                <a:solidFill>
                  <a:schemeClr val="accent1">
                    <a:lumMod val="20000"/>
                    <a:lumOff val="80000"/>
                  </a:schemeClr>
                </a:solidFill>
                <a:latin typeface="Shonar Bangla" pitchFamily="34" charset="0"/>
                <a:cs typeface="Shonar Bangla" pitchFamily="34" charset="0"/>
              </a:rPr>
              <a:t>. Fortunatamente la maggior parte di noi quest’incertezza non ce l’hanno, il rischio ce l’abbiamo tutti ma insomma per molti direi che è un rischio estremamente basso”</a:t>
            </a:r>
            <a:r>
              <a:rPr lang="it-IT" sz="2000" dirty="0" smtClean="0">
                <a:latin typeface="Shonar Bangla" pitchFamily="34" charset="0"/>
                <a:cs typeface="Shonar Bangla" pitchFamily="34" charset="0"/>
              </a:rPr>
              <a:t>. </a:t>
            </a:r>
            <a:r>
              <a:rPr lang="it-IT" sz="2000" dirty="0" smtClean="0">
                <a:solidFill>
                  <a:srgbClr val="00B0F0"/>
                </a:solidFill>
                <a:latin typeface="Shonar Bangla" pitchFamily="34" charset="0"/>
                <a:cs typeface="Shonar Bangla" pitchFamily="34" charset="0"/>
              </a:rPr>
              <a:t>Parole di Gino Strada</a:t>
            </a:r>
            <a:r>
              <a:rPr lang="it-IT" sz="2000" dirty="0" smtClean="0">
                <a:latin typeface="Shonar Bangla" pitchFamily="34" charset="0"/>
                <a:cs typeface="Shonar Bangla" pitchFamily="34" charset="0"/>
              </a:rPr>
              <a:t>. </a:t>
            </a:r>
            <a:endParaRPr lang="it-IT" sz="2000" dirty="0">
              <a:latin typeface="Shonar Bangla" pitchFamily="34" charset="0"/>
              <a:cs typeface="Shonar Bangla" pitchFamily="34" charset="0"/>
            </a:endParaRPr>
          </a:p>
        </p:txBody>
      </p:sp>
      <p:sp>
        <p:nvSpPr>
          <p:cNvPr id="54274" name="AutoShape 2" descr="Gino Strada riceve a Stoccolma il Nobel alternativo - La Stamp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4276" name="AutoShape 4" descr="Gino Strada riceve a Stoccolma il Nobel alternativo - La Stamp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4278" name="AutoShape 6" descr="Gino Strada riceve a Stoccolma il Nobel alternativo - La Stamp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4280" name="AutoShape 8" descr="Gino Strada riceve a Stoccolma il Nobel alternativo - La Stamp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4284" name="Picture 12" descr="Coronavirus, le ultime notizie in Italia - la Repubblica"/>
          <p:cNvPicPr>
            <a:picLocks noChangeAspect="1" noChangeArrowheads="1"/>
          </p:cNvPicPr>
          <p:nvPr/>
        </p:nvPicPr>
        <p:blipFill>
          <a:blip r:embed="rId2" cstate="print"/>
          <a:srcRect/>
          <a:stretch>
            <a:fillRect/>
          </a:stretch>
        </p:blipFill>
        <p:spPr bwMode="auto">
          <a:xfrm>
            <a:off x="0" y="-1"/>
            <a:ext cx="4522647" cy="3861049"/>
          </a:xfrm>
          <a:prstGeom prst="rect">
            <a:avLst/>
          </a:prstGeom>
          <a:noFill/>
        </p:spPr>
      </p:pic>
      <p:pic>
        <p:nvPicPr>
          <p:cNvPr id="54282" name="Picture 10" descr="EMERGENCY: Gino Strada appello alla pace (90% vittime civili) al ..."/>
          <p:cNvPicPr>
            <a:picLocks noChangeAspect="1" noChangeArrowheads="1"/>
          </p:cNvPicPr>
          <p:nvPr/>
        </p:nvPicPr>
        <p:blipFill>
          <a:blip r:embed="rId3" cstate="print"/>
          <a:srcRect/>
          <a:stretch>
            <a:fillRect/>
          </a:stretch>
        </p:blipFill>
        <p:spPr bwMode="auto">
          <a:xfrm>
            <a:off x="4499992" y="3899714"/>
            <a:ext cx="4644008" cy="295828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5292080" cy="3231654"/>
          </a:xfrm>
          <a:prstGeom prst="rect">
            <a:avLst/>
          </a:prstGeom>
        </p:spPr>
        <p:txBody>
          <a:bodyPr wrap="square">
            <a:spAutoFit/>
          </a:bodyPr>
          <a:lstStyle/>
          <a:p>
            <a:pPr algn="ctr"/>
            <a:r>
              <a:rPr lang="it-IT" sz="1700" dirty="0" smtClean="0">
                <a:solidFill>
                  <a:srgbClr val="CCECFF"/>
                </a:solidFill>
                <a:latin typeface="Aharoni" pitchFamily="2" charset="-79"/>
                <a:cs typeface="Aharoni" pitchFamily="2" charset="-79"/>
              </a:rPr>
              <a:t>Il vuoto che il tempo ci sta causando io lo riempio con le buone azioni, evento per me abituale, nonostante tante volte il bene dato, non mi ritorni indietro io vado avanti comunque, perché lo faccio con il cuore e soprattutto in silenzio, non mi è mai piaciuto ostentare il mio modo di essere. Per me questo vuol dire l’espressione </a:t>
            </a:r>
            <a:r>
              <a:rPr lang="it-IT" sz="1700" dirty="0" smtClean="0">
                <a:solidFill>
                  <a:srgbClr val="FF0000"/>
                </a:solidFill>
                <a:latin typeface="Algerian" pitchFamily="82" charset="0"/>
              </a:rPr>
              <a:t>RIEMPIRE </a:t>
            </a:r>
            <a:r>
              <a:rPr lang="it-IT" sz="1700" dirty="0" err="1" smtClean="0">
                <a:solidFill>
                  <a:srgbClr val="FF0000"/>
                </a:solidFill>
                <a:latin typeface="Algerian" pitchFamily="82" charset="0"/>
              </a:rPr>
              <a:t>DI</a:t>
            </a:r>
            <a:r>
              <a:rPr lang="it-IT" sz="1700" dirty="0" smtClean="0">
                <a:solidFill>
                  <a:srgbClr val="FF0000"/>
                </a:solidFill>
                <a:latin typeface="Algerian" pitchFamily="82" charset="0"/>
              </a:rPr>
              <a:t> SENSO LA NOSTRA ESISTENZA</a:t>
            </a:r>
            <a:r>
              <a:rPr lang="it-IT" sz="1700" dirty="0" smtClean="0">
                <a:solidFill>
                  <a:srgbClr val="CCECFF"/>
                </a:solidFill>
                <a:latin typeface="Aharoni" pitchFamily="2" charset="-79"/>
                <a:cs typeface="Aharoni" pitchFamily="2" charset="-79"/>
              </a:rPr>
              <a:t>: dona tutto ciò che puoi, fai del bene e vai oltre ogni male che l’essere umano di sua natura compie e non farti abbattere in nessuna situazione, nemmeno nelle peggiori. </a:t>
            </a:r>
            <a:endParaRPr lang="it-IT" sz="1700" dirty="0">
              <a:solidFill>
                <a:srgbClr val="CCECFF"/>
              </a:solidFill>
              <a:latin typeface="Aharoni" pitchFamily="2" charset="-79"/>
              <a:cs typeface="Aharoni" pitchFamily="2" charset="-79"/>
            </a:endParaRPr>
          </a:p>
        </p:txBody>
      </p:sp>
      <p:pic>
        <p:nvPicPr>
          <p:cNvPr id="53250" name="Picture 2" descr="Un bell'esempio di solidarietà sociale e di riconoscenza ..."/>
          <p:cNvPicPr>
            <a:picLocks noChangeAspect="1" noChangeArrowheads="1"/>
          </p:cNvPicPr>
          <p:nvPr/>
        </p:nvPicPr>
        <p:blipFill>
          <a:blip r:embed="rId2" cstate="print"/>
          <a:srcRect/>
          <a:stretch>
            <a:fillRect/>
          </a:stretch>
        </p:blipFill>
        <p:spPr bwMode="auto">
          <a:xfrm>
            <a:off x="5292080" y="0"/>
            <a:ext cx="3851920" cy="2847256"/>
          </a:xfrm>
          <a:prstGeom prst="rect">
            <a:avLst/>
          </a:prstGeom>
          <a:noFill/>
        </p:spPr>
      </p:pic>
      <p:sp>
        <p:nvSpPr>
          <p:cNvPr id="6" name="Rettangolo 5"/>
          <p:cNvSpPr/>
          <p:nvPr/>
        </p:nvSpPr>
        <p:spPr>
          <a:xfrm>
            <a:off x="3995936" y="2841516"/>
            <a:ext cx="5148064" cy="4016484"/>
          </a:xfrm>
          <a:prstGeom prst="rect">
            <a:avLst/>
          </a:prstGeom>
        </p:spPr>
        <p:txBody>
          <a:bodyPr wrap="square">
            <a:spAutoFit/>
          </a:bodyPr>
          <a:lstStyle/>
          <a:p>
            <a:pPr algn="ctr"/>
            <a:r>
              <a:rPr lang="it-IT" sz="1700" dirty="0" smtClean="0">
                <a:solidFill>
                  <a:srgbClr val="CCECFF"/>
                </a:solidFill>
                <a:latin typeface="Aharoni" pitchFamily="2" charset="-79"/>
                <a:cs typeface="Aharoni" pitchFamily="2" charset="-79"/>
              </a:rPr>
              <a:t>Il cardinale </a:t>
            </a:r>
            <a:r>
              <a:rPr lang="it-IT" sz="1700" dirty="0" err="1" smtClean="0">
                <a:solidFill>
                  <a:srgbClr val="CCECFF"/>
                </a:solidFill>
                <a:latin typeface="Aharoni" pitchFamily="2" charset="-79"/>
                <a:cs typeface="Aharoni" pitchFamily="2" charset="-79"/>
              </a:rPr>
              <a:t>Ravasi</a:t>
            </a:r>
            <a:r>
              <a:rPr lang="it-IT" sz="1700" dirty="0" smtClean="0">
                <a:solidFill>
                  <a:srgbClr val="CCECFF"/>
                </a:solidFill>
                <a:latin typeface="Aharoni" pitchFamily="2" charset="-79"/>
                <a:cs typeface="Aharoni" pitchFamily="2" charset="-79"/>
              </a:rPr>
              <a:t> in un’intervista disse che dobbiamo avere una scala dei valori nella nostra vita, perché prima o poi i beni materiali crolleranno, ed ora una domanda sorge spontanea: quando lo sfarzo, il lusso e il potere, crolleranno, cosa ci resterà? Io </a:t>
            </a:r>
            <a:r>
              <a:rPr lang="it-IT" sz="1700" dirty="0" smtClean="0">
                <a:solidFill>
                  <a:srgbClr val="CCECFF"/>
                </a:solidFill>
                <a:latin typeface="Aharoni" pitchFamily="2" charset="-79"/>
                <a:cs typeface="Aharoni" pitchFamily="2" charset="-79"/>
              </a:rPr>
              <a:t>ho dato risposta </a:t>
            </a:r>
            <a:r>
              <a:rPr lang="it-IT" sz="1700" dirty="0" smtClean="0">
                <a:solidFill>
                  <a:srgbClr val="CCECFF"/>
                </a:solidFill>
                <a:latin typeface="Aharoni" pitchFamily="2" charset="-79"/>
                <a:cs typeface="Aharoni" pitchFamily="2" charset="-79"/>
              </a:rPr>
              <a:t>a questo quesito con tre parole: ci resterà solo  </a:t>
            </a:r>
            <a:r>
              <a:rPr lang="it-IT" sz="1700" u="sng" dirty="0" smtClean="0">
                <a:solidFill>
                  <a:srgbClr val="99FF66"/>
                </a:solidFill>
                <a:latin typeface="Aharoni" pitchFamily="2" charset="-79"/>
                <a:cs typeface="Aharoni" pitchFamily="2" charset="-79"/>
              </a:rPr>
              <a:t>IL NOSTRO CUORE</a:t>
            </a:r>
            <a:r>
              <a:rPr lang="it-IT" sz="1700" dirty="0" smtClean="0">
                <a:solidFill>
                  <a:srgbClr val="CCECFF"/>
                </a:solidFill>
                <a:latin typeface="Aharoni" pitchFamily="2" charset="-79"/>
                <a:cs typeface="Aharoni" pitchFamily="2" charset="-79"/>
              </a:rPr>
              <a:t>. Il cardinale ha ragione, l’essere umano è fragile, ma noi dobbiamo riuscire a fare di queste fragilità la </a:t>
            </a:r>
            <a:r>
              <a:rPr lang="it-IT" sz="1700" dirty="0" smtClean="0">
                <a:solidFill>
                  <a:srgbClr val="CCECFF"/>
                </a:solidFill>
                <a:latin typeface="Aharoni" pitchFamily="2" charset="-79"/>
                <a:cs typeface="Aharoni" pitchFamily="2" charset="-79"/>
              </a:rPr>
              <a:t>nostra </a:t>
            </a:r>
            <a:r>
              <a:rPr lang="it-IT" sz="1700" dirty="0" smtClean="0">
                <a:solidFill>
                  <a:srgbClr val="CCECFF"/>
                </a:solidFill>
                <a:latin typeface="Aharoni" pitchFamily="2" charset="-79"/>
                <a:cs typeface="Aharoni" pitchFamily="2" charset="-79"/>
              </a:rPr>
              <a:t>più grande forza. Ecco perché io auspico che alla fine di tutta questa triste vicenda ci ricorderemo di tutto ciò che abbiamo superato e di non ritornare a riempire di vuoto, di nulla la nostra esistenza. </a:t>
            </a:r>
            <a:endParaRPr lang="it-IT" sz="1700" dirty="0">
              <a:solidFill>
                <a:srgbClr val="CCECFF"/>
              </a:solidFill>
              <a:latin typeface="Aharoni" pitchFamily="2" charset="-79"/>
              <a:cs typeface="Aharoni" pitchFamily="2" charset="-79"/>
            </a:endParaRPr>
          </a:p>
        </p:txBody>
      </p:sp>
      <p:pic>
        <p:nvPicPr>
          <p:cNvPr id="53252" name="Picture 4" descr="Fondo di Solidarietà | Parrocchia San Pio X Roma"/>
          <p:cNvPicPr>
            <a:picLocks noChangeAspect="1" noChangeArrowheads="1"/>
          </p:cNvPicPr>
          <p:nvPr/>
        </p:nvPicPr>
        <p:blipFill>
          <a:blip r:embed="rId3" cstate="print"/>
          <a:srcRect/>
          <a:stretch>
            <a:fillRect/>
          </a:stretch>
        </p:blipFill>
        <p:spPr bwMode="auto">
          <a:xfrm>
            <a:off x="0" y="3356992"/>
            <a:ext cx="4067944" cy="309634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opo l'emergenza/La fame di solidarietà | Libertà e Giustizia"/>
          <p:cNvPicPr>
            <a:picLocks noChangeAspect="1" noChangeArrowheads="1"/>
          </p:cNvPicPr>
          <p:nvPr/>
        </p:nvPicPr>
        <p:blipFill>
          <a:blip r:embed="rId2" cstate="print"/>
          <a:srcRect/>
          <a:stretch>
            <a:fillRect/>
          </a:stretch>
        </p:blipFill>
        <p:spPr bwMode="auto">
          <a:xfrm>
            <a:off x="0" y="3356992"/>
            <a:ext cx="4572000" cy="3501009"/>
          </a:xfrm>
          <a:prstGeom prst="rect">
            <a:avLst/>
          </a:prstGeom>
          <a:noFill/>
        </p:spPr>
      </p:pic>
      <p:pic>
        <p:nvPicPr>
          <p:cNvPr id="55300" name="Picture 4" descr="La libertà di essere felici - Ultima Voce"/>
          <p:cNvPicPr>
            <a:picLocks noChangeAspect="1" noChangeArrowheads="1"/>
          </p:cNvPicPr>
          <p:nvPr/>
        </p:nvPicPr>
        <p:blipFill>
          <a:blip r:embed="rId3" cstate="print"/>
          <a:srcRect/>
          <a:stretch>
            <a:fillRect/>
          </a:stretch>
        </p:blipFill>
        <p:spPr bwMode="auto">
          <a:xfrm>
            <a:off x="0" y="0"/>
            <a:ext cx="4545644" cy="3356992"/>
          </a:xfrm>
          <a:prstGeom prst="rect">
            <a:avLst/>
          </a:prstGeom>
          <a:noFill/>
        </p:spPr>
      </p:pic>
      <p:sp>
        <p:nvSpPr>
          <p:cNvPr id="4" name="Rettangolo 3"/>
          <p:cNvSpPr/>
          <p:nvPr/>
        </p:nvSpPr>
        <p:spPr>
          <a:xfrm>
            <a:off x="4572000" y="0"/>
            <a:ext cx="4572000" cy="4401205"/>
          </a:xfrm>
          <a:prstGeom prst="rect">
            <a:avLst/>
          </a:prstGeom>
        </p:spPr>
        <p:txBody>
          <a:bodyPr>
            <a:spAutoFit/>
          </a:bodyPr>
          <a:lstStyle/>
          <a:p>
            <a:r>
              <a:rPr lang="it-IT" sz="2000" dirty="0" smtClean="0">
                <a:solidFill>
                  <a:srgbClr val="FFFF99"/>
                </a:solidFill>
                <a:latin typeface="Harrington" pitchFamily="82" charset="0"/>
              </a:rPr>
              <a:t>Io desidero vivere nella città del Sole di Campanella dove trionfava l’amore, la sapienza, la cultura, la bellezza. </a:t>
            </a:r>
            <a:r>
              <a:rPr lang="it-IT" sz="2000" dirty="0" smtClean="0">
                <a:solidFill>
                  <a:srgbClr val="92D050"/>
                </a:solidFill>
                <a:latin typeface="Harrington" pitchFamily="82" charset="0"/>
              </a:rPr>
              <a:t>Dostoevskij afferma</a:t>
            </a:r>
            <a:r>
              <a:rPr lang="it-IT" sz="2000" dirty="0" smtClean="0">
                <a:solidFill>
                  <a:srgbClr val="00B0F0"/>
                </a:solidFill>
                <a:latin typeface="Harrington" pitchFamily="82" charset="0"/>
              </a:rPr>
              <a:t>:”La bellezza salverà il mondo”</a:t>
            </a:r>
            <a:r>
              <a:rPr lang="it-IT" sz="2000" dirty="0" smtClean="0">
                <a:latin typeface="Harrington" pitchFamily="82" charset="0"/>
              </a:rPr>
              <a:t>. </a:t>
            </a:r>
            <a:r>
              <a:rPr lang="it-IT" sz="2000" dirty="0" smtClean="0">
                <a:solidFill>
                  <a:srgbClr val="FFFF99"/>
                </a:solidFill>
                <a:latin typeface="Harrington" pitchFamily="82" charset="0"/>
              </a:rPr>
              <a:t>A prescindere da tutto e tutti io di certo non mi fermerò nel portare avanti il mio desiderio, mi hanno insegnato che nella vita bisogna essere </a:t>
            </a:r>
            <a:r>
              <a:rPr lang="it-IT" sz="2000" dirty="0" smtClean="0">
                <a:solidFill>
                  <a:srgbClr val="00FFFF"/>
                </a:solidFill>
                <a:latin typeface="Harrington" pitchFamily="82" charset="0"/>
              </a:rPr>
              <a:t>Resilienti, </a:t>
            </a:r>
            <a:r>
              <a:rPr lang="it-IT" sz="2000" dirty="0" smtClean="0">
                <a:solidFill>
                  <a:srgbClr val="FFFF99"/>
                </a:solidFill>
                <a:latin typeface="Harrington" pitchFamily="82" charset="0"/>
              </a:rPr>
              <a:t>caparbi, determinati, mi hanno insegnato a puntare alto, più in alto del cielo, così se non arrivo sulla Luna, magari ballerò tra le stelle.  Io desidero un </a:t>
            </a:r>
            <a:r>
              <a:rPr lang="it-IT" sz="2000" dirty="0" smtClean="0">
                <a:solidFill>
                  <a:schemeClr val="accent5">
                    <a:lumMod val="20000"/>
                    <a:lumOff val="80000"/>
                  </a:schemeClr>
                </a:solidFill>
                <a:latin typeface="Harrington" pitchFamily="82" charset="0"/>
              </a:rPr>
              <a:t>MONDO MIGLIORE</a:t>
            </a:r>
            <a:r>
              <a:rPr lang="it-IT" sz="2000" dirty="0" smtClean="0">
                <a:solidFill>
                  <a:srgbClr val="FFFF99"/>
                </a:solidFill>
                <a:latin typeface="Harrington" pitchFamily="82" charset="0"/>
              </a:rPr>
              <a:t>, come quello di Vasco.</a:t>
            </a:r>
            <a:endParaRPr lang="it-IT" sz="2000" dirty="0">
              <a:solidFill>
                <a:srgbClr val="FFFF99"/>
              </a:solidFill>
              <a:latin typeface="Harrington" pitchFamily="82" charset="0"/>
            </a:endParaRPr>
          </a:p>
        </p:txBody>
      </p:sp>
      <p:pic>
        <p:nvPicPr>
          <p:cNvPr id="2" name="Picture 2" descr="QUALE È LA MIGLIORE CONCEZIONE DI &quot;MONDO MIGLIORE&quot; VERSO CUI ..."/>
          <p:cNvPicPr>
            <a:picLocks noChangeAspect="1" noChangeArrowheads="1"/>
          </p:cNvPicPr>
          <p:nvPr/>
        </p:nvPicPr>
        <p:blipFill>
          <a:blip r:embed="rId4" cstate="print"/>
          <a:srcRect/>
          <a:stretch>
            <a:fillRect/>
          </a:stretch>
        </p:blipFill>
        <p:spPr bwMode="auto">
          <a:xfrm>
            <a:off x="4572000" y="4437112"/>
            <a:ext cx="4572000" cy="242088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Risultato immagini per Tedros Adhanom"/>
          <p:cNvPicPr>
            <a:picLocks noChangeAspect="1" noChangeArrowheads="1"/>
          </p:cNvPicPr>
          <p:nvPr/>
        </p:nvPicPr>
        <p:blipFill>
          <a:blip r:embed="rId2" cstate="print"/>
          <a:srcRect/>
          <a:stretch>
            <a:fillRect/>
          </a:stretch>
        </p:blipFill>
        <p:spPr bwMode="auto">
          <a:xfrm>
            <a:off x="3131840" y="4077072"/>
            <a:ext cx="3132348" cy="2088232"/>
          </a:xfrm>
          <a:prstGeom prst="rect">
            <a:avLst/>
          </a:prstGeom>
          <a:noFill/>
        </p:spPr>
      </p:pic>
      <p:sp>
        <p:nvSpPr>
          <p:cNvPr id="2" name="Titolo 1"/>
          <p:cNvSpPr>
            <a:spLocks noGrp="1"/>
          </p:cNvSpPr>
          <p:nvPr>
            <p:ph type="ctrTitle"/>
          </p:nvPr>
        </p:nvSpPr>
        <p:spPr>
          <a:xfrm>
            <a:off x="-540568" y="-243408"/>
            <a:ext cx="9684568" cy="821953"/>
          </a:xfrm>
          <a:effectLst>
            <a:reflection blurRad="6350" stA="52000" endA="300" endPos="35000" dir="5400000" sy="-100000" algn="bl" rotWithShape="0"/>
          </a:effectLst>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l">
              <a:buFont typeface="Wingdings" pitchFamily="2" charset="2"/>
              <a:buChar char="Ø"/>
            </a:pPr>
            <a:r>
              <a:rPr lang="it-IT"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abriola" pitchFamily="82" charset="0"/>
              </a:rPr>
              <a:t>CHI OPERA ALL’INTERNO?                … E DA CHI E’ GOVERNATA?</a:t>
            </a:r>
            <a:endParaRPr lang="it-IT"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abriola" pitchFamily="82" charset="0"/>
            </a:endParaRPr>
          </a:p>
        </p:txBody>
      </p:sp>
      <p:sp>
        <p:nvSpPr>
          <p:cNvPr id="7" name="Rettangolo 6"/>
          <p:cNvSpPr/>
          <p:nvPr/>
        </p:nvSpPr>
        <p:spPr>
          <a:xfrm>
            <a:off x="0" y="1052736"/>
            <a:ext cx="4572000" cy="1200329"/>
          </a:xfrm>
          <a:prstGeom prst="rect">
            <a:avLst/>
          </a:prstGeom>
        </p:spPr>
        <p:txBody>
          <a:bodyPr>
            <a:spAutoFit/>
          </a:bodyPr>
          <a:lstStyle/>
          <a:p>
            <a:r>
              <a:rPr lang="it-IT" dirty="0" smtClean="0">
                <a:solidFill>
                  <a:srgbClr val="00B0F0"/>
                </a:solidFill>
                <a:latin typeface="Gabriola" pitchFamily="82" charset="0"/>
              </a:rPr>
              <a:t>Al momento della sua fondazione, la costituzione dell'organizzazione fu ratificata da 25 stati. Il primo direttore generale dell'agenzia fu il medico canadese</a:t>
            </a:r>
            <a:r>
              <a:rPr lang="it-IT" dirty="0" smtClean="0">
                <a:latin typeface="Gabriola" pitchFamily="82" charset="0"/>
              </a:rPr>
              <a:t> </a:t>
            </a:r>
            <a:r>
              <a:rPr lang="it-IT" u="sng" dirty="0" err="1" smtClean="0">
                <a:solidFill>
                  <a:srgbClr val="FFC000"/>
                </a:solidFill>
                <a:latin typeface="Gabriola" pitchFamily="82" charset="0"/>
              </a:rPr>
              <a:t>Brock</a:t>
            </a:r>
            <a:r>
              <a:rPr lang="it-IT" u="sng" dirty="0" smtClean="0">
                <a:solidFill>
                  <a:srgbClr val="FFC000"/>
                </a:solidFill>
                <a:latin typeface="Gabriola" pitchFamily="82" charset="0"/>
              </a:rPr>
              <a:t> </a:t>
            </a:r>
            <a:r>
              <a:rPr lang="it-IT" u="sng" dirty="0" err="1" smtClean="0">
                <a:solidFill>
                  <a:srgbClr val="FFC000"/>
                </a:solidFill>
                <a:latin typeface="Gabriola" pitchFamily="82" charset="0"/>
              </a:rPr>
              <a:t>Chisholm</a:t>
            </a:r>
            <a:r>
              <a:rPr lang="it-IT" u="sng" dirty="0" smtClean="0">
                <a:solidFill>
                  <a:schemeClr val="accent2"/>
                </a:solidFill>
                <a:latin typeface="Gabriola" pitchFamily="82" charset="0"/>
              </a:rPr>
              <a:t>. </a:t>
            </a:r>
            <a:r>
              <a:rPr lang="it-IT" dirty="0" smtClean="0"/>
              <a:t> </a:t>
            </a:r>
            <a:r>
              <a:rPr lang="it-IT" dirty="0" smtClean="0">
                <a:solidFill>
                  <a:srgbClr val="00B0F0"/>
                </a:solidFill>
                <a:latin typeface="Gabriola" pitchFamily="82" charset="0"/>
              </a:rPr>
              <a:t>(1948-1953)</a:t>
            </a:r>
            <a:endParaRPr lang="it-IT" u="sng" dirty="0">
              <a:solidFill>
                <a:srgbClr val="00B0F0"/>
              </a:solidFill>
              <a:latin typeface="Gabriola" pitchFamily="82" charset="0"/>
            </a:endParaRPr>
          </a:p>
        </p:txBody>
      </p:sp>
      <p:sp>
        <p:nvSpPr>
          <p:cNvPr id="8" name="Rettangolo 7"/>
          <p:cNvSpPr/>
          <p:nvPr/>
        </p:nvSpPr>
        <p:spPr>
          <a:xfrm>
            <a:off x="0" y="2276872"/>
            <a:ext cx="4572000" cy="1477328"/>
          </a:xfrm>
          <a:prstGeom prst="rect">
            <a:avLst/>
          </a:prstGeom>
        </p:spPr>
        <p:txBody>
          <a:bodyPr>
            <a:spAutoFit/>
          </a:bodyPr>
          <a:lstStyle/>
          <a:p>
            <a:r>
              <a:rPr lang="it-IT" dirty="0" smtClean="0">
                <a:solidFill>
                  <a:srgbClr val="00B0F0"/>
                </a:solidFill>
                <a:latin typeface="Gabriola" pitchFamily="82" charset="0"/>
              </a:rPr>
              <a:t>Il direttore generale dell’OMS è il più alto funzionario incaricato di compiti tecnici e amministrativi all’interno dell’Organizzazione, ed è scelto dal Consiglio Esecutivo dell'OMS. Oltre </a:t>
            </a:r>
            <a:r>
              <a:rPr lang="it-IT" dirty="0" err="1" smtClean="0">
                <a:solidFill>
                  <a:srgbClr val="00B0F0"/>
                </a:solidFill>
                <a:latin typeface="Gabriola" pitchFamily="82" charset="0"/>
              </a:rPr>
              <a:t>Brock</a:t>
            </a:r>
            <a:r>
              <a:rPr lang="it-IT" dirty="0" smtClean="0">
                <a:solidFill>
                  <a:srgbClr val="00B0F0"/>
                </a:solidFill>
                <a:latin typeface="Gabriola" pitchFamily="82" charset="0"/>
              </a:rPr>
              <a:t> </a:t>
            </a:r>
            <a:r>
              <a:rPr lang="it-IT" dirty="0" err="1" smtClean="0">
                <a:solidFill>
                  <a:srgbClr val="00B0F0"/>
                </a:solidFill>
                <a:latin typeface="Gabriola" pitchFamily="82" charset="0"/>
              </a:rPr>
              <a:t>Chisholm</a:t>
            </a:r>
            <a:r>
              <a:rPr lang="it-IT" dirty="0" smtClean="0">
                <a:solidFill>
                  <a:srgbClr val="00B0F0"/>
                </a:solidFill>
                <a:latin typeface="Gabriola" pitchFamily="82" charset="0"/>
              </a:rPr>
              <a:t>, abbiamo altre importanti  figure:</a:t>
            </a:r>
            <a:endParaRPr lang="it-IT" dirty="0">
              <a:solidFill>
                <a:srgbClr val="00B0F0"/>
              </a:solidFill>
              <a:latin typeface="Gabriola" pitchFamily="82" charset="0"/>
            </a:endParaRPr>
          </a:p>
        </p:txBody>
      </p:sp>
      <p:sp>
        <p:nvSpPr>
          <p:cNvPr id="9" name="Rettangolo 8"/>
          <p:cNvSpPr/>
          <p:nvPr/>
        </p:nvSpPr>
        <p:spPr>
          <a:xfrm>
            <a:off x="0" y="3717032"/>
            <a:ext cx="4572000" cy="2308324"/>
          </a:xfrm>
          <a:prstGeom prst="rect">
            <a:avLst/>
          </a:prstGeom>
        </p:spPr>
        <p:txBody>
          <a:bodyPr>
            <a:spAutoFit/>
          </a:bodyPr>
          <a:lstStyle/>
          <a:p>
            <a:pPr>
              <a:buFont typeface="Wingdings" pitchFamily="2" charset="2"/>
              <a:buChar char="ü"/>
            </a:pPr>
            <a:r>
              <a:rPr lang="en-US" u="sng" dirty="0" err="1" smtClean="0">
                <a:solidFill>
                  <a:srgbClr val="92D050"/>
                </a:solidFill>
                <a:latin typeface="Gabriola" pitchFamily="82" charset="0"/>
              </a:rPr>
              <a:t>Marcolino</a:t>
            </a:r>
            <a:r>
              <a:rPr lang="en-US" u="sng" dirty="0" smtClean="0">
                <a:solidFill>
                  <a:srgbClr val="92D050"/>
                </a:solidFill>
                <a:latin typeface="Gabriola" pitchFamily="82" charset="0"/>
              </a:rPr>
              <a:t> Gomes </a:t>
            </a:r>
            <a:r>
              <a:rPr lang="en-US" u="sng" dirty="0" err="1" smtClean="0">
                <a:solidFill>
                  <a:srgbClr val="92D050"/>
                </a:solidFill>
                <a:latin typeface="Gabriola" pitchFamily="82" charset="0"/>
              </a:rPr>
              <a:t>Candau</a:t>
            </a:r>
            <a:r>
              <a:rPr lang="en-US" u="sng" dirty="0" smtClean="0">
                <a:solidFill>
                  <a:srgbClr val="92D050"/>
                </a:solidFill>
                <a:latin typeface="Gabriola" pitchFamily="82" charset="0"/>
              </a:rPr>
              <a:t> </a:t>
            </a:r>
            <a:r>
              <a:rPr lang="en-US" dirty="0" smtClean="0">
                <a:solidFill>
                  <a:srgbClr val="00B0F0"/>
                </a:solidFill>
                <a:latin typeface="Gabriola" pitchFamily="82" charset="0"/>
              </a:rPr>
              <a:t>(1953–1973)</a:t>
            </a:r>
          </a:p>
          <a:p>
            <a:pPr>
              <a:buFont typeface="Wingdings" pitchFamily="2" charset="2"/>
              <a:buChar char="ü"/>
            </a:pPr>
            <a:r>
              <a:rPr lang="en-US" u="sng" dirty="0" err="1" smtClean="0">
                <a:solidFill>
                  <a:srgbClr val="C00000"/>
                </a:solidFill>
                <a:latin typeface="Gabriola" pitchFamily="82" charset="0"/>
              </a:rPr>
              <a:t>Halfdan</a:t>
            </a:r>
            <a:r>
              <a:rPr lang="en-US" u="sng" dirty="0" smtClean="0">
                <a:solidFill>
                  <a:srgbClr val="C00000"/>
                </a:solidFill>
                <a:latin typeface="Gabriola" pitchFamily="82" charset="0"/>
              </a:rPr>
              <a:t> T. Mahler </a:t>
            </a:r>
            <a:r>
              <a:rPr lang="en-US" dirty="0" smtClean="0">
                <a:solidFill>
                  <a:srgbClr val="00B0F0"/>
                </a:solidFill>
                <a:latin typeface="Gabriola" pitchFamily="82" charset="0"/>
              </a:rPr>
              <a:t>(1973–1988)</a:t>
            </a:r>
          </a:p>
          <a:p>
            <a:pPr>
              <a:buFont typeface="Wingdings" pitchFamily="2" charset="2"/>
              <a:buChar char="ü"/>
            </a:pPr>
            <a:r>
              <a:rPr lang="en-US" u="sng" dirty="0" smtClean="0">
                <a:solidFill>
                  <a:srgbClr val="66FFFF"/>
                </a:solidFill>
                <a:latin typeface="Gabriola" pitchFamily="82" charset="0"/>
              </a:rPr>
              <a:t>Hiroshi Nakajima </a:t>
            </a:r>
            <a:r>
              <a:rPr lang="en-US" dirty="0" smtClean="0">
                <a:solidFill>
                  <a:srgbClr val="00B0F0"/>
                </a:solidFill>
                <a:latin typeface="Gabriola" pitchFamily="82" charset="0"/>
              </a:rPr>
              <a:t>(1988–1998)</a:t>
            </a:r>
          </a:p>
          <a:p>
            <a:pPr marL="342900" indent="-342900">
              <a:buFont typeface="Wingdings" pitchFamily="2" charset="2"/>
              <a:buChar char="ü"/>
            </a:pPr>
            <a:r>
              <a:rPr lang="en-US" dirty="0" err="1" smtClean="0">
                <a:solidFill>
                  <a:srgbClr val="00B0F0"/>
                </a:solidFill>
                <a:latin typeface="Gabriola" pitchFamily="82" charset="0"/>
                <a:hlinkClick r:id="rId3" tooltip="Gro Harlem Brundtland"/>
              </a:rPr>
              <a:t>Gro</a:t>
            </a:r>
            <a:r>
              <a:rPr lang="en-US" dirty="0" smtClean="0">
                <a:solidFill>
                  <a:srgbClr val="00B0F0"/>
                </a:solidFill>
                <a:latin typeface="Gabriola" pitchFamily="82" charset="0"/>
                <a:hlinkClick r:id="rId3" tooltip="Gro Harlem Brundtland"/>
              </a:rPr>
              <a:t> Harlem </a:t>
            </a:r>
            <a:r>
              <a:rPr lang="en-US" dirty="0" err="1" smtClean="0">
                <a:solidFill>
                  <a:srgbClr val="00B0F0"/>
                </a:solidFill>
                <a:latin typeface="Gabriola" pitchFamily="82" charset="0"/>
                <a:hlinkClick r:id="rId3" tooltip="Gro Harlem Brundtland"/>
              </a:rPr>
              <a:t>Brundtland</a:t>
            </a:r>
            <a:r>
              <a:rPr lang="en-US" dirty="0" smtClean="0">
                <a:solidFill>
                  <a:srgbClr val="00B0F0"/>
                </a:solidFill>
                <a:latin typeface="Gabriola" pitchFamily="82" charset="0"/>
              </a:rPr>
              <a:t> (1998–2003)</a:t>
            </a:r>
          </a:p>
          <a:p>
            <a:pPr>
              <a:buFont typeface="Wingdings" pitchFamily="2" charset="2"/>
              <a:buChar char="ü"/>
            </a:pPr>
            <a:r>
              <a:rPr lang="en-US" u="sng" dirty="0" smtClean="0">
                <a:solidFill>
                  <a:schemeClr val="accent6">
                    <a:lumMod val="20000"/>
                    <a:lumOff val="80000"/>
                  </a:schemeClr>
                </a:solidFill>
                <a:latin typeface="Gabriola" pitchFamily="82" charset="0"/>
              </a:rPr>
              <a:t>Lee </a:t>
            </a:r>
            <a:r>
              <a:rPr lang="en-US" u="sng" dirty="0" err="1" smtClean="0">
                <a:solidFill>
                  <a:schemeClr val="accent6">
                    <a:lumMod val="20000"/>
                    <a:lumOff val="80000"/>
                  </a:schemeClr>
                </a:solidFill>
                <a:latin typeface="Gabriola" pitchFamily="82" charset="0"/>
              </a:rPr>
              <a:t>Jong-wook</a:t>
            </a:r>
            <a:r>
              <a:rPr lang="en-US" u="sng" dirty="0" smtClean="0">
                <a:solidFill>
                  <a:schemeClr val="accent6">
                    <a:lumMod val="20000"/>
                    <a:lumOff val="80000"/>
                  </a:schemeClr>
                </a:solidFill>
                <a:latin typeface="Gabriola" pitchFamily="82" charset="0"/>
              </a:rPr>
              <a:t> </a:t>
            </a:r>
            <a:r>
              <a:rPr lang="en-US" dirty="0" smtClean="0">
                <a:solidFill>
                  <a:srgbClr val="00B0F0"/>
                </a:solidFill>
                <a:latin typeface="Gabriola" pitchFamily="82" charset="0"/>
              </a:rPr>
              <a:t>(2003 - 2006)</a:t>
            </a:r>
          </a:p>
          <a:p>
            <a:pPr>
              <a:buFont typeface="Wingdings" pitchFamily="2" charset="2"/>
              <a:buChar char="ü"/>
            </a:pPr>
            <a:r>
              <a:rPr lang="en-US" u="sng" dirty="0" smtClean="0">
                <a:solidFill>
                  <a:schemeClr val="tx2">
                    <a:lumMod val="90000"/>
                  </a:schemeClr>
                </a:solidFill>
                <a:latin typeface="Gabriola" pitchFamily="82" charset="0"/>
              </a:rPr>
              <a:t>Anders </a:t>
            </a:r>
            <a:r>
              <a:rPr lang="en-US" u="sng" dirty="0" err="1" smtClean="0">
                <a:solidFill>
                  <a:schemeClr val="tx2">
                    <a:lumMod val="90000"/>
                  </a:schemeClr>
                </a:solidFill>
                <a:latin typeface="Gabriola" pitchFamily="82" charset="0"/>
              </a:rPr>
              <a:t>Nordström</a:t>
            </a:r>
            <a:r>
              <a:rPr lang="en-US" u="sng" dirty="0" smtClean="0">
                <a:solidFill>
                  <a:schemeClr val="tx2">
                    <a:lumMod val="90000"/>
                  </a:schemeClr>
                </a:solidFill>
                <a:latin typeface="Gabriola" pitchFamily="82" charset="0"/>
              </a:rPr>
              <a:t> </a:t>
            </a:r>
            <a:r>
              <a:rPr lang="en-US" dirty="0" smtClean="0">
                <a:solidFill>
                  <a:srgbClr val="00B0F0"/>
                </a:solidFill>
                <a:latin typeface="Gabriola" pitchFamily="82" charset="0"/>
              </a:rPr>
              <a:t>(2006-2007) </a:t>
            </a:r>
          </a:p>
          <a:p>
            <a:pPr>
              <a:buFont typeface="Wingdings" pitchFamily="2" charset="2"/>
              <a:buChar char="ü"/>
            </a:pPr>
            <a:r>
              <a:rPr lang="en-US" u="sng" dirty="0" smtClean="0">
                <a:solidFill>
                  <a:schemeClr val="accent1">
                    <a:lumMod val="40000"/>
                    <a:lumOff val="60000"/>
                  </a:schemeClr>
                </a:solidFill>
                <a:latin typeface="Gabriola" pitchFamily="82" charset="0"/>
              </a:rPr>
              <a:t>Margaret Chan</a:t>
            </a:r>
            <a:r>
              <a:rPr lang="en-US" dirty="0" smtClean="0">
                <a:solidFill>
                  <a:srgbClr val="00B0F0"/>
                </a:solidFill>
                <a:latin typeface="Gabriola" pitchFamily="82" charset="0"/>
              </a:rPr>
              <a:t> (2007- 2017)</a:t>
            </a:r>
          </a:p>
          <a:p>
            <a:pPr>
              <a:buFont typeface="Wingdings" pitchFamily="2" charset="2"/>
              <a:buChar char="ü"/>
            </a:pPr>
            <a:r>
              <a:rPr lang="en-US" b="1" u="sng" dirty="0" err="1" smtClean="0">
                <a:solidFill>
                  <a:schemeClr val="accent4">
                    <a:lumMod val="20000"/>
                    <a:lumOff val="80000"/>
                  </a:schemeClr>
                </a:solidFill>
                <a:latin typeface="Gabriola" pitchFamily="82" charset="0"/>
              </a:rPr>
              <a:t>Tedros</a:t>
            </a:r>
            <a:r>
              <a:rPr lang="en-US" b="1" u="sng" dirty="0" smtClean="0">
                <a:solidFill>
                  <a:schemeClr val="accent4">
                    <a:lumMod val="20000"/>
                    <a:lumOff val="80000"/>
                  </a:schemeClr>
                </a:solidFill>
                <a:latin typeface="Gabriola" pitchFamily="82" charset="0"/>
              </a:rPr>
              <a:t> </a:t>
            </a:r>
            <a:r>
              <a:rPr lang="en-US" b="1" u="sng" dirty="0" err="1" smtClean="0">
                <a:solidFill>
                  <a:schemeClr val="accent4">
                    <a:lumMod val="20000"/>
                    <a:lumOff val="80000"/>
                  </a:schemeClr>
                </a:solidFill>
                <a:latin typeface="Gabriola" pitchFamily="82" charset="0"/>
              </a:rPr>
              <a:t>Adhanom</a:t>
            </a:r>
            <a:r>
              <a:rPr lang="en-US" dirty="0" smtClean="0">
                <a:solidFill>
                  <a:srgbClr val="00B0F0"/>
                </a:solidFill>
                <a:latin typeface="Gabriola" pitchFamily="82" charset="0"/>
              </a:rPr>
              <a:t> (2017- </a:t>
            </a:r>
            <a:r>
              <a:rPr lang="en-US" i="1" dirty="0" smtClean="0">
                <a:solidFill>
                  <a:srgbClr val="00B0F0"/>
                </a:solidFill>
                <a:latin typeface="Gabriola" pitchFamily="82" charset="0"/>
              </a:rPr>
              <a:t>in </a:t>
            </a:r>
            <a:r>
              <a:rPr lang="en-US" i="1" dirty="0" err="1" smtClean="0">
                <a:solidFill>
                  <a:srgbClr val="00B0F0"/>
                </a:solidFill>
                <a:latin typeface="Gabriola" pitchFamily="82" charset="0"/>
              </a:rPr>
              <a:t>carica</a:t>
            </a:r>
            <a:r>
              <a:rPr lang="en-US" dirty="0" smtClean="0">
                <a:solidFill>
                  <a:srgbClr val="00B0F0"/>
                </a:solidFill>
                <a:latin typeface="Gabriola" pitchFamily="82" charset="0"/>
              </a:rPr>
              <a:t>)</a:t>
            </a:r>
            <a:endParaRPr lang="en-US" dirty="0">
              <a:solidFill>
                <a:srgbClr val="00B0F0"/>
              </a:solidFill>
              <a:latin typeface="Gabriola" pitchFamily="82" charset="0"/>
            </a:endParaRPr>
          </a:p>
        </p:txBody>
      </p:sp>
      <p:sp>
        <p:nvSpPr>
          <p:cNvPr id="3074" name="AutoShape 2" descr="Risultato immagini per Tedros Adhan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6" name="AutoShape 4" descr="Risultato immagini per Tedros Adhan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8" name="AutoShape 6" descr="Risultato immagini per Tedros Adhan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5" name="Rettangolo 14"/>
          <p:cNvSpPr/>
          <p:nvPr/>
        </p:nvSpPr>
        <p:spPr>
          <a:xfrm>
            <a:off x="3131840" y="6165304"/>
            <a:ext cx="1459054" cy="369332"/>
          </a:xfrm>
          <a:prstGeom prst="rect">
            <a:avLst/>
          </a:prstGeom>
        </p:spPr>
        <p:txBody>
          <a:bodyPr wrap="none">
            <a:spAutoFit/>
          </a:bodyPr>
          <a:lstStyle/>
          <a:p>
            <a:r>
              <a:rPr lang="en-US" u="sng" dirty="0" err="1" smtClean="0">
                <a:solidFill>
                  <a:srgbClr val="FF0000"/>
                </a:solidFill>
                <a:latin typeface="Gabriola" pitchFamily="82" charset="0"/>
              </a:rPr>
              <a:t>Tedros</a:t>
            </a:r>
            <a:r>
              <a:rPr lang="en-US" u="sng" dirty="0" smtClean="0">
                <a:solidFill>
                  <a:srgbClr val="FF0000"/>
                </a:solidFill>
                <a:latin typeface="Gabriola" pitchFamily="82" charset="0"/>
              </a:rPr>
              <a:t> </a:t>
            </a:r>
            <a:r>
              <a:rPr lang="en-US" u="sng" dirty="0" err="1" smtClean="0">
                <a:solidFill>
                  <a:srgbClr val="FF0000"/>
                </a:solidFill>
                <a:latin typeface="Gabriola" pitchFamily="82" charset="0"/>
              </a:rPr>
              <a:t>Adhanom</a:t>
            </a:r>
            <a:r>
              <a:rPr lang="en-US" u="sng" dirty="0" smtClean="0">
                <a:solidFill>
                  <a:srgbClr val="FF0000"/>
                </a:solidFill>
                <a:latin typeface="Gabriola" pitchFamily="82" charset="0"/>
              </a:rPr>
              <a:t> </a:t>
            </a:r>
            <a:endParaRPr lang="it-IT" dirty="0">
              <a:solidFill>
                <a:srgbClr val="FF0000"/>
              </a:solidFill>
            </a:endParaRPr>
          </a:p>
        </p:txBody>
      </p:sp>
      <p:sp>
        <p:nvSpPr>
          <p:cNvPr id="16" name="Rettangolo 15"/>
          <p:cNvSpPr/>
          <p:nvPr/>
        </p:nvSpPr>
        <p:spPr>
          <a:xfrm>
            <a:off x="4572000" y="404664"/>
            <a:ext cx="4572000" cy="3693319"/>
          </a:xfrm>
          <a:prstGeom prst="rect">
            <a:avLst/>
          </a:prstGeom>
        </p:spPr>
        <p:txBody>
          <a:bodyPr>
            <a:spAutoFit/>
          </a:bodyPr>
          <a:lstStyle/>
          <a:p>
            <a:r>
              <a:rPr lang="it-IT" dirty="0" smtClean="0">
                <a:solidFill>
                  <a:srgbClr val="CCECFF"/>
                </a:solidFill>
                <a:latin typeface="Agency FB" pitchFamily="34" charset="0"/>
              </a:rPr>
              <a:t>L'</a:t>
            </a:r>
            <a:r>
              <a:rPr lang="it-IT" b="1" dirty="0" smtClean="0">
                <a:solidFill>
                  <a:srgbClr val="CCECFF"/>
                </a:solidFill>
                <a:latin typeface="Agency FB" pitchFamily="34" charset="0"/>
              </a:rPr>
              <a:t>OMS</a:t>
            </a:r>
            <a:r>
              <a:rPr lang="it-IT" dirty="0" smtClean="0">
                <a:solidFill>
                  <a:srgbClr val="CCECFF"/>
                </a:solidFill>
                <a:latin typeface="Agency FB" pitchFamily="34" charset="0"/>
              </a:rPr>
              <a:t> è governata da 194 stati membri attraverso </a:t>
            </a:r>
            <a:r>
              <a:rPr lang="it-IT" u="sng" dirty="0" smtClean="0">
                <a:solidFill>
                  <a:schemeClr val="accent1">
                    <a:lumMod val="60000"/>
                    <a:lumOff val="40000"/>
                  </a:schemeClr>
                </a:solidFill>
                <a:latin typeface="Agency FB" pitchFamily="34" charset="0"/>
              </a:rPr>
              <a:t>l'Assemblea mondiale della sanità </a:t>
            </a:r>
            <a:r>
              <a:rPr lang="it-IT" dirty="0" smtClean="0">
                <a:solidFill>
                  <a:srgbClr val="92D050"/>
                </a:solidFill>
                <a:latin typeface="Agency FB" pitchFamily="34" charset="0"/>
              </a:rPr>
              <a:t>(</a:t>
            </a:r>
            <a:r>
              <a:rPr lang="it-IT" i="1" dirty="0" smtClean="0">
                <a:solidFill>
                  <a:srgbClr val="92D050"/>
                </a:solidFill>
                <a:latin typeface="Agency FB" pitchFamily="34" charset="0"/>
              </a:rPr>
              <a:t>World </a:t>
            </a:r>
            <a:r>
              <a:rPr lang="it-IT" i="1" dirty="0" err="1" smtClean="0">
                <a:solidFill>
                  <a:srgbClr val="92D050"/>
                </a:solidFill>
                <a:latin typeface="Agency FB" pitchFamily="34" charset="0"/>
              </a:rPr>
              <a:t>Health</a:t>
            </a:r>
            <a:r>
              <a:rPr lang="it-IT" i="1" dirty="0" smtClean="0">
                <a:solidFill>
                  <a:srgbClr val="92D050"/>
                </a:solidFill>
                <a:latin typeface="Agency FB" pitchFamily="34" charset="0"/>
              </a:rPr>
              <a:t> </a:t>
            </a:r>
            <a:r>
              <a:rPr lang="it-IT" i="1" dirty="0" err="1" smtClean="0">
                <a:solidFill>
                  <a:srgbClr val="92D050"/>
                </a:solidFill>
                <a:latin typeface="Agency FB" pitchFamily="34" charset="0"/>
              </a:rPr>
              <a:t>Assembly</a:t>
            </a:r>
            <a:r>
              <a:rPr lang="it-IT" dirty="0" smtClean="0">
                <a:solidFill>
                  <a:srgbClr val="92D050"/>
                </a:solidFill>
                <a:latin typeface="Agency FB" pitchFamily="34" charset="0"/>
              </a:rPr>
              <a:t> - WHA), </a:t>
            </a:r>
            <a:r>
              <a:rPr lang="it-IT" dirty="0" smtClean="0">
                <a:solidFill>
                  <a:srgbClr val="CCECFF"/>
                </a:solidFill>
                <a:latin typeface="Agency FB" pitchFamily="34" charset="0"/>
              </a:rPr>
              <a:t>convocata annualmente in sessioni ordinarie nel mese di maggio. Questa è composta da </a:t>
            </a:r>
            <a:r>
              <a:rPr lang="it-IT" u="sng" dirty="0" smtClean="0">
                <a:solidFill>
                  <a:schemeClr val="accent4">
                    <a:lumMod val="40000"/>
                    <a:lumOff val="60000"/>
                  </a:schemeClr>
                </a:solidFill>
                <a:latin typeface="Agency FB" pitchFamily="34" charset="0"/>
              </a:rPr>
              <a:t>rappresentanti</a:t>
            </a:r>
            <a:r>
              <a:rPr lang="it-IT" dirty="0" smtClean="0">
                <a:solidFill>
                  <a:srgbClr val="CCECFF"/>
                </a:solidFill>
                <a:latin typeface="Agency FB" pitchFamily="34" charset="0"/>
              </a:rPr>
              <a:t> degli stati membri, scelti fra i rappresentanti dell'amministrazione sanitaria di ciascun paese (Ministeri della sanità). Le principali funzioni dell'Assemblea consistono nell'approvazione del programma </a:t>
            </a:r>
            <a:r>
              <a:rPr lang="it-IT" u="sng" dirty="0" smtClean="0">
                <a:solidFill>
                  <a:srgbClr val="FFC000"/>
                </a:solidFill>
                <a:latin typeface="Agency FB" pitchFamily="34" charset="0"/>
              </a:rPr>
              <a:t>dell'organizzazione</a:t>
            </a:r>
            <a:r>
              <a:rPr lang="it-IT" dirty="0" smtClean="0">
                <a:solidFill>
                  <a:srgbClr val="CCECFF"/>
                </a:solidFill>
                <a:latin typeface="Agency FB" pitchFamily="34" charset="0"/>
              </a:rPr>
              <a:t> e del </a:t>
            </a:r>
            <a:r>
              <a:rPr lang="it-IT" u="sng" dirty="0" smtClean="0">
                <a:solidFill>
                  <a:srgbClr val="FFFF00"/>
                </a:solidFill>
                <a:latin typeface="Agency FB" pitchFamily="34" charset="0"/>
              </a:rPr>
              <a:t>bilancio</a:t>
            </a:r>
            <a:r>
              <a:rPr lang="it-IT" dirty="0" smtClean="0">
                <a:solidFill>
                  <a:srgbClr val="CCECFF"/>
                </a:solidFill>
                <a:latin typeface="Agency FB" pitchFamily="34" charset="0"/>
              </a:rPr>
              <a:t> preventivo per il biennio successivo, e nelle decisioni riguardanti le principali questioni politiche.</a:t>
            </a:r>
          </a:p>
          <a:p>
            <a:r>
              <a:rPr lang="it-IT" dirty="0" smtClean="0">
                <a:solidFill>
                  <a:srgbClr val="CCECFF"/>
                </a:solidFill>
                <a:latin typeface="Agency FB" pitchFamily="34" charset="0"/>
              </a:rPr>
              <a:t>È un soggetto di </a:t>
            </a:r>
            <a:r>
              <a:rPr lang="it-IT" u="sng" dirty="0" smtClean="0">
                <a:solidFill>
                  <a:srgbClr val="0070C0"/>
                </a:solidFill>
                <a:latin typeface="Agency FB" pitchFamily="34" charset="0"/>
              </a:rPr>
              <a:t>diritto internazionale</a:t>
            </a:r>
            <a:r>
              <a:rPr lang="it-IT" dirty="0" smtClean="0">
                <a:solidFill>
                  <a:srgbClr val="CCECFF"/>
                </a:solidFill>
                <a:latin typeface="Agency FB" pitchFamily="34" charset="0"/>
              </a:rPr>
              <a:t>, vincolato, come tale, da tutti gli obblighi imposti nei suoi confronti da norme generali consuetudinarie, dal suo atto istitutivo o dagli</a:t>
            </a:r>
            <a:endParaRPr lang="it-IT" dirty="0">
              <a:solidFill>
                <a:srgbClr val="CCECFF"/>
              </a:solidFill>
              <a:latin typeface="Agency FB" pitchFamily="34" charset="0"/>
            </a:endParaRPr>
          </a:p>
        </p:txBody>
      </p:sp>
      <p:sp>
        <p:nvSpPr>
          <p:cNvPr id="17" name="Rettangolo 16"/>
          <p:cNvSpPr/>
          <p:nvPr/>
        </p:nvSpPr>
        <p:spPr>
          <a:xfrm>
            <a:off x="6300192" y="4005064"/>
            <a:ext cx="2843808" cy="2308324"/>
          </a:xfrm>
          <a:prstGeom prst="rect">
            <a:avLst/>
          </a:prstGeom>
        </p:spPr>
        <p:txBody>
          <a:bodyPr wrap="square">
            <a:spAutoFit/>
          </a:bodyPr>
          <a:lstStyle/>
          <a:p>
            <a:r>
              <a:rPr lang="it-IT" dirty="0" smtClean="0">
                <a:solidFill>
                  <a:srgbClr val="CCECFF"/>
                </a:solidFill>
                <a:latin typeface="Agency FB" pitchFamily="34" charset="0"/>
              </a:rPr>
              <a:t>accordi internazionali di cui è parte.</a:t>
            </a:r>
          </a:p>
          <a:p>
            <a:r>
              <a:rPr lang="it-IT" dirty="0" smtClean="0">
                <a:solidFill>
                  <a:srgbClr val="CCECFF"/>
                </a:solidFill>
                <a:latin typeface="Agency FB" pitchFamily="34" charset="0"/>
              </a:rPr>
              <a:t>La </a:t>
            </a:r>
            <a:r>
              <a:rPr lang="it-IT" u="sng" dirty="0" smtClean="0">
                <a:solidFill>
                  <a:schemeClr val="accent1">
                    <a:lumMod val="20000"/>
                    <a:lumOff val="80000"/>
                  </a:schemeClr>
                </a:solidFill>
                <a:latin typeface="Agency FB" pitchFamily="34" charset="0"/>
              </a:rPr>
              <a:t>giurisprudenza</a:t>
            </a:r>
            <a:r>
              <a:rPr lang="it-IT" dirty="0" smtClean="0">
                <a:solidFill>
                  <a:srgbClr val="CCECFF"/>
                </a:solidFill>
                <a:latin typeface="Agency FB" pitchFamily="34" charset="0"/>
              </a:rPr>
              <a:t> internazionale ha precisato che esiste, a carico degli stati, un "obbligo di cooperare in buona fede per favorire il perseguimento degli scopi e degli obiettivi dell'Organizzazione espressi nella sua costituzione"</a:t>
            </a:r>
            <a:endParaRPr lang="it-IT" dirty="0">
              <a:solidFill>
                <a:srgbClr val="CCECFF"/>
              </a:solidFill>
              <a:latin typeface="Agency FB"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9144000" cy="1477328"/>
          </a:xfrm>
          <a:prstGeom prst="rect">
            <a:avLst/>
          </a:prstGeom>
          <a:noFill/>
        </p:spPr>
        <p:txBody>
          <a:bodyPr wrap="square" rtlCol="0">
            <a:spAutoFit/>
          </a:bodyPr>
          <a:lstStyle/>
          <a:p>
            <a:pPr algn="ctr"/>
            <a:r>
              <a:rPr lang="it-IT" dirty="0" smtClean="0">
                <a:solidFill>
                  <a:srgbClr val="FFFF99"/>
                </a:solidFill>
                <a:latin typeface="Vijaya" pitchFamily="34" charset="0"/>
                <a:cs typeface="Vijaya" pitchFamily="34" charset="0"/>
              </a:rPr>
              <a:t>Un giorno che inizia. Un giorno che finisce. E’ qui che sono nascoste tutte le paure, ma anche tutte le possibilità. Abbiamo sempre detto che nella vita, non si deve mai dare nulla per scontato, ogni istante che abbiamo amato e poi in un secondo dimenticato. Ma in questo periodo, lo capiamo un po’ di più.  Di questo veleno l’antidoto ho trovato, la gratitudine che ti fa volare più su. La bellezza nelle piccole cose , torneremo ad apprezzare: il colore, il profumo delle rose, la meraviglia di una giornata che inizia, il grande dono di un’amicizia . </a:t>
            </a:r>
            <a:endParaRPr lang="it-IT" dirty="0">
              <a:solidFill>
                <a:srgbClr val="FFFF99"/>
              </a:solidFill>
              <a:latin typeface="Vijaya" pitchFamily="34" charset="0"/>
              <a:cs typeface="Vijaya" pitchFamily="34" charset="0"/>
            </a:endParaRPr>
          </a:p>
        </p:txBody>
      </p:sp>
      <p:pic>
        <p:nvPicPr>
          <p:cNvPr id="1026" name="Picture 2" descr="Sant Jordi: il vero significato della festa dei libri e delle rose ..."/>
          <p:cNvPicPr>
            <a:picLocks noChangeAspect="1" noChangeArrowheads="1"/>
          </p:cNvPicPr>
          <p:nvPr/>
        </p:nvPicPr>
        <p:blipFill>
          <a:blip r:embed="rId2" cstate="print"/>
          <a:srcRect/>
          <a:stretch>
            <a:fillRect/>
          </a:stretch>
        </p:blipFill>
        <p:spPr bwMode="auto">
          <a:xfrm>
            <a:off x="6156176" y="1412776"/>
            <a:ext cx="2987824" cy="1643808"/>
          </a:xfrm>
          <a:prstGeom prst="rect">
            <a:avLst/>
          </a:prstGeom>
          <a:noFill/>
        </p:spPr>
      </p:pic>
      <p:sp>
        <p:nvSpPr>
          <p:cNvPr id="1028" name="AutoShape 4" descr="blob:https://web.whatsapp.com/57089398-8b9c-468f-83e3-eb29b4d991d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blob:https://web.whatsapp.com/57089398-8b9c-468f-83e3-eb29b4d991d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 name="Immagine 5" descr="sole.jpg"/>
          <p:cNvPicPr>
            <a:picLocks noChangeAspect="1"/>
          </p:cNvPicPr>
          <p:nvPr/>
        </p:nvPicPr>
        <p:blipFill>
          <a:blip r:embed="rId3" cstate="print"/>
          <a:stretch>
            <a:fillRect/>
          </a:stretch>
        </p:blipFill>
        <p:spPr>
          <a:xfrm>
            <a:off x="0" y="1412776"/>
            <a:ext cx="3131840" cy="1645439"/>
          </a:xfrm>
          <a:prstGeom prst="rect">
            <a:avLst/>
          </a:prstGeom>
        </p:spPr>
      </p:pic>
      <p:sp>
        <p:nvSpPr>
          <p:cNvPr id="7" name="Rettangolo 6"/>
          <p:cNvSpPr/>
          <p:nvPr/>
        </p:nvSpPr>
        <p:spPr>
          <a:xfrm>
            <a:off x="3059832" y="1340768"/>
            <a:ext cx="3240360" cy="1754326"/>
          </a:xfrm>
          <a:prstGeom prst="rect">
            <a:avLst/>
          </a:prstGeom>
        </p:spPr>
        <p:txBody>
          <a:bodyPr wrap="square">
            <a:spAutoFit/>
          </a:bodyPr>
          <a:lstStyle/>
          <a:p>
            <a:r>
              <a:rPr lang="it-IT" dirty="0" smtClean="0">
                <a:solidFill>
                  <a:srgbClr val="FFFF99"/>
                </a:solidFill>
                <a:latin typeface="Vijaya" pitchFamily="34" charset="0"/>
                <a:cs typeface="Vijaya" pitchFamily="34" charset="0"/>
              </a:rPr>
              <a:t>E rivaluteremo poi anche l’amore della famiglia, la semplicità di un tavola apparecchiata, trovando qualche bellezza abbandonata e l’odore del ragù la domenica mattina. E ci sembrerà di toccare il cielo con un dito quando</a:t>
            </a:r>
            <a:endParaRPr lang="it-IT" dirty="0">
              <a:latin typeface="Vijaya" pitchFamily="34" charset="0"/>
              <a:cs typeface="Vijaya" pitchFamily="34" charset="0"/>
            </a:endParaRPr>
          </a:p>
        </p:txBody>
      </p:sp>
      <p:sp>
        <p:nvSpPr>
          <p:cNvPr id="8" name="Rettangolo 7"/>
          <p:cNvSpPr/>
          <p:nvPr/>
        </p:nvSpPr>
        <p:spPr>
          <a:xfrm>
            <a:off x="0" y="3068960"/>
            <a:ext cx="9144000" cy="923330"/>
          </a:xfrm>
          <a:prstGeom prst="rect">
            <a:avLst/>
          </a:prstGeom>
        </p:spPr>
        <p:txBody>
          <a:bodyPr wrap="square">
            <a:spAutoFit/>
          </a:bodyPr>
          <a:lstStyle/>
          <a:p>
            <a:pPr algn="ctr"/>
            <a:r>
              <a:rPr lang="it-IT" dirty="0" smtClean="0">
                <a:solidFill>
                  <a:srgbClr val="FFFF99"/>
                </a:solidFill>
                <a:latin typeface="Vijaya" pitchFamily="34" charset="0"/>
                <a:cs typeface="Vijaya" pitchFamily="34" charset="0"/>
              </a:rPr>
              <a:t>finalmente potremmo ritornare ai concerti dei nostri artisti </a:t>
            </a:r>
            <a:r>
              <a:rPr lang="it-IT" dirty="0" smtClean="0">
                <a:latin typeface="Vijaya" pitchFamily="34" charset="0"/>
                <a:cs typeface="Vijaya" pitchFamily="34" charset="0"/>
              </a:rPr>
              <a:t> </a:t>
            </a:r>
            <a:r>
              <a:rPr lang="it-IT" dirty="0" smtClean="0">
                <a:solidFill>
                  <a:srgbClr val="FFFF99"/>
                </a:solidFill>
                <a:latin typeface="Vijaya" pitchFamily="34" charset="0"/>
                <a:cs typeface="Vijaya" pitchFamily="34" charset="0"/>
              </a:rPr>
              <a:t>preferiti, perché la musica è vita, è speranza, è felicità. Sarà bello persino tornare a scuola tra i banchi ed avere l’ansia per un compito in classe o tornare a lavoro ed incontrare quel collega che non abbiamo mai sopportato o il capo cattivo che ci ha dato filo da torcere.</a:t>
            </a:r>
            <a:r>
              <a:rPr lang="it-IT" dirty="0" smtClean="0">
                <a:solidFill>
                  <a:srgbClr val="FFFF99"/>
                </a:solidFill>
                <a:latin typeface="Andalus" pitchFamily="18" charset="-78"/>
                <a:cs typeface="Andalus" pitchFamily="18" charset="-78"/>
              </a:rPr>
              <a:t> </a:t>
            </a:r>
            <a:r>
              <a:rPr lang="it-IT" dirty="0" smtClean="0">
                <a:solidFill>
                  <a:srgbClr val="FFFF99"/>
                </a:solidFill>
                <a:latin typeface="Vijaya" pitchFamily="34" charset="0"/>
                <a:cs typeface="Vijaya" pitchFamily="34" charset="0"/>
              </a:rPr>
              <a:t>Sarà bello</a:t>
            </a:r>
            <a:endParaRPr lang="it-IT" dirty="0">
              <a:latin typeface="Vijaya" pitchFamily="34" charset="0"/>
              <a:cs typeface="Vijaya" pitchFamily="34" charset="0"/>
            </a:endParaRPr>
          </a:p>
        </p:txBody>
      </p:sp>
      <p:pic>
        <p:nvPicPr>
          <p:cNvPr id="1032" name="Picture 8" descr="Ragù di carne marchigiano: la vera ricetta ⋆ La Cucina di Bacco"/>
          <p:cNvPicPr>
            <a:picLocks noChangeAspect="1" noChangeArrowheads="1"/>
          </p:cNvPicPr>
          <p:nvPr/>
        </p:nvPicPr>
        <p:blipFill>
          <a:blip r:embed="rId4" cstate="print"/>
          <a:srcRect/>
          <a:stretch>
            <a:fillRect/>
          </a:stretch>
        </p:blipFill>
        <p:spPr bwMode="auto">
          <a:xfrm>
            <a:off x="0" y="3933056"/>
            <a:ext cx="2736304" cy="1368152"/>
          </a:xfrm>
          <a:prstGeom prst="rect">
            <a:avLst/>
          </a:prstGeom>
          <a:noFill/>
        </p:spPr>
      </p:pic>
      <p:pic>
        <p:nvPicPr>
          <p:cNvPr id="1036" name="Picture 12" descr="Come apparecchiare la tavola in estate - VIlle&amp;Casali"/>
          <p:cNvPicPr>
            <a:picLocks noChangeAspect="1" noChangeArrowheads="1"/>
          </p:cNvPicPr>
          <p:nvPr/>
        </p:nvPicPr>
        <p:blipFill>
          <a:blip r:embed="rId5" cstate="print"/>
          <a:srcRect/>
          <a:stretch>
            <a:fillRect/>
          </a:stretch>
        </p:blipFill>
        <p:spPr bwMode="auto">
          <a:xfrm>
            <a:off x="6169868" y="3933056"/>
            <a:ext cx="2974132" cy="1368152"/>
          </a:xfrm>
          <a:prstGeom prst="rect">
            <a:avLst/>
          </a:prstGeom>
          <a:noFill/>
        </p:spPr>
      </p:pic>
      <p:sp>
        <p:nvSpPr>
          <p:cNvPr id="13" name="Rettangolo 12"/>
          <p:cNvSpPr/>
          <p:nvPr/>
        </p:nvSpPr>
        <p:spPr>
          <a:xfrm>
            <a:off x="2699792" y="3861048"/>
            <a:ext cx="3528392" cy="1477328"/>
          </a:xfrm>
          <a:prstGeom prst="rect">
            <a:avLst/>
          </a:prstGeom>
        </p:spPr>
        <p:txBody>
          <a:bodyPr wrap="square">
            <a:spAutoFit/>
          </a:bodyPr>
          <a:lstStyle/>
          <a:p>
            <a:r>
              <a:rPr lang="it-IT" dirty="0" smtClean="0">
                <a:solidFill>
                  <a:srgbClr val="FFFF99"/>
                </a:solidFill>
                <a:latin typeface="Vijaya" pitchFamily="34" charset="0"/>
                <a:cs typeface="Vijaya" pitchFamily="34" charset="0"/>
              </a:rPr>
              <a:t>bello riscoprire i nostri sogni e portare avanti i nostri progetti, e sarà ancora più bello abbracciarci e sentire finalmente che per quanto un telefonino possa farci compagnia non potrà mai sostituire il calore</a:t>
            </a:r>
            <a:endParaRPr lang="it-IT" dirty="0">
              <a:latin typeface="Vijaya" pitchFamily="34" charset="0"/>
              <a:cs typeface="Vijaya" pitchFamily="34" charset="0"/>
            </a:endParaRPr>
          </a:p>
        </p:txBody>
      </p:sp>
      <p:sp>
        <p:nvSpPr>
          <p:cNvPr id="15" name="Rettangolo 14"/>
          <p:cNvSpPr/>
          <p:nvPr/>
        </p:nvSpPr>
        <p:spPr>
          <a:xfrm>
            <a:off x="0" y="5229200"/>
            <a:ext cx="8892480" cy="1477328"/>
          </a:xfrm>
          <a:prstGeom prst="rect">
            <a:avLst/>
          </a:prstGeom>
        </p:spPr>
        <p:txBody>
          <a:bodyPr wrap="square">
            <a:spAutoFit/>
          </a:bodyPr>
          <a:lstStyle/>
          <a:p>
            <a:pPr algn="ctr"/>
            <a:r>
              <a:rPr lang="it-IT" dirty="0" smtClean="0">
                <a:solidFill>
                  <a:srgbClr val="FFFF99"/>
                </a:solidFill>
                <a:latin typeface="Vijaya" pitchFamily="34" charset="0"/>
                <a:cs typeface="Vijaya" pitchFamily="34" charset="0"/>
              </a:rPr>
              <a:t>di un abbraccio o l’emozione di una carezza. Usiamo questo periodo per far sbocciare qualcosa di bello, pulito, puro, positivo, usiamolo per far svoltare la vita nella giusta direzione, perché la nostra vita non è fatta per nascere, ma per rinascere, ogni giorno. E poi amiamoci forte, non c’è cosa più bella. E almeno una volta al giorno, pensiamo a chi oggi sta combattendo il male di ieri per un futuro migliore, sperando che tutte queste parole non siano solo il pensiero di una ragazzina sognatrice, ma lo scopo di tutta l’umanità. </a:t>
            </a:r>
            <a:endParaRPr lang="it-IT" dirty="0">
              <a:solidFill>
                <a:srgbClr val="FFFF99"/>
              </a:solidFill>
              <a:latin typeface="Vijaya" pitchFamily="34" charset="0"/>
              <a:cs typeface="Vijay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blob:https://web.whatsapp.com/1edfff35-6148-4891-99d3-3a1cd4fe30f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6324" name="AutoShape 4" descr="blob:https://web.whatsapp.com/1edfff35-6148-4891-99d3-3a1cd4fe30f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 name="Immagine 5" descr="pomi.jpg"/>
          <p:cNvPicPr>
            <a:picLocks noChangeAspect="1"/>
          </p:cNvPicPr>
          <p:nvPr/>
        </p:nvPicPr>
        <p:blipFill>
          <a:blip r:embed="rId2" cstate="print"/>
          <a:srcRect t="17566" b="53265"/>
          <a:stretch>
            <a:fillRect/>
          </a:stretch>
        </p:blipFill>
        <p:spPr>
          <a:xfrm>
            <a:off x="4061362" y="0"/>
            <a:ext cx="5082638" cy="2636912"/>
          </a:xfrm>
          <a:prstGeom prst="rect">
            <a:avLst/>
          </a:prstGeom>
        </p:spPr>
      </p:pic>
      <p:pic>
        <p:nvPicPr>
          <p:cNvPr id="8" name="Immagine 7" descr="b08a16a6-d2ef-4ee1-b8ec-fda45574c9a8.jpg"/>
          <p:cNvPicPr>
            <a:picLocks noChangeAspect="1"/>
          </p:cNvPicPr>
          <p:nvPr/>
        </p:nvPicPr>
        <p:blipFill>
          <a:blip r:embed="rId3" cstate="print"/>
          <a:stretch>
            <a:fillRect/>
          </a:stretch>
        </p:blipFill>
        <p:spPr>
          <a:xfrm>
            <a:off x="0" y="2632762"/>
            <a:ext cx="4067944" cy="4225238"/>
          </a:xfrm>
          <a:prstGeom prst="rect">
            <a:avLst/>
          </a:prstGeom>
        </p:spPr>
      </p:pic>
      <p:sp>
        <p:nvSpPr>
          <p:cNvPr id="9" name="CasellaDiTesto 8"/>
          <p:cNvSpPr txBox="1"/>
          <p:nvPr/>
        </p:nvSpPr>
        <p:spPr>
          <a:xfrm>
            <a:off x="179512" y="332656"/>
            <a:ext cx="3600400" cy="2031325"/>
          </a:xfrm>
          <a:prstGeom prst="rect">
            <a:avLst/>
          </a:prstGeom>
          <a:noFill/>
        </p:spPr>
        <p:txBody>
          <a:bodyPr wrap="square" rtlCol="0">
            <a:spAutoFit/>
          </a:bodyPr>
          <a:lstStyle/>
          <a:p>
            <a:pPr algn="ctr"/>
            <a:r>
              <a:rPr lang="it-IT" dirty="0" smtClean="0">
                <a:solidFill>
                  <a:srgbClr val="00B0F0"/>
                </a:solidFill>
              </a:rPr>
              <a:t>Questa è la mia città attualmente, non nascondo che mi fa un po’ male vederla così, spero di vederla di nuovo caotica come un tempo, ma prima dobbiamo soffrire ancora un altro po’. </a:t>
            </a:r>
            <a:endParaRPr lang="it-IT" dirty="0">
              <a:solidFill>
                <a:srgbClr val="00B0F0"/>
              </a:solidFill>
            </a:endParaRPr>
          </a:p>
        </p:txBody>
      </p:sp>
      <p:sp>
        <p:nvSpPr>
          <p:cNvPr id="10" name="CasellaDiTesto 9"/>
          <p:cNvSpPr txBox="1"/>
          <p:nvPr/>
        </p:nvSpPr>
        <p:spPr>
          <a:xfrm>
            <a:off x="4391472" y="2924944"/>
            <a:ext cx="4752528" cy="2123658"/>
          </a:xfrm>
          <a:prstGeom prst="rect">
            <a:avLst/>
          </a:prstGeom>
          <a:noFill/>
        </p:spPr>
        <p:txBody>
          <a:bodyPr wrap="square" rtlCol="0">
            <a:spAutoFit/>
          </a:bodyPr>
          <a:lstStyle/>
          <a:p>
            <a:pPr algn="ctr"/>
            <a:r>
              <a:rPr lang="it-IT" sz="4400" dirty="0" smtClean="0">
                <a:solidFill>
                  <a:srgbClr val="FFFF00"/>
                </a:solidFill>
                <a:latin typeface="Brush Script MT" pitchFamily="66" charset="0"/>
              </a:rPr>
              <a:t>Chi vuole vedere il Sole, deve prima saper affrontare la tempesta!</a:t>
            </a:r>
            <a:endParaRPr lang="it-IT" sz="4400" dirty="0">
              <a:solidFill>
                <a:srgbClr val="FFFF00"/>
              </a:solidFill>
              <a:latin typeface="Brush Script MT" pitchFamily="66"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oto, immagini, grafica, vettoriali e video esenti da royalty per ..."/>
          <p:cNvPicPr>
            <a:picLocks noChangeAspect="1" noChangeArrowheads="1"/>
          </p:cNvPicPr>
          <p:nvPr/>
        </p:nvPicPr>
        <p:blipFill>
          <a:blip r:embed="rId2" cstate="print"/>
          <a:srcRect/>
          <a:stretch>
            <a:fillRect/>
          </a:stretch>
        </p:blipFill>
        <p:spPr bwMode="auto">
          <a:xfrm>
            <a:off x="-42858" y="0"/>
            <a:ext cx="9186858" cy="4293096"/>
          </a:xfrm>
          <a:prstGeom prst="rect">
            <a:avLst/>
          </a:prstGeom>
          <a:noFill/>
        </p:spPr>
      </p:pic>
      <p:sp>
        <p:nvSpPr>
          <p:cNvPr id="6" name="Ovale 5"/>
          <p:cNvSpPr/>
          <p:nvPr/>
        </p:nvSpPr>
        <p:spPr>
          <a:xfrm>
            <a:off x="179512" y="4581128"/>
            <a:ext cx="7632848" cy="227687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755576" y="4941168"/>
            <a:ext cx="6768752" cy="1446550"/>
          </a:xfrm>
          <a:prstGeom prst="rect">
            <a:avLst/>
          </a:prstGeom>
          <a:noFill/>
        </p:spPr>
        <p:txBody>
          <a:bodyPr wrap="square" rtlCol="0">
            <a:spAutoFit/>
          </a:bodyPr>
          <a:lstStyle/>
          <a:p>
            <a:r>
              <a:rPr lang="it-IT" sz="8800" dirty="0" smtClean="0">
                <a:solidFill>
                  <a:schemeClr val="bg1"/>
                </a:solidFill>
                <a:latin typeface="Edwardian Script ITC" pitchFamily="66" charset="0"/>
              </a:rPr>
              <a:t>Guadagno Valeria</a:t>
            </a:r>
            <a:endParaRPr lang="it-IT" sz="8800" dirty="0">
              <a:solidFill>
                <a:schemeClr val="bg1"/>
              </a:solidFill>
              <a:latin typeface="Edwardian Script ITC"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620688"/>
            <a:ext cx="4788024" cy="2585323"/>
          </a:xfrm>
          <a:prstGeom prst="rect">
            <a:avLst/>
          </a:prstGeom>
        </p:spPr>
        <p:txBody>
          <a:bodyPr wrap="square">
            <a:spAutoFit/>
          </a:bodyPr>
          <a:lstStyle/>
          <a:p>
            <a:r>
              <a:rPr lang="it-IT" dirty="0" smtClean="0">
                <a:solidFill>
                  <a:schemeClr val="accent6">
                    <a:lumMod val="60000"/>
                    <a:lumOff val="40000"/>
                  </a:schemeClr>
                </a:solidFill>
                <a:latin typeface="Garamond" pitchFamily="18" charset="0"/>
              </a:rPr>
              <a:t>All'interno di questa organizzazione operano diverse divisioni operative.</a:t>
            </a:r>
          </a:p>
          <a:p>
            <a:r>
              <a:rPr lang="it-IT" dirty="0" smtClean="0">
                <a:solidFill>
                  <a:schemeClr val="accent6">
                    <a:lumMod val="60000"/>
                    <a:lumOff val="40000"/>
                  </a:schemeClr>
                </a:solidFill>
                <a:latin typeface="Garamond" pitchFamily="18" charset="0"/>
              </a:rPr>
              <a:t>Alla Divisione delle sostanze terapeutiche, profilattiche e diagnostiche sono demandate alcune attività in campo farmaceutico, come:</a:t>
            </a:r>
          </a:p>
          <a:p>
            <a:pPr>
              <a:buFont typeface="Wingdings" pitchFamily="2" charset="2"/>
              <a:buChar char="q"/>
            </a:pPr>
            <a:r>
              <a:rPr lang="it-IT" dirty="0" smtClean="0">
                <a:solidFill>
                  <a:schemeClr val="accent6">
                    <a:lumMod val="60000"/>
                    <a:lumOff val="40000"/>
                  </a:schemeClr>
                </a:solidFill>
                <a:latin typeface="Garamond" pitchFamily="18" charset="0"/>
              </a:rPr>
              <a:t>la compilazione della </a:t>
            </a:r>
            <a:r>
              <a:rPr lang="it-IT" u="sng" dirty="0" smtClean="0">
                <a:solidFill>
                  <a:schemeClr val="tx2"/>
                </a:solidFill>
                <a:latin typeface="Garamond" pitchFamily="18" charset="0"/>
              </a:rPr>
              <a:t>Farmacopea internazionale</a:t>
            </a:r>
          </a:p>
          <a:p>
            <a:pPr>
              <a:buFont typeface="Wingdings" pitchFamily="2" charset="2"/>
              <a:buChar char="q"/>
            </a:pPr>
            <a:r>
              <a:rPr lang="it-IT" dirty="0" smtClean="0">
                <a:solidFill>
                  <a:schemeClr val="accent6">
                    <a:lumMod val="60000"/>
                    <a:lumOff val="40000"/>
                  </a:schemeClr>
                </a:solidFill>
                <a:latin typeface="Garamond" pitchFamily="18" charset="0"/>
              </a:rPr>
              <a:t>la redazione di una lista di</a:t>
            </a:r>
            <a:r>
              <a:rPr lang="it-IT" dirty="0" smtClean="0">
                <a:latin typeface="Garamond" pitchFamily="18" charset="0"/>
              </a:rPr>
              <a:t> </a:t>
            </a:r>
            <a:r>
              <a:rPr lang="it-IT" u="sng" dirty="0" smtClean="0">
                <a:solidFill>
                  <a:schemeClr val="accent1"/>
                </a:solidFill>
                <a:latin typeface="Garamond" pitchFamily="18" charset="0"/>
              </a:rPr>
              <a:t>Denominazioni Comuni Internazionali dei Medicamenti </a:t>
            </a:r>
            <a:r>
              <a:rPr lang="it-IT" dirty="0" smtClean="0">
                <a:solidFill>
                  <a:schemeClr val="accent6">
                    <a:lumMod val="60000"/>
                    <a:lumOff val="40000"/>
                  </a:schemeClr>
                </a:solidFill>
                <a:latin typeface="Garamond" pitchFamily="18" charset="0"/>
              </a:rPr>
              <a:t>(</a:t>
            </a:r>
            <a:r>
              <a:rPr lang="it-IT" dirty="0" err="1" smtClean="0">
                <a:solidFill>
                  <a:schemeClr val="accent6">
                    <a:lumMod val="60000"/>
                    <a:lumOff val="40000"/>
                  </a:schemeClr>
                </a:solidFill>
                <a:latin typeface="Garamond" pitchFamily="18" charset="0"/>
              </a:rPr>
              <a:t>DCI</a:t>
            </a:r>
            <a:r>
              <a:rPr lang="it-IT" dirty="0" smtClean="0">
                <a:solidFill>
                  <a:schemeClr val="accent6">
                    <a:lumMod val="60000"/>
                    <a:lumOff val="40000"/>
                  </a:schemeClr>
                </a:solidFill>
                <a:latin typeface="Garamond" pitchFamily="18" charset="0"/>
              </a:rPr>
              <a:t>), raccomandate agli Stati membri per uniformare la</a:t>
            </a:r>
            <a:endParaRPr lang="it-IT" dirty="0">
              <a:solidFill>
                <a:schemeClr val="accent6">
                  <a:lumMod val="60000"/>
                  <a:lumOff val="40000"/>
                </a:schemeClr>
              </a:solidFill>
              <a:latin typeface="Garamond" pitchFamily="18" charset="0"/>
            </a:endParaRPr>
          </a:p>
        </p:txBody>
      </p:sp>
      <p:sp>
        <p:nvSpPr>
          <p:cNvPr id="6" name="CasellaDiTesto 5"/>
          <p:cNvSpPr txBox="1"/>
          <p:nvPr/>
        </p:nvSpPr>
        <p:spPr>
          <a:xfrm>
            <a:off x="611560" y="-171400"/>
            <a:ext cx="4032448" cy="923330"/>
          </a:xfrm>
          <a:prstGeom prst="rect">
            <a:avLst/>
          </a:prstGeom>
          <a:noFill/>
        </p:spPr>
        <p:txBody>
          <a:bodyPr wrap="square" rtlCol="0">
            <a:spAutoFit/>
          </a:bodyPr>
          <a:lstStyle/>
          <a:p>
            <a:r>
              <a:rPr lang="it-IT"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Garamond" pitchFamily="18" charset="0"/>
              </a:rPr>
              <a:t>… inoltre</a:t>
            </a:r>
            <a:endParaRPr lang="it-IT"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Garamond" pitchFamily="18" charset="0"/>
            </a:endParaRPr>
          </a:p>
        </p:txBody>
      </p:sp>
      <p:sp>
        <p:nvSpPr>
          <p:cNvPr id="7" name="CasellaDiTesto 6"/>
          <p:cNvSpPr txBox="1"/>
          <p:nvPr/>
        </p:nvSpPr>
        <p:spPr>
          <a:xfrm>
            <a:off x="395536" y="3717032"/>
            <a:ext cx="6408712" cy="646331"/>
          </a:xfrm>
          <a:prstGeom prst="rect">
            <a:avLst/>
          </a:prstGeom>
          <a:noFill/>
        </p:spPr>
        <p:txBody>
          <a:bodyPr wrap="square" rtlCol="0">
            <a:spAutoFit/>
          </a:bodyPr>
          <a:lstStyle/>
          <a:p>
            <a:r>
              <a:rPr lang="it-IT"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ed è previsto anche</a:t>
            </a:r>
            <a:endParaRPr lang="it-IT"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Rettangolo 7"/>
          <p:cNvSpPr/>
          <p:nvPr/>
        </p:nvSpPr>
        <p:spPr>
          <a:xfrm>
            <a:off x="2267744" y="4272677"/>
            <a:ext cx="6876256" cy="2585323"/>
          </a:xfrm>
          <a:prstGeom prst="rect">
            <a:avLst/>
          </a:prstGeom>
        </p:spPr>
        <p:txBody>
          <a:bodyPr wrap="square">
            <a:spAutoFit/>
          </a:bodyPr>
          <a:lstStyle/>
          <a:p>
            <a:pPr>
              <a:buFont typeface="Wingdings" pitchFamily="2" charset="2"/>
              <a:buChar char="v"/>
            </a:pPr>
            <a:r>
              <a:rPr lang="it-IT" dirty="0" smtClean="0">
                <a:solidFill>
                  <a:schemeClr val="accent4">
                    <a:lumMod val="20000"/>
                    <a:lumOff val="80000"/>
                  </a:schemeClr>
                </a:solidFill>
                <a:latin typeface="Garamond" pitchFamily="18" charset="0"/>
              </a:rPr>
              <a:t>l'istituzione di un servizio internazionale per la raccolta, l'elaborazione e la diffusione delle segnalazioni di intolleranza ed effetti collaterali dei farmaci</a:t>
            </a:r>
          </a:p>
          <a:p>
            <a:pPr>
              <a:buFont typeface="Wingdings" pitchFamily="2" charset="2"/>
              <a:buChar char="v"/>
            </a:pPr>
            <a:r>
              <a:rPr lang="it-IT" dirty="0" smtClean="0">
                <a:solidFill>
                  <a:schemeClr val="accent4">
                    <a:lumMod val="20000"/>
                    <a:lumOff val="80000"/>
                  </a:schemeClr>
                </a:solidFill>
                <a:latin typeface="Garamond" pitchFamily="18" charset="0"/>
              </a:rPr>
              <a:t>l'elaborazione di un certificato internazionale di qualità, basato sull'applicazione delle Norme di Buona Fabbricazione da parte dei produttori di medicamenti</a:t>
            </a:r>
          </a:p>
          <a:p>
            <a:pPr>
              <a:buFont typeface="Wingdings" pitchFamily="2" charset="2"/>
              <a:buChar char="v"/>
            </a:pPr>
            <a:r>
              <a:rPr lang="it-IT" dirty="0" smtClean="0">
                <a:solidFill>
                  <a:schemeClr val="accent4">
                    <a:lumMod val="20000"/>
                    <a:lumOff val="80000"/>
                  </a:schemeClr>
                </a:solidFill>
                <a:latin typeface="Garamond" pitchFamily="18" charset="0"/>
              </a:rPr>
              <a:t>la compilazione e l'aggiornamento di un repertorio internazionale delle piante medicinali.</a:t>
            </a:r>
          </a:p>
          <a:p>
            <a:pPr>
              <a:buFont typeface="Wingdings" pitchFamily="2" charset="2"/>
              <a:buChar char="v"/>
            </a:pPr>
            <a:r>
              <a:rPr lang="it-IT" dirty="0" smtClean="0">
                <a:solidFill>
                  <a:schemeClr val="accent4">
                    <a:lumMod val="20000"/>
                    <a:lumOff val="80000"/>
                  </a:schemeClr>
                </a:solidFill>
                <a:latin typeface="Garamond" pitchFamily="18" charset="0"/>
              </a:rPr>
              <a:t>la compilazione e l'aggiornamento della Lista dei medicamenti essenziali.</a:t>
            </a:r>
            <a:endParaRPr lang="it-IT" dirty="0">
              <a:solidFill>
                <a:schemeClr val="accent4">
                  <a:lumMod val="20000"/>
                  <a:lumOff val="80000"/>
                </a:schemeClr>
              </a:solidFill>
              <a:latin typeface="Garamond" pitchFamily="18" charset="0"/>
            </a:endParaRPr>
          </a:p>
        </p:txBody>
      </p:sp>
      <p:pic>
        <p:nvPicPr>
          <p:cNvPr id="20484" name="Picture 4" descr="Risultato immagini per denominazione comune internazionale dei medici"/>
          <p:cNvPicPr>
            <a:picLocks noChangeAspect="1" noChangeArrowheads="1"/>
          </p:cNvPicPr>
          <p:nvPr/>
        </p:nvPicPr>
        <p:blipFill>
          <a:blip r:embed="rId2" cstate="print"/>
          <a:srcRect/>
          <a:stretch>
            <a:fillRect/>
          </a:stretch>
        </p:blipFill>
        <p:spPr bwMode="auto">
          <a:xfrm>
            <a:off x="0" y="5301209"/>
            <a:ext cx="2338529" cy="1556792"/>
          </a:xfrm>
          <a:prstGeom prst="rect">
            <a:avLst/>
          </a:prstGeom>
          <a:noFill/>
        </p:spPr>
      </p:pic>
      <p:sp>
        <p:nvSpPr>
          <p:cNvPr id="11" name="Rettangolo 10"/>
          <p:cNvSpPr/>
          <p:nvPr/>
        </p:nvSpPr>
        <p:spPr>
          <a:xfrm>
            <a:off x="0" y="3068960"/>
            <a:ext cx="7164288" cy="923330"/>
          </a:xfrm>
          <a:prstGeom prst="rect">
            <a:avLst/>
          </a:prstGeom>
        </p:spPr>
        <p:txBody>
          <a:bodyPr wrap="square">
            <a:spAutoFit/>
          </a:bodyPr>
          <a:lstStyle/>
          <a:p>
            <a:r>
              <a:rPr lang="it-IT" dirty="0" smtClean="0">
                <a:solidFill>
                  <a:schemeClr val="accent6">
                    <a:lumMod val="60000"/>
                    <a:lumOff val="40000"/>
                  </a:schemeClr>
                </a:solidFill>
                <a:latin typeface="Garamond" pitchFamily="18" charset="0"/>
              </a:rPr>
              <a:t>nomenclatura farmaceutica dei principi attivi su base internazionale</a:t>
            </a:r>
          </a:p>
          <a:p>
            <a:pPr>
              <a:buFont typeface="Wingdings" pitchFamily="2" charset="2"/>
              <a:buChar char="q"/>
            </a:pPr>
            <a:r>
              <a:rPr lang="it-IT" dirty="0" smtClean="0">
                <a:solidFill>
                  <a:schemeClr val="accent6">
                    <a:lumMod val="60000"/>
                    <a:lumOff val="40000"/>
                  </a:schemeClr>
                </a:solidFill>
                <a:latin typeface="Garamond" pitchFamily="18" charset="0"/>
              </a:rPr>
              <a:t>la redazione della lista delle sostanze stupefacenti e il suo costante aggiornamento</a:t>
            </a:r>
            <a:endParaRPr lang="it-IT" dirty="0">
              <a:solidFill>
                <a:schemeClr val="accent6">
                  <a:lumMod val="60000"/>
                  <a:lumOff val="40000"/>
                </a:schemeClr>
              </a:solidFill>
              <a:latin typeface="Garamond" pitchFamily="18" charset="0"/>
            </a:endParaRPr>
          </a:p>
        </p:txBody>
      </p:sp>
      <p:pic>
        <p:nvPicPr>
          <p:cNvPr id="20486" name="Picture 6" descr="Risultato immagini per denominazione comune internazionale dei medici"/>
          <p:cNvPicPr>
            <a:picLocks noChangeAspect="1" noChangeArrowheads="1"/>
          </p:cNvPicPr>
          <p:nvPr/>
        </p:nvPicPr>
        <p:blipFill>
          <a:blip r:embed="rId3" cstate="print"/>
          <a:srcRect/>
          <a:stretch>
            <a:fillRect/>
          </a:stretch>
        </p:blipFill>
        <p:spPr bwMode="auto">
          <a:xfrm>
            <a:off x="6300192" y="2861948"/>
            <a:ext cx="2843808" cy="1503156"/>
          </a:xfrm>
          <a:prstGeom prst="rect">
            <a:avLst/>
          </a:prstGeom>
          <a:noFill/>
        </p:spPr>
      </p:pic>
      <p:pic>
        <p:nvPicPr>
          <p:cNvPr id="20488" name="Picture 8" descr="Risultato immagini per denominazione comune internazionale dei medici"/>
          <p:cNvPicPr>
            <a:picLocks noChangeAspect="1" noChangeArrowheads="1"/>
          </p:cNvPicPr>
          <p:nvPr/>
        </p:nvPicPr>
        <p:blipFill>
          <a:blip r:embed="rId4" cstate="print"/>
          <a:srcRect/>
          <a:stretch>
            <a:fillRect/>
          </a:stretch>
        </p:blipFill>
        <p:spPr bwMode="auto">
          <a:xfrm>
            <a:off x="4705211" y="0"/>
            <a:ext cx="4438789" cy="27809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0"/>
            <a:ext cx="8062912" cy="1052736"/>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it-IT" sz="6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Pristina" pitchFamily="66" charset="0"/>
              </a:rPr>
              <a:t>Stati di allerta</a:t>
            </a:r>
            <a:endParaRPr lang="it-IT" sz="6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Pristina" pitchFamily="66" charset="0"/>
            </a:endParaRPr>
          </a:p>
        </p:txBody>
      </p:sp>
      <p:sp>
        <p:nvSpPr>
          <p:cNvPr id="4" name="Rettangolo 3"/>
          <p:cNvSpPr/>
          <p:nvPr/>
        </p:nvSpPr>
        <p:spPr>
          <a:xfrm>
            <a:off x="0" y="908720"/>
            <a:ext cx="5436096" cy="3262432"/>
          </a:xfrm>
          <a:prstGeom prst="rect">
            <a:avLst/>
          </a:prstGeom>
        </p:spPr>
        <p:txBody>
          <a:bodyPr wrap="square">
            <a:spAutoFit/>
          </a:bodyPr>
          <a:lstStyle/>
          <a:p>
            <a:r>
              <a:rPr lang="it-IT" b="1" dirty="0" smtClean="0">
                <a:solidFill>
                  <a:srgbClr val="CCFF99"/>
                </a:solidFill>
                <a:latin typeface="Pristina" pitchFamily="66" charset="0"/>
              </a:rPr>
              <a:t>L'OMS</a:t>
            </a:r>
            <a:r>
              <a:rPr lang="it-IT" dirty="0" smtClean="0">
                <a:solidFill>
                  <a:srgbClr val="CCFF99"/>
                </a:solidFill>
                <a:latin typeface="Pristina" pitchFamily="66" charset="0"/>
              </a:rPr>
              <a:t>, nella sua funzione di vigilanza sanitaria, può emettere avvisi alle autorità sanitarie dei paesi membri relativi ai rischi pandemici.</a:t>
            </a:r>
          </a:p>
          <a:p>
            <a:r>
              <a:rPr lang="it-IT" dirty="0" smtClean="0">
                <a:solidFill>
                  <a:srgbClr val="CCFF99"/>
                </a:solidFill>
                <a:latin typeface="Pristina" pitchFamily="66" charset="0"/>
              </a:rPr>
              <a:t>Le fasi di allarme per i pericoli di</a:t>
            </a:r>
            <a:r>
              <a:rPr lang="it-IT" dirty="0" smtClean="0">
                <a:latin typeface="Pristina" pitchFamily="66" charset="0"/>
              </a:rPr>
              <a:t> </a:t>
            </a:r>
            <a:r>
              <a:rPr lang="it-IT" u="sng" dirty="0" smtClean="0">
                <a:solidFill>
                  <a:srgbClr val="00B050"/>
                </a:solidFill>
                <a:latin typeface="Pristina" pitchFamily="66" charset="0"/>
                <a:hlinkClick r:id="rId2" action="ppaction://hlinksldjump"/>
              </a:rPr>
              <a:t>pandemia</a:t>
            </a:r>
            <a:r>
              <a:rPr lang="it-IT" dirty="0" smtClean="0">
                <a:latin typeface="Pristina" pitchFamily="66" charset="0"/>
              </a:rPr>
              <a:t> </a:t>
            </a:r>
            <a:r>
              <a:rPr lang="it-IT" dirty="0" smtClean="0">
                <a:solidFill>
                  <a:srgbClr val="92D050"/>
                </a:solidFill>
                <a:latin typeface="Pristina" pitchFamily="66" charset="0"/>
              </a:rPr>
              <a:t>(cliccare su pandemia) </a:t>
            </a:r>
            <a:r>
              <a:rPr lang="it-IT" dirty="0" smtClean="0">
                <a:solidFill>
                  <a:srgbClr val="CCFF99"/>
                </a:solidFill>
                <a:latin typeface="Pristina" pitchFamily="66" charset="0"/>
              </a:rPr>
              <a:t>utilizzate dall'OMS sono le seguenti:</a:t>
            </a:r>
          </a:p>
          <a:p>
            <a:pPr marL="457200" indent="-457200">
              <a:buFont typeface="+mj-lt"/>
              <a:buAutoNum type="arabicPeriod"/>
            </a:pPr>
            <a:r>
              <a:rPr lang="it-IT" sz="2000" dirty="0" smtClean="0">
                <a:solidFill>
                  <a:schemeClr val="accent1">
                    <a:lumMod val="20000"/>
                    <a:lumOff val="80000"/>
                  </a:schemeClr>
                </a:solidFill>
                <a:latin typeface="Pristina" pitchFamily="66" charset="0"/>
              </a:rPr>
              <a:t>Fase 1</a:t>
            </a:r>
            <a:r>
              <a:rPr lang="it-IT" dirty="0" smtClean="0">
                <a:solidFill>
                  <a:srgbClr val="CCFF99"/>
                </a:solidFill>
                <a:latin typeface="Pristina" pitchFamily="66" charset="0"/>
              </a:rPr>
              <a:t>: nessuno dei</a:t>
            </a:r>
            <a:r>
              <a:rPr lang="it-IT" dirty="0" smtClean="0">
                <a:latin typeface="Pristina" pitchFamily="66" charset="0"/>
              </a:rPr>
              <a:t> </a:t>
            </a:r>
            <a:r>
              <a:rPr lang="it-IT" u="sng" dirty="0" smtClean="0">
                <a:solidFill>
                  <a:srgbClr val="FF0000"/>
                </a:solidFill>
                <a:latin typeface="Pristina" pitchFamily="66" charset="0"/>
                <a:hlinkClick r:id="" action="ppaction://hlinkshowjump?jump=nextslide"/>
              </a:rPr>
              <a:t>virus</a:t>
            </a:r>
            <a:r>
              <a:rPr lang="it-IT" dirty="0" smtClean="0">
                <a:solidFill>
                  <a:srgbClr val="92D050"/>
                </a:solidFill>
                <a:latin typeface="Pristina" pitchFamily="66" charset="0"/>
              </a:rPr>
              <a:t>(cliccare su virus) </a:t>
            </a:r>
            <a:r>
              <a:rPr lang="it-IT" dirty="0" smtClean="0">
                <a:solidFill>
                  <a:srgbClr val="CCFF99"/>
                </a:solidFill>
                <a:latin typeface="Pristina" pitchFamily="66" charset="0"/>
              </a:rPr>
              <a:t>che normalmente circola fra gli animali è causa di infezione per l'uomo</a:t>
            </a:r>
          </a:p>
          <a:p>
            <a:pPr marL="457200" indent="-457200">
              <a:buFont typeface="+mj-lt"/>
              <a:buAutoNum type="arabicPeriod"/>
            </a:pPr>
            <a:r>
              <a:rPr lang="it-IT" sz="2000" dirty="0" smtClean="0">
                <a:solidFill>
                  <a:schemeClr val="accent2">
                    <a:lumMod val="40000"/>
                    <a:lumOff val="60000"/>
                  </a:schemeClr>
                </a:solidFill>
                <a:latin typeface="Pristina" pitchFamily="66" charset="0"/>
              </a:rPr>
              <a:t>Fase 2</a:t>
            </a:r>
            <a:r>
              <a:rPr lang="it-IT" dirty="0" smtClean="0">
                <a:solidFill>
                  <a:srgbClr val="CCFF99"/>
                </a:solidFill>
                <a:latin typeface="Pristina" pitchFamily="66" charset="0"/>
              </a:rPr>
              <a:t>: un virus che sta circolando fra animali domestici o selvatici ha infettato persone venute a stretto contatto con animali infetti</a:t>
            </a:r>
          </a:p>
          <a:p>
            <a:pPr marL="457200" indent="-457200">
              <a:buFont typeface="+mj-lt"/>
              <a:buAutoNum type="arabicPeriod"/>
            </a:pPr>
            <a:r>
              <a:rPr lang="it-IT" sz="2000" dirty="0" smtClean="0">
                <a:solidFill>
                  <a:schemeClr val="accent4">
                    <a:lumMod val="40000"/>
                    <a:lumOff val="60000"/>
                  </a:schemeClr>
                </a:solidFill>
                <a:latin typeface="Pristina" pitchFamily="66" charset="0"/>
              </a:rPr>
              <a:t>Fase 3</a:t>
            </a:r>
            <a:r>
              <a:rPr lang="it-IT" dirty="0" smtClean="0">
                <a:solidFill>
                  <a:srgbClr val="CCFF99"/>
                </a:solidFill>
                <a:latin typeface="Pristina" pitchFamily="66" charset="0"/>
              </a:rPr>
              <a:t>: un virus animale ha infettato un gruppo di persone, ma la trasmissione fra uomo e uomo è assente o fortemente limitata</a:t>
            </a:r>
          </a:p>
          <a:p>
            <a:pPr marL="457200" indent="-457200">
              <a:buFont typeface="+mj-lt"/>
              <a:buAutoNum type="arabicPeriod"/>
            </a:pPr>
            <a:r>
              <a:rPr lang="it-IT" sz="2000" dirty="0" smtClean="0">
                <a:solidFill>
                  <a:schemeClr val="accent5">
                    <a:lumMod val="75000"/>
                  </a:schemeClr>
                </a:solidFill>
                <a:latin typeface="Pristina" pitchFamily="66" charset="0"/>
              </a:rPr>
              <a:t>Fase 4</a:t>
            </a:r>
            <a:r>
              <a:rPr lang="it-IT" dirty="0" smtClean="0">
                <a:solidFill>
                  <a:srgbClr val="CCFF99"/>
                </a:solidFill>
                <a:latin typeface="Pristina" pitchFamily="66" charset="0"/>
              </a:rPr>
              <a:t>: per un virus è possibile la trasmissione umana</a:t>
            </a:r>
          </a:p>
        </p:txBody>
      </p:sp>
      <p:pic>
        <p:nvPicPr>
          <p:cNvPr id="19458" name="Picture 2" descr="File:Rotavirus Reconstruction.jpg"/>
          <p:cNvPicPr>
            <a:picLocks noChangeAspect="1" noChangeArrowheads="1"/>
          </p:cNvPicPr>
          <p:nvPr/>
        </p:nvPicPr>
        <p:blipFill>
          <a:blip r:embed="rId3" cstate="print"/>
          <a:srcRect/>
          <a:stretch>
            <a:fillRect/>
          </a:stretch>
        </p:blipFill>
        <p:spPr bwMode="auto">
          <a:xfrm>
            <a:off x="5580112" y="980728"/>
            <a:ext cx="3349732" cy="2934072"/>
          </a:xfrm>
          <a:prstGeom prst="rect">
            <a:avLst/>
          </a:prstGeom>
          <a:noFill/>
        </p:spPr>
      </p:pic>
      <p:sp>
        <p:nvSpPr>
          <p:cNvPr id="8" name="Rettangolo 7"/>
          <p:cNvSpPr/>
          <p:nvPr/>
        </p:nvSpPr>
        <p:spPr>
          <a:xfrm>
            <a:off x="0" y="4211122"/>
            <a:ext cx="7884368" cy="1538883"/>
          </a:xfrm>
          <a:prstGeom prst="rect">
            <a:avLst/>
          </a:prstGeom>
        </p:spPr>
        <p:txBody>
          <a:bodyPr wrap="square">
            <a:spAutoFit/>
          </a:bodyPr>
          <a:lstStyle/>
          <a:p>
            <a:pPr marL="457200" indent="-457200"/>
            <a:r>
              <a:rPr lang="it-IT" sz="2000" dirty="0" smtClean="0">
                <a:solidFill>
                  <a:schemeClr val="accent6">
                    <a:lumMod val="75000"/>
                  </a:schemeClr>
                </a:solidFill>
                <a:latin typeface="Pristina" pitchFamily="66" charset="0"/>
              </a:rPr>
              <a:t>5        Fase 5</a:t>
            </a:r>
            <a:r>
              <a:rPr lang="it-IT" dirty="0" smtClean="0">
                <a:solidFill>
                  <a:srgbClr val="CCFF99"/>
                </a:solidFill>
                <a:latin typeface="Pristina" pitchFamily="66" charset="0"/>
              </a:rPr>
              <a:t>: per un virus è possibile la trasmissione umana e sono presenti gruppi di persone infette in almeno due stati appartenenti alla stessa regione OMS (vedi sezione precedente)</a:t>
            </a:r>
          </a:p>
          <a:p>
            <a:pPr marL="457200" indent="-457200"/>
            <a:r>
              <a:rPr lang="it-IT" sz="2000" dirty="0" smtClean="0">
                <a:solidFill>
                  <a:srgbClr val="66FFFF"/>
                </a:solidFill>
                <a:latin typeface="Pristina" pitchFamily="66" charset="0"/>
              </a:rPr>
              <a:t>6        Fase 6</a:t>
            </a:r>
            <a:r>
              <a:rPr lang="it-IT" dirty="0" smtClean="0">
                <a:solidFill>
                  <a:srgbClr val="CCFF99"/>
                </a:solidFill>
                <a:latin typeface="Pristina" pitchFamily="66" charset="0"/>
              </a:rPr>
              <a:t>: per un virus è possibile la trasmissione umana e sono presenti gruppi di persone infette in almeno due regioni, oltre alla condizione della fase 5</a:t>
            </a:r>
          </a:p>
          <a:p>
            <a:r>
              <a:rPr lang="it-IT" dirty="0" smtClean="0">
                <a:solidFill>
                  <a:srgbClr val="CCFF99"/>
                </a:solidFill>
                <a:latin typeface="Pristina" pitchFamily="66" charset="0"/>
              </a:rPr>
              <a:t>Le fasi successive avvengono a pandemia conclusa, e sono quelle di </a:t>
            </a:r>
            <a:r>
              <a:rPr lang="it-IT" dirty="0" smtClean="0">
                <a:solidFill>
                  <a:srgbClr val="CCECFF"/>
                </a:solidFill>
                <a:latin typeface="Pristina" pitchFamily="66" charset="0"/>
              </a:rPr>
              <a:t>post-picco</a:t>
            </a:r>
            <a:r>
              <a:rPr lang="it-IT" dirty="0" smtClean="0">
                <a:solidFill>
                  <a:srgbClr val="CCFF99"/>
                </a:solidFill>
                <a:latin typeface="Pristina" pitchFamily="66" charset="0"/>
              </a:rPr>
              <a:t> e </a:t>
            </a:r>
            <a:r>
              <a:rPr lang="it-IT" dirty="0" smtClean="0">
                <a:solidFill>
                  <a:srgbClr val="CCECFF"/>
                </a:solidFill>
                <a:latin typeface="Pristina" pitchFamily="66" charset="0"/>
              </a:rPr>
              <a:t>post-pandemia</a:t>
            </a:r>
            <a:r>
              <a:rPr lang="it-IT" dirty="0" smtClean="0">
                <a:solidFill>
                  <a:srgbClr val="CCFF99"/>
                </a:solidFill>
                <a:latin typeface="Pristina" pitchFamily="66" charset="0"/>
              </a:rPr>
              <a:t>.</a:t>
            </a:r>
            <a:endParaRPr lang="it-IT" dirty="0">
              <a:solidFill>
                <a:srgbClr val="CCFF99"/>
              </a:solidFill>
              <a:latin typeface="Pristina" pitchFamily="66" charset="0"/>
            </a:endParaRPr>
          </a:p>
        </p:txBody>
      </p:sp>
      <p:sp>
        <p:nvSpPr>
          <p:cNvPr id="6" name="Pagina iniziale 5">
            <a:hlinkClick r:id="rId4" action="ppaction://hlinksldjump" highlightClick="1"/>
          </p:cNvPr>
          <p:cNvSpPr/>
          <p:nvPr/>
        </p:nvSpPr>
        <p:spPr>
          <a:xfrm>
            <a:off x="7524328" y="6237312"/>
            <a:ext cx="792088"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gina iniziale 3">
            <a:hlinkClick r:id="" action="ppaction://hlinkshowjump?jump=previousslide" highlightClick="1"/>
          </p:cNvPr>
          <p:cNvSpPr/>
          <p:nvPr/>
        </p:nvSpPr>
        <p:spPr>
          <a:xfrm>
            <a:off x="0" y="5805264"/>
            <a:ext cx="539552" cy="7647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0" y="764704"/>
            <a:ext cx="6372200" cy="1477328"/>
          </a:xfrm>
          <a:prstGeom prst="rect">
            <a:avLst/>
          </a:prstGeom>
        </p:spPr>
        <p:txBody>
          <a:bodyPr wrap="square">
            <a:spAutoFit/>
          </a:bodyPr>
          <a:lstStyle/>
          <a:p>
            <a:r>
              <a:rPr lang="it-IT" dirty="0" smtClean="0">
                <a:solidFill>
                  <a:schemeClr val="accent5">
                    <a:lumMod val="20000"/>
                    <a:lumOff val="80000"/>
                  </a:schemeClr>
                </a:solidFill>
                <a:latin typeface="Centaur" pitchFamily="18" charset="0"/>
                <a:cs typeface="Andalus" pitchFamily="18" charset="-78"/>
              </a:rPr>
              <a:t>Un </a:t>
            </a:r>
            <a:r>
              <a:rPr lang="it-IT" b="1" dirty="0" smtClean="0">
                <a:solidFill>
                  <a:schemeClr val="accent5">
                    <a:lumMod val="20000"/>
                    <a:lumOff val="80000"/>
                  </a:schemeClr>
                </a:solidFill>
                <a:latin typeface="Centaur" pitchFamily="18" charset="0"/>
                <a:cs typeface="Andalus" pitchFamily="18" charset="-78"/>
              </a:rPr>
              <a:t>virus</a:t>
            </a:r>
            <a:r>
              <a:rPr lang="it-IT" dirty="0" smtClean="0">
                <a:solidFill>
                  <a:schemeClr val="accent5">
                    <a:lumMod val="20000"/>
                    <a:lumOff val="80000"/>
                  </a:schemeClr>
                </a:solidFill>
                <a:latin typeface="Centaur" pitchFamily="18" charset="0"/>
                <a:cs typeface="Andalus" pitchFamily="18" charset="-78"/>
              </a:rPr>
              <a:t> (dal </a:t>
            </a:r>
            <a:r>
              <a:rPr lang="it-IT" dirty="0" smtClean="0">
                <a:solidFill>
                  <a:schemeClr val="accent5">
                    <a:lumMod val="20000"/>
                    <a:lumOff val="80000"/>
                  </a:schemeClr>
                </a:solidFill>
                <a:latin typeface="Centaur" pitchFamily="18" charset="0"/>
                <a:cs typeface="Andalus" pitchFamily="18" charset="-78"/>
                <a:hlinkClick r:id="rId2" tooltip="Lingua latina"/>
              </a:rPr>
              <a:t>latino</a:t>
            </a:r>
            <a:r>
              <a:rPr lang="it-IT" dirty="0" smtClean="0">
                <a:solidFill>
                  <a:schemeClr val="accent5">
                    <a:lumMod val="20000"/>
                    <a:lumOff val="80000"/>
                  </a:schemeClr>
                </a:solidFill>
                <a:latin typeface="Centaur" pitchFamily="18" charset="0"/>
                <a:cs typeface="Andalus" pitchFamily="18" charset="-78"/>
              </a:rPr>
              <a:t> </a:t>
            </a:r>
            <a:r>
              <a:rPr lang="it-IT" i="1" dirty="0" smtClean="0">
                <a:solidFill>
                  <a:schemeClr val="accent5">
                    <a:lumMod val="20000"/>
                    <a:lumOff val="80000"/>
                  </a:schemeClr>
                </a:solidFill>
                <a:latin typeface="Centaur" pitchFamily="18" charset="0"/>
                <a:cs typeface="Andalus" pitchFamily="18" charset="-78"/>
              </a:rPr>
              <a:t>vīrus</a:t>
            </a:r>
            <a:r>
              <a:rPr lang="it-IT" dirty="0" smtClean="0">
                <a:solidFill>
                  <a:schemeClr val="accent5">
                    <a:lumMod val="20000"/>
                    <a:lumOff val="80000"/>
                  </a:schemeClr>
                </a:solidFill>
                <a:latin typeface="Centaur" pitchFamily="18" charset="0"/>
                <a:cs typeface="Andalus" pitchFamily="18" charset="-78"/>
              </a:rPr>
              <a:t>, </a:t>
            </a:r>
            <a:r>
              <a:rPr lang="it-IT" i="1" dirty="0" smtClean="0">
                <a:solidFill>
                  <a:schemeClr val="accent5">
                    <a:lumMod val="20000"/>
                    <a:lumOff val="80000"/>
                  </a:schemeClr>
                </a:solidFill>
                <a:latin typeface="Centaur" pitchFamily="18" charset="0"/>
                <a:cs typeface="Andalus" pitchFamily="18" charset="-78"/>
              </a:rPr>
              <a:t>-i</a:t>
            </a:r>
            <a:r>
              <a:rPr lang="it-IT" dirty="0" smtClean="0">
                <a:solidFill>
                  <a:schemeClr val="accent5">
                    <a:lumMod val="20000"/>
                    <a:lumOff val="80000"/>
                  </a:schemeClr>
                </a:solidFill>
                <a:latin typeface="Centaur" pitchFamily="18" charset="0"/>
                <a:cs typeface="Andalus" pitchFamily="18" charset="-78"/>
              </a:rPr>
              <a:t>, "veleno") è un</a:t>
            </a:r>
            <a:r>
              <a:rPr lang="it-IT" dirty="0" smtClean="0">
                <a:latin typeface="Centaur" pitchFamily="18" charset="0"/>
                <a:cs typeface="Andalus" pitchFamily="18" charset="-78"/>
              </a:rPr>
              <a:t> </a:t>
            </a:r>
            <a:r>
              <a:rPr lang="it-IT" u="sng" dirty="0" smtClean="0">
                <a:solidFill>
                  <a:srgbClr val="FF0000"/>
                </a:solidFill>
                <a:latin typeface="Centaur" pitchFamily="18" charset="0"/>
                <a:cs typeface="Andalus" pitchFamily="18" charset="-78"/>
              </a:rPr>
              <a:t>microrganismo acellulare</a:t>
            </a:r>
            <a:r>
              <a:rPr lang="it-IT" dirty="0" smtClean="0">
                <a:latin typeface="Centaur" pitchFamily="18" charset="0"/>
                <a:cs typeface="Andalus" pitchFamily="18" charset="-78"/>
              </a:rPr>
              <a:t> </a:t>
            </a:r>
            <a:r>
              <a:rPr lang="it-IT" dirty="0" smtClean="0">
                <a:solidFill>
                  <a:schemeClr val="accent5">
                    <a:lumMod val="20000"/>
                    <a:lumOff val="80000"/>
                  </a:schemeClr>
                </a:solidFill>
                <a:latin typeface="Centaur" pitchFamily="18" charset="0"/>
                <a:cs typeface="Andalus" pitchFamily="18" charset="-78"/>
              </a:rPr>
              <a:t>con caratteristiche di </a:t>
            </a:r>
            <a:r>
              <a:rPr lang="it-IT" u="sng" dirty="0" smtClean="0">
                <a:solidFill>
                  <a:srgbClr val="00B050"/>
                </a:solidFill>
                <a:latin typeface="Centaur" pitchFamily="18" charset="0"/>
                <a:cs typeface="Andalus" pitchFamily="18" charset="-78"/>
              </a:rPr>
              <a:t>parassita</a:t>
            </a:r>
            <a:r>
              <a:rPr lang="it-IT" dirty="0" smtClean="0">
                <a:latin typeface="Centaur" pitchFamily="18" charset="0"/>
                <a:cs typeface="Andalus" pitchFamily="18" charset="-78"/>
              </a:rPr>
              <a:t> </a:t>
            </a:r>
            <a:r>
              <a:rPr lang="it-IT" dirty="0" smtClean="0">
                <a:solidFill>
                  <a:schemeClr val="accent5">
                    <a:lumMod val="20000"/>
                    <a:lumOff val="80000"/>
                  </a:schemeClr>
                </a:solidFill>
                <a:latin typeface="Centaur" pitchFamily="18" charset="0"/>
                <a:cs typeface="Andalus" pitchFamily="18" charset="-78"/>
              </a:rPr>
              <a:t>obbligato, in quanto si replica esclusivamente all'interno delle</a:t>
            </a:r>
            <a:r>
              <a:rPr lang="it-IT" dirty="0" smtClean="0">
                <a:latin typeface="Centaur" pitchFamily="18" charset="0"/>
                <a:cs typeface="Andalus" pitchFamily="18" charset="-78"/>
              </a:rPr>
              <a:t> </a:t>
            </a:r>
            <a:r>
              <a:rPr lang="it-IT" u="sng" dirty="0" smtClean="0">
                <a:solidFill>
                  <a:srgbClr val="CCFF99"/>
                </a:solidFill>
                <a:latin typeface="Centaur" pitchFamily="18" charset="0"/>
                <a:cs typeface="Andalus" pitchFamily="18" charset="-78"/>
              </a:rPr>
              <a:t>cellule</a:t>
            </a:r>
            <a:r>
              <a:rPr lang="it-IT" dirty="0" smtClean="0">
                <a:latin typeface="Centaur" pitchFamily="18" charset="0"/>
                <a:cs typeface="Andalus" pitchFamily="18" charset="-78"/>
              </a:rPr>
              <a:t> </a:t>
            </a:r>
            <a:r>
              <a:rPr lang="it-IT" dirty="0" smtClean="0">
                <a:solidFill>
                  <a:schemeClr val="accent5">
                    <a:lumMod val="20000"/>
                    <a:lumOff val="80000"/>
                  </a:schemeClr>
                </a:solidFill>
                <a:latin typeface="Centaur" pitchFamily="18" charset="0"/>
                <a:cs typeface="Andalus" pitchFamily="18" charset="-78"/>
              </a:rPr>
              <a:t>di altri</a:t>
            </a:r>
            <a:r>
              <a:rPr lang="it-IT" dirty="0" smtClean="0">
                <a:latin typeface="Centaur" pitchFamily="18" charset="0"/>
                <a:cs typeface="Andalus" pitchFamily="18" charset="-78"/>
              </a:rPr>
              <a:t> </a:t>
            </a:r>
            <a:r>
              <a:rPr lang="it-IT" u="sng" dirty="0" smtClean="0">
                <a:solidFill>
                  <a:schemeClr val="accent2">
                    <a:lumMod val="75000"/>
                  </a:schemeClr>
                </a:solidFill>
                <a:latin typeface="Centaur" pitchFamily="18" charset="0"/>
                <a:cs typeface="Andalus" pitchFamily="18" charset="-78"/>
              </a:rPr>
              <a:t>organismi</a:t>
            </a:r>
            <a:r>
              <a:rPr lang="it-IT" dirty="0" smtClean="0">
                <a:solidFill>
                  <a:schemeClr val="accent5">
                    <a:lumMod val="20000"/>
                    <a:lumOff val="80000"/>
                  </a:schemeClr>
                </a:solidFill>
                <a:latin typeface="Centaur" pitchFamily="18" charset="0"/>
                <a:cs typeface="Andalus" pitchFamily="18" charset="-78"/>
              </a:rPr>
              <a:t>. I virus possono infettare tutti i tipi di forme di vita, dagli </a:t>
            </a:r>
            <a:r>
              <a:rPr lang="it-IT" u="sng" dirty="0" smtClean="0">
                <a:solidFill>
                  <a:schemeClr val="accent4">
                    <a:lumMod val="40000"/>
                    <a:lumOff val="60000"/>
                  </a:schemeClr>
                </a:solidFill>
                <a:latin typeface="Centaur" pitchFamily="18" charset="0"/>
                <a:cs typeface="Andalus" pitchFamily="18" charset="-78"/>
              </a:rPr>
              <a:t>animali</a:t>
            </a:r>
            <a:r>
              <a:rPr lang="it-IT" dirty="0" smtClean="0">
                <a:solidFill>
                  <a:schemeClr val="accent5">
                    <a:lumMod val="20000"/>
                    <a:lumOff val="80000"/>
                  </a:schemeClr>
                </a:solidFill>
                <a:latin typeface="Centaur" pitchFamily="18" charset="0"/>
                <a:cs typeface="Andalus" pitchFamily="18" charset="-78"/>
              </a:rPr>
              <a:t>, alle</a:t>
            </a:r>
            <a:r>
              <a:rPr lang="it-IT" dirty="0" smtClean="0">
                <a:latin typeface="Centaur" pitchFamily="18" charset="0"/>
                <a:cs typeface="Andalus" pitchFamily="18" charset="-78"/>
              </a:rPr>
              <a:t> </a:t>
            </a:r>
            <a:r>
              <a:rPr lang="it-IT" u="sng" dirty="0" smtClean="0">
                <a:solidFill>
                  <a:schemeClr val="accent3"/>
                </a:solidFill>
                <a:latin typeface="Centaur" pitchFamily="18" charset="0"/>
                <a:cs typeface="Andalus" pitchFamily="18" charset="-78"/>
              </a:rPr>
              <a:t>piante</a:t>
            </a:r>
            <a:r>
              <a:rPr lang="it-IT" dirty="0" smtClean="0">
                <a:solidFill>
                  <a:schemeClr val="accent5">
                    <a:lumMod val="20000"/>
                    <a:lumOff val="80000"/>
                  </a:schemeClr>
                </a:solidFill>
                <a:latin typeface="Centaur" pitchFamily="18" charset="0"/>
                <a:cs typeface="Andalus" pitchFamily="18" charset="-78"/>
              </a:rPr>
              <a:t>, ai</a:t>
            </a:r>
            <a:r>
              <a:rPr lang="it-IT" dirty="0" smtClean="0">
                <a:latin typeface="Centaur" pitchFamily="18" charset="0"/>
                <a:cs typeface="Andalus" pitchFamily="18" charset="-78"/>
              </a:rPr>
              <a:t> </a:t>
            </a:r>
            <a:r>
              <a:rPr lang="it-IT" u="sng" dirty="0" smtClean="0">
                <a:solidFill>
                  <a:schemeClr val="accent1">
                    <a:lumMod val="40000"/>
                    <a:lumOff val="60000"/>
                  </a:schemeClr>
                </a:solidFill>
                <a:latin typeface="Centaur" pitchFamily="18" charset="0"/>
                <a:cs typeface="Andalus" pitchFamily="18" charset="-78"/>
              </a:rPr>
              <a:t>microrganismi</a:t>
            </a:r>
            <a:r>
              <a:rPr lang="it-IT" dirty="0" smtClean="0">
                <a:latin typeface="Centaur" pitchFamily="18" charset="0"/>
                <a:cs typeface="Andalus" pitchFamily="18" charset="-78"/>
              </a:rPr>
              <a:t> </a:t>
            </a:r>
            <a:r>
              <a:rPr lang="it-IT" dirty="0" smtClean="0">
                <a:solidFill>
                  <a:schemeClr val="accent5">
                    <a:lumMod val="20000"/>
                    <a:lumOff val="80000"/>
                  </a:schemeClr>
                </a:solidFill>
                <a:latin typeface="Centaur" pitchFamily="18" charset="0"/>
                <a:cs typeface="Andalus" pitchFamily="18" charset="-78"/>
              </a:rPr>
              <a:t>(compresi </a:t>
            </a:r>
            <a:r>
              <a:rPr lang="it-IT" u="sng" dirty="0" smtClean="0">
                <a:solidFill>
                  <a:schemeClr val="accent1">
                    <a:lumMod val="75000"/>
                  </a:schemeClr>
                </a:solidFill>
                <a:latin typeface="Centaur" pitchFamily="18" charset="0"/>
                <a:cs typeface="Andalus" pitchFamily="18" charset="-78"/>
              </a:rPr>
              <a:t>batteri</a:t>
            </a:r>
            <a:r>
              <a:rPr lang="it-IT" dirty="0" smtClean="0">
                <a:latin typeface="Centaur" pitchFamily="18" charset="0"/>
                <a:cs typeface="Andalus" pitchFamily="18" charset="-78"/>
              </a:rPr>
              <a:t> </a:t>
            </a:r>
            <a:r>
              <a:rPr lang="it-IT" dirty="0" smtClean="0">
                <a:solidFill>
                  <a:schemeClr val="accent5">
                    <a:lumMod val="20000"/>
                    <a:lumOff val="80000"/>
                  </a:schemeClr>
                </a:solidFill>
                <a:latin typeface="Centaur" pitchFamily="18" charset="0"/>
                <a:cs typeface="Andalus" pitchFamily="18" charset="-78"/>
              </a:rPr>
              <a:t>e</a:t>
            </a:r>
            <a:r>
              <a:rPr lang="it-IT" dirty="0" smtClean="0">
                <a:latin typeface="Centaur" pitchFamily="18" charset="0"/>
                <a:cs typeface="Andalus" pitchFamily="18" charset="-78"/>
              </a:rPr>
              <a:t> </a:t>
            </a:r>
            <a:r>
              <a:rPr lang="it-IT" u="sng" dirty="0" smtClean="0">
                <a:solidFill>
                  <a:schemeClr val="accent5">
                    <a:lumMod val="60000"/>
                    <a:lumOff val="40000"/>
                  </a:schemeClr>
                </a:solidFill>
                <a:latin typeface="Centaur" pitchFamily="18" charset="0"/>
                <a:cs typeface="Andalus" pitchFamily="18" charset="-78"/>
              </a:rPr>
              <a:t>archeobatteri)</a:t>
            </a:r>
            <a:r>
              <a:rPr lang="it-IT" dirty="0" smtClean="0">
                <a:solidFill>
                  <a:schemeClr val="accent5">
                    <a:lumMod val="60000"/>
                    <a:lumOff val="40000"/>
                  </a:schemeClr>
                </a:solidFill>
                <a:latin typeface="Centaur" pitchFamily="18" charset="0"/>
                <a:cs typeface="Andalus" pitchFamily="18" charset="-78"/>
              </a:rPr>
              <a:t> </a:t>
            </a:r>
            <a:r>
              <a:rPr lang="it-IT" dirty="0" smtClean="0">
                <a:solidFill>
                  <a:schemeClr val="accent5">
                    <a:lumMod val="20000"/>
                    <a:lumOff val="80000"/>
                  </a:schemeClr>
                </a:solidFill>
                <a:latin typeface="Centaur" pitchFamily="18" charset="0"/>
                <a:cs typeface="Andalus" pitchFamily="18" charset="-78"/>
              </a:rPr>
              <a:t>e</a:t>
            </a:r>
            <a:r>
              <a:rPr lang="it-IT" dirty="0" smtClean="0">
                <a:latin typeface="Centaur" pitchFamily="18" charset="0"/>
                <a:cs typeface="Andalus" pitchFamily="18" charset="-78"/>
              </a:rPr>
              <a:t> </a:t>
            </a:r>
            <a:r>
              <a:rPr lang="it-IT" dirty="0" smtClean="0">
                <a:solidFill>
                  <a:schemeClr val="accent5">
                    <a:lumMod val="20000"/>
                    <a:lumOff val="80000"/>
                  </a:schemeClr>
                </a:solidFill>
                <a:latin typeface="Centaur" pitchFamily="18" charset="0"/>
                <a:cs typeface="Andalus" pitchFamily="18" charset="-78"/>
              </a:rPr>
              <a:t>anche altri virus.</a:t>
            </a:r>
            <a:endParaRPr lang="it-IT" dirty="0">
              <a:solidFill>
                <a:schemeClr val="accent5">
                  <a:lumMod val="20000"/>
                  <a:lumOff val="80000"/>
                </a:schemeClr>
              </a:solidFill>
              <a:latin typeface="Centaur" pitchFamily="18" charset="0"/>
              <a:cs typeface="Andalus" pitchFamily="18" charset="-78"/>
            </a:endParaRPr>
          </a:p>
        </p:txBody>
      </p:sp>
      <p:sp>
        <p:nvSpPr>
          <p:cNvPr id="6" name="CasellaDiTesto 5"/>
          <p:cNvSpPr txBox="1"/>
          <p:nvPr/>
        </p:nvSpPr>
        <p:spPr>
          <a:xfrm>
            <a:off x="3275856" y="0"/>
            <a:ext cx="2376264"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it-IT"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 VIRUS</a:t>
            </a:r>
            <a:endParaRPr lang="it-IT"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8194" name="Picture 2" descr="Rotavirus Reconstruction.jpg"/>
          <p:cNvPicPr>
            <a:picLocks noChangeAspect="1" noChangeArrowheads="1"/>
          </p:cNvPicPr>
          <p:nvPr/>
        </p:nvPicPr>
        <p:blipFill>
          <a:blip r:embed="rId3" cstate="print"/>
          <a:srcRect/>
          <a:stretch>
            <a:fillRect/>
          </a:stretch>
        </p:blipFill>
        <p:spPr bwMode="auto">
          <a:xfrm>
            <a:off x="6341219" y="0"/>
            <a:ext cx="2802781" cy="2455937"/>
          </a:xfrm>
          <a:prstGeom prst="rect">
            <a:avLst/>
          </a:prstGeom>
          <a:noFill/>
        </p:spPr>
      </p:pic>
      <p:sp>
        <p:nvSpPr>
          <p:cNvPr id="8" name="Rettangolo 7"/>
          <p:cNvSpPr/>
          <p:nvPr/>
        </p:nvSpPr>
        <p:spPr>
          <a:xfrm>
            <a:off x="2555776" y="2333685"/>
            <a:ext cx="6588224" cy="4524315"/>
          </a:xfrm>
          <a:prstGeom prst="rect">
            <a:avLst/>
          </a:prstGeom>
        </p:spPr>
        <p:txBody>
          <a:bodyPr wrap="square">
            <a:spAutoFit/>
          </a:bodyPr>
          <a:lstStyle/>
          <a:p>
            <a:r>
              <a:rPr lang="it-IT" dirty="0" smtClean="0">
                <a:solidFill>
                  <a:schemeClr val="accent5">
                    <a:lumMod val="20000"/>
                    <a:lumOff val="80000"/>
                  </a:schemeClr>
                </a:solidFill>
                <a:latin typeface="Centaur" pitchFamily="18" charset="0"/>
                <a:cs typeface="Andalus" pitchFamily="18" charset="-78"/>
              </a:rPr>
              <a:t>I virus sono tutti parassiti intracellulari obbligati. All'esterno delle cellule ospiti sono costituiti da un</a:t>
            </a:r>
            <a:r>
              <a:rPr lang="it-IT" dirty="0" smtClean="0">
                <a:solidFill>
                  <a:schemeClr val="accent6">
                    <a:lumMod val="40000"/>
                    <a:lumOff val="60000"/>
                  </a:schemeClr>
                </a:solidFill>
                <a:latin typeface="Centaur" pitchFamily="18" charset="0"/>
                <a:cs typeface="Andalus" pitchFamily="18" charset="-78"/>
              </a:rPr>
              <a:t> </a:t>
            </a:r>
            <a:r>
              <a:rPr lang="it-IT" u="sng" dirty="0" smtClean="0">
                <a:solidFill>
                  <a:schemeClr val="accent1"/>
                </a:solidFill>
                <a:latin typeface="Centaur" pitchFamily="18" charset="0"/>
                <a:cs typeface="Andalus" pitchFamily="18" charset="-78"/>
              </a:rPr>
              <a:t>virione</a:t>
            </a:r>
            <a:r>
              <a:rPr lang="it-IT" dirty="0" smtClean="0">
                <a:latin typeface="Centaur" pitchFamily="18" charset="0"/>
                <a:cs typeface="Andalus" pitchFamily="18" charset="-78"/>
              </a:rPr>
              <a:t>,</a:t>
            </a:r>
            <a:r>
              <a:rPr lang="it-IT" dirty="0" smtClean="0">
                <a:solidFill>
                  <a:schemeClr val="accent5">
                    <a:lumMod val="20000"/>
                    <a:lumOff val="80000"/>
                  </a:schemeClr>
                </a:solidFill>
                <a:latin typeface="Centaur" pitchFamily="18" charset="0"/>
                <a:cs typeface="Andalus" pitchFamily="18" charset="-78"/>
              </a:rPr>
              <a:t> formato da una capsula proteica (detta</a:t>
            </a:r>
            <a:r>
              <a:rPr lang="it-IT" dirty="0" smtClean="0">
                <a:latin typeface="Centaur" pitchFamily="18" charset="0"/>
                <a:cs typeface="Andalus" pitchFamily="18" charset="-78"/>
              </a:rPr>
              <a:t> </a:t>
            </a:r>
            <a:r>
              <a:rPr lang="it-IT" u="sng" dirty="0" smtClean="0">
                <a:solidFill>
                  <a:schemeClr val="accent1">
                    <a:lumMod val="20000"/>
                    <a:lumOff val="80000"/>
                  </a:schemeClr>
                </a:solidFill>
                <a:latin typeface="Centaur" pitchFamily="18" charset="0"/>
                <a:cs typeface="Andalus" pitchFamily="18" charset="-78"/>
              </a:rPr>
              <a:t>capside</a:t>
            </a:r>
            <a:r>
              <a:rPr lang="it-IT" dirty="0" smtClean="0">
                <a:solidFill>
                  <a:schemeClr val="accent5">
                    <a:lumMod val="20000"/>
                    <a:lumOff val="80000"/>
                  </a:schemeClr>
                </a:solidFill>
                <a:latin typeface="Centaur" pitchFamily="18" charset="0"/>
                <a:cs typeface="Andalus" pitchFamily="18" charset="-78"/>
              </a:rPr>
              <a:t>) contenente l'</a:t>
            </a:r>
            <a:r>
              <a:rPr lang="it-IT" dirty="0" smtClean="0">
                <a:solidFill>
                  <a:schemeClr val="accent5">
                    <a:lumMod val="20000"/>
                    <a:lumOff val="80000"/>
                  </a:schemeClr>
                </a:solidFill>
                <a:latin typeface="Centaur" pitchFamily="18" charset="0"/>
                <a:cs typeface="Andalus" pitchFamily="18" charset="-78"/>
                <a:hlinkClick r:id="rId4" tooltip="Acido nucleico"/>
              </a:rPr>
              <a:t>acido nucleico</a:t>
            </a:r>
            <a:r>
              <a:rPr lang="it-IT" dirty="0" smtClean="0">
                <a:solidFill>
                  <a:schemeClr val="accent5">
                    <a:lumMod val="20000"/>
                    <a:lumOff val="80000"/>
                  </a:schemeClr>
                </a:solidFill>
                <a:latin typeface="Centaur" pitchFamily="18" charset="0"/>
                <a:cs typeface="Andalus" pitchFamily="18" charset="-78"/>
              </a:rPr>
              <a:t>. I virus degli</a:t>
            </a:r>
            <a:r>
              <a:rPr lang="it-IT" dirty="0" smtClean="0">
                <a:solidFill>
                  <a:schemeClr val="accent6">
                    <a:lumMod val="40000"/>
                    <a:lumOff val="60000"/>
                  </a:schemeClr>
                </a:solidFill>
                <a:latin typeface="Centaur" pitchFamily="18" charset="0"/>
                <a:cs typeface="Andalus" pitchFamily="18" charset="-78"/>
              </a:rPr>
              <a:t> </a:t>
            </a:r>
            <a:r>
              <a:rPr lang="it-IT" u="sng" dirty="0" err="1" smtClean="0">
                <a:solidFill>
                  <a:schemeClr val="accent4">
                    <a:lumMod val="50000"/>
                  </a:schemeClr>
                </a:solidFill>
                <a:latin typeface="Centaur" pitchFamily="18" charset="0"/>
                <a:cs typeface="Andalus" pitchFamily="18" charset="-78"/>
              </a:rPr>
              <a:t>Eucarioti</a:t>
            </a:r>
            <a:r>
              <a:rPr lang="it-IT" dirty="0" smtClean="0">
                <a:solidFill>
                  <a:schemeClr val="accent6">
                    <a:lumMod val="40000"/>
                    <a:lumOff val="60000"/>
                  </a:schemeClr>
                </a:solidFill>
                <a:latin typeface="Centaur" pitchFamily="18" charset="0"/>
                <a:cs typeface="Andalus" pitchFamily="18" charset="-78"/>
              </a:rPr>
              <a:t> </a:t>
            </a:r>
            <a:r>
              <a:rPr lang="it-IT" dirty="0" smtClean="0">
                <a:solidFill>
                  <a:schemeClr val="accent5">
                    <a:lumMod val="20000"/>
                    <a:lumOff val="80000"/>
                  </a:schemeClr>
                </a:solidFill>
                <a:latin typeface="Centaur" pitchFamily="18" charset="0"/>
                <a:cs typeface="Andalus" pitchFamily="18" charset="-78"/>
              </a:rPr>
              <a:t>possono possedere anche una membrana che avvolge il capside detta </a:t>
            </a:r>
            <a:r>
              <a:rPr lang="it-IT" dirty="0" err="1" smtClean="0">
                <a:solidFill>
                  <a:schemeClr val="accent5">
                    <a:lumMod val="20000"/>
                    <a:lumOff val="80000"/>
                  </a:schemeClr>
                </a:solidFill>
                <a:latin typeface="Centaur" pitchFamily="18" charset="0"/>
                <a:cs typeface="Andalus" pitchFamily="18" charset="-78"/>
              </a:rPr>
              <a:t>peplos</a:t>
            </a:r>
            <a:r>
              <a:rPr lang="it-IT" dirty="0" smtClean="0">
                <a:solidFill>
                  <a:schemeClr val="accent5">
                    <a:lumMod val="20000"/>
                    <a:lumOff val="80000"/>
                  </a:schemeClr>
                </a:solidFill>
                <a:latin typeface="Centaur" pitchFamily="18" charset="0"/>
                <a:cs typeface="Andalus" pitchFamily="18" charset="-78"/>
              </a:rPr>
              <a:t> o </a:t>
            </a:r>
            <a:r>
              <a:rPr lang="it-IT" u="sng" dirty="0" err="1" smtClean="0">
                <a:solidFill>
                  <a:schemeClr val="accent3">
                    <a:lumMod val="50000"/>
                  </a:schemeClr>
                </a:solidFill>
                <a:latin typeface="Centaur" pitchFamily="18" charset="0"/>
                <a:cs typeface="Andalus" pitchFamily="18" charset="-78"/>
              </a:rPr>
              <a:t>pericapside</a:t>
            </a:r>
            <a:r>
              <a:rPr lang="it-IT" dirty="0" smtClean="0">
                <a:solidFill>
                  <a:schemeClr val="accent6">
                    <a:lumMod val="40000"/>
                    <a:lumOff val="60000"/>
                  </a:schemeClr>
                </a:solidFill>
                <a:latin typeface="Centaur" pitchFamily="18" charset="0"/>
                <a:cs typeface="Andalus" pitchFamily="18" charset="-78"/>
              </a:rPr>
              <a:t>. </a:t>
            </a:r>
            <a:r>
              <a:rPr lang="it-IT" dirty="0" smtClean="0">
                <a:solidFill>
                  <a:schemeClr val="accent5">
                    <a:lumMod val="20000"/>
                    <a:lumOff val="80000"/>
                  </a:schemeClr>
                </a:solidFill>
                <a:latin typeface="Centaur" pitchFamily="18" charset="0"/>
                <a:cs typeface="Andalus" pitchFamily="18" charset="-78"/>
              </a:rPr>
              <a:t>Talvolta tra il capside e il </a:t>
            </a:r>
            <a:r>
              <a:rPr lang="it-IT" dirty="0" err="1" smtClean="0">
                <a:solidFill>
                  <a:schemeClr val="accent5">
                    <a:lumMod val="20000"/>
                    <a:lumOff val="80000"/>
                  </a:schemeClr>
                </a:solidFill>
                <a:latin typeface="Centaur" pitchFamily="18" charset="0"/>
                <a:cs typeface="Andalus" pitchFamily="18" charset="-78"/>
              </a:rPr>
              <a:t>peplos</a:t>
            </a:r>
            <a:r>
              <a:rPr lang="it-IT" dirty="0" smtClean="0">
                <a:solidFill>
                  <a:schemeClr val="accent5">
                    <a:lumMod val="20000"/>
                    <a:lumOff val="80000"/>
                  </a:schemeClr>
                </a:solidFill>
                <a:latin typeface="Centaur" pitchFamily="18" charset="0"/>
                <a:cs typeface="Andalus" pitchFamily="18" charset="-78"/>
              </a:rPr>
              <a:t> presentano un ulteriore strato proteico che prende il nome di tegumento. I virioni non possiedono metabolismo: vengono quindi trasportati passivamente finché non trovano una cellula da infettare. </a:t>
            </a:r>
            <a:r>
              <a:rPr lang="it-IT" u="sng" dirty="0" smtClean="0">
                <a:solidFill>
                  <a:srgbClr val="92D050"/>
                </a:solidFill>
                <a:latin typeface="Centaur" pitchFamily="18" charset="0"/>
                <a:cs typeface="Andalus" pitchFamily="18" charset="-78"/>
              </a:rPr>
              <a:t>L'infezione</a:t>
            </a:r>
            <a:r>
              <a:rPr lang="it-IT" dirty="0" smtClean="0">
                <a:solidFill>
                  <a:schemeClr val="accent6">
                    <a:lumMod val="40000"/>
                    <a:lumOff val="60000"/>
                  </a:schemeClr>
                </a:solidFill>
                <a:latin typeface="Centaur" pitchFamily="18" charset="0"/>
                <a:cs typeface="Andalus" pitchFamily="18" charset="-78"/>
              </a:rPr>
              <a:t> </a:t>
            </a:r>
            <a:r>
              <a:rPr lang="it-IT" dirty="0" smtClean="0">
                <a:solidFill>
                  <a:schemeClr val="accent5">
                    <a:lumMod val="20000"/>
                    <a:lumOff val="80000"/>
                  </a:schemeClr>
                </a:solidFill>
                <a:latin typeface="Centaur" pitchFamily="18" charset="0"/>
                <a:cs typeface="Andalus" pitchFamily="18" charset="-78"/>
              </a:rPr>
              <a:t>di una cellula ospite richiede il legame con proteine specifiche di membrana. Nelle cellule infettate i virus perdono la loro individualità strutturale: consistono negli acidi nucleici e nei loro prodotti che assumono il controllo di parte dell'attività </a:t>
            </a:r>
            <a:r>
              <a:rPr lang="it-IT" dirty="0" err="1" smtClean="0">
                <a:solidFill>
                  <a:schemeClr val="accent5">
                    <a:lumMod val="20000"/>
                    <a:lumOff val="80000"/>
                  </a:schemeClr>
                </a:solidFill>
                <a:latin typeface="Centaur" pitchFamily="18" charset="0"/>
                <a:cs typeface="Andalus" pitchFamily="18" charset="-78"/>
              </a:rPr>
              <a:t>biosintetica</a:t>
            </a:r>
            <a:r>
              <a:rPr lang="it-IT" dirty="0" smtClean="0">
                <a:solidFill>
                  <a:schemeClr val="accent5">
                    <a:lumMod val="20000"/>
                    <a:lumOff val="80000"/>
                  </a:schemeClr>
                </a:solidFill>
                <a:latin typeface="Centaur" pitchFamily="18" charset="0"/>
                <a:cs typeface="Andalus" pitchFamily="18" charset="-78"/>
              </a:rPr>
              <a:t> cellulare al fine di produrre nuovi virioni. In alternativa, alcuni virus possono inserire fisicamente il loro</a:t>
            </a:r>
            <a:r>
              <a:rPr lang="it-IT" dirty="0" smtClean="0">
                <a:solidFill>
                  <a:schemeClr val="accent6">
                    <a:lumMod val="40000"/>
                    <a:lumOff val="60000"/>
                  </a:schemeClr>
                </a:solidFill>
                <a:latin typeface="Centaur" pitchFamily="18" charset="0"/>
                <a:cs typeface="Andalus" pitchFamily="18" charset="-78"/>
              </a:rPr>
              <a:t> </a:t>
            </a:r>
            <a:r>
              <a:rPr lang="it-IT" u="sng" dirty="0" smtClean="0">
                <a:solidFill>
                  <a:schemeClr val="accent1">
                    <a:lumMod val="60000"/>
                    <a:lumOff val="40000"/>
                  </a:schemeClr>
                </a:solidFill>
                <a:latin typeface="Centaur" pitchFamily="18" charset="0"/>
                <a:cs typeface="Andalus" pitchFamily="18" charset="-78"/>
              </a:rPr>
              <a:t>genoma</a:t>
            </a:r>
            <a:r>
              <a:rPr lang="it-IT" dirty="0" smtClean="0">
                <a:solidFill>
                  <a:schemeClr val="accent6">
                    <a:lumMod val="40000"/>
                    <a:lumOff val="60000"/>
                  </a:schemeClr>
                </a:solidFill>
                <a:latin typeface="Centaur" pitchFamily="18" charset="0"/>
                <a:cs typeface="Andalus" pitchFamily="18" charset="-78"/>
              </a:rPr>
              <a:t> </a:t>
            </a:r>
            <a:r>
              <a:rPr lang="it-IT" dirty="0" smtClean="0">
                <a:solidFill>
                  <a:schemeClr val="accent5">
                    <a:lumMod val="20000"/>
                    <a:lumOff val="80000"/>
                  </a:schemeClr>
                </a:solidFill>
                <a:latin typeface="Centaur" pitchFamily="18" charset="0"/>
                <a:cs typeface="Andalus" pitchFamily="18" charset="-78"/>
              </a:rPr>
              <a:t>in quello </a:t>
            </a:r>
            <a:r>
              <a:rPr lang="it-IT" u="sng" dirty="0" smtClean="0">
                <a:latin typeface="Centaur" pitchFamily="18" charset="0"/>
                <a:cs typeface="Andalus" pitchFamily="18" charset="-78"/>
              </a:rPr>
              <a:t>dell'ospite</a:t>
            </a:r>
            <a:r>
              <a:rPr lang="it-IT" dirty="0" smtClean="0">
                <a:solidFill>
                  <a:schemeClr val="accent6">
                    <a:lumMod val="40000"/>
                    <a:lumOff val="60000"/>
                  </a:schemeClr>
                </a:solidFill>
                <a:latin typeface="Centaur" pitchFamily="18" charset="0"/>
                <a:cs typeface="Andalus" pitchFamily="18" charset="-78"/>
              </a:rPr>
              <a:t> </a:t>
            </a:r>
            <a:r>
              <a:rPr lang="it-IT" dirty="0" smtClean="0">
                <a:solidFill>
                  <a:schemeClr val="accent5">
                    <a:lumMod val="20000"/>
                    <a:lumOff val="80000"/>
                  </a:schemeClr>
                </a:solidFill>
                <a:latin typeface="Centaur" pitchFamily="18" charset="0"/>
                <a:cs typeface="Andalus" pitchFamily="18" charset="-78"/>
              </a:rPr>
              <a:t>in modo che sia replicato insieme con esso. Il genoma virale inserito in quello dell'ospite, detto </a:t>
            </a:r>
            <a:r>
              <a:rPr lang="it-IT" i="1" dirty="0" err="1" smtClean="0">
                <a:solidFill>
                  <a:schemeClr val="accent5">
                    <a:lumMod val="20000"/>
                    <a:lumOff val="80000"/>
                  </a:schemeClr>
                </a:solidFill>
                <a:latin typeface="Centaur" pitchFamily="18" charset="0"/>
                <a:cs typeface="Andalus" pitchFamily="18" charset="-78"/>
              </a:rPr>
              <a:t>provirus</a:t>
            </a:r>
            <a:r>
              <a:rPr lang="it-IT" dirty="0" smtClean="0">
                <a:solidFill>
                  <a:schemeClr val="accent5">
                    <a:lumMod val="20000"/>
                    <a:lumOff val="80000"/>
                  </a:schemeClr>
                </a:solidFill>
                <a:latin typeface="Centaur" pitchFamily="18" charset="0"/>
                <a:cs typeface="Andalus" pitchFamily="18" charset="-78"/>
              </a:rPr>
              <a:t>, riprende la sua individualità e produce nuovi virioni in caso di danneggiamento della cellula ospite.</a:t>
            </a:r>
            <a:endParaRPr lang="it-IT" dirty="0">
              <a:solidFill>
                <a:schemeClr val="accent5">
                  <a:lumMod val="20000"/>
                  <a:lumOff val="80000"/>
                </a:schemeClr>
              </a:solidFill>
              <a:latin typeface="Centaur" pitchFamily="18" charset="0"/>
              <a:cs typeface="Andalus" pitchFamily="18" charset="-78"/>
            </a:endParaRPr>
          </a:p>
        </p:txBody>
      </p:sp>
      <p:pic>
        <p:nvPicPr>
          <p:cNvPr id="8196" name="Picture 4" descr="https://upload.wikimedia.org/wikipedia/commons/b/b0/Phage.png"/>
          <p:cNvPicPr>
            <a:picLocks noChangeAspect="1" noChangeArrowheads="1"/>
          </p:cNvPicPr>
          <p:nvPr/>
        </p:nvPicPr>
        <p:blipFill>
          <a:blip r:embed="rId5" cstate="print"/>
          <a:srcRect/>
          <a:stretch>
            <a:fillRect/>
          </a:stretch>
        </p:blipFill>
        <p:spPr bwMode="auto">
          <a:xfrm>
            <a:off x="0" y="2348880"/>
            <a:ext cx="2483768" cy="26899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gina iniziale 3">
            <a:hlinkClick r:id="rId2" action="ppaction://hlinksldjump" highlightClick="1"/>
          </p:cNvPr>
          <p:cNvSpPr/>
          <p:nvPr/>
        </p:nvSpPr>
        <p:spPr>
          <a:xfrm>
            <a:off x="8567936" y="0"/>
            <a:ext cx="576064"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0" y="671691"/>
            <a:ext cx="3995936" cy="6463308"/>
          </a:xfrm>
          <a:prstGeom prst="rect">
            <a:avLst/>
          </a:prstGeom>
        </p:spPr>
        <p:txBody>
          <a:bodyPr wrap="square">
            <a:spAutoFit/>
          </a:bodyPr>
          <a:lstStyle/>
          <a:p>
            <a:r>
              <a:rPr lang="it-IT" dirty="0" smtClean="0">
                <a:solidFill>
                  <a:schemeClr val="accent1">
                    <a:lumMod val="40000"/>
                    <a:lumOff val="60000"/>
                  </a:schemeClr>
                </a:solidFill>
                <a:latin typeface="Pristina" pitchFamily="66" charset="0"/>
                <a:cs typeface="Browallia New" pitchFamily="34" charset="-34"/>
              </a:rPr>
              <a:t>Una </a:t>
            </a:r>
            <a:r>
              <a:rPr lang="it-IT" b="1" dirty="0" smtClean="0">
                <a:solidFill>
                  <a:schemeClr val="accent4">
                    <a:lumMod val="60000"/>
                    <a:lumOff val="40000"/>
                  </a:schemeClr>
                </a:solidFill>
                <a:latin typeface="Pristina" pitchFamily="66" charset="0"/>
                <a:cs typeface="Browallia New" pitchFamily="34" charset="-34"/>
              </a:rPr>
              <a:t>pandemia</a:t>
            </a:r>
            <a:r>
              <a:rPr lang="it-IT" dirty="0" smtClean="0">
                <a:solidFill>
                  <a:schemeClr val="accent1">
                    <a:lumMod val="40000"/>
                    <a:lumOff val="60000"/>
                  </a:schemeClr>
                </a:solidFill>
                <a:latin typeface="Pristina" pitchFamily="66" charset="0"/>
                <a:cs typeface="Browallia New" pitchFamily="34" charset="-34"/>
              </a:rPr>
              <a:t> (dal</a:t>
            </a:r>
            <a:r>
              <a:rPr lang="it-IT" dirty="0" smtClean="0">
                <a:latin typeface="Pristina" pitchFamily="66" charset="0"/>
                <a:cs typeface="Browallia New" pitchFamily="34" charset="-34"/>
              </a:rPr>
              <a:t> </a:t>
            </a:r>
            <a:r>
              <a:rPr lang="it-IT" u="sng" dirty="0" smtClean="0">
                <a:solidFill>
                  <a:srgbClr val="92D050"/>
                </a:solidFill>
                <a:latin typeface="Pristina" pitchFamily="66" charset="0"/>
                <a:cs typeface="Browallia New" pitchFamily="34" charset="-34"/>
              </a:rPr>
              <a:t>greco</a:t>
            </a:r>
            <a:r>
              <a:rPr lang="it-IT" dirty="0" smtClean="0">
                <a:latin typeface="Pristina" pitchFamily="66" charset="0"/>
                <a:cs typeface="Browallia New" pitchFamily="34" charset="-34"/>
              </a:rPr>
              <a:t> </a:t>
            </a:r>
            <a:r>
              <a:rPr lang="it-IT" i="1" dirty="0" err="1" smtClean="0">
                <a:solidFill>
                  <a:schemeClr val="accent1">
                    <a:lumMod val="40000"/>
                    <a:lumOff val="60000"/>
                  </a:schemeClr>
                </a:solidFill>
                <a:latin typeface="Pristina" pitchFamily="66" charset="0"/>
                <a:cs typeface="Browallia New" pitchFamily="34" charset="-34"/>
              </a:rPr>
              <a:t>pan</a:t>
            </a:r>
            <a:r>
              <a:rPr lang="it-IT" dirty="0" err="1" smtClean="0">
                <a:solidFill>
                  <a:schemeClr val="accent1">
                    <a:lumMod val="40000"/>
                    <a:lumOff val="60000"/>
                  </a:schemeClr>
                </a:solidFill>
                <a:latin typeface="Pristina" pitchFamily="66" charset="0"/>
                <a:cs typeface="Browallia New" pitchFamily="34" charset="-34"/>
              </a:rPr>
              <a:t>-</a:t>
            </a:r>
            <a:r>
              <a:rPr lang="it-IT" i="1" dirty="0" err="1" smtClean="0">
                <a:solidFill>
                  <a:schemeClr val="accent1">
                    <a:lumMod val="40000"/>
                    <a:lumOff val="60000"/>
                  </a:schemeClr>
                </a:solidFill>
                <a:latin typeface="Pristina" pitchFamily="66" charset="0"/>
                <a:cs typeface="Browallia New" pitchFamily="34" charset="-34"/>
              </a:rPr>
              <a:t>demos</a:t>
            </a:r>
            <a:r>
              <a:rPr lang="it-IT" dirty="0" smtClean="0">
                <a:solidFill>
                  <a:schemeClr val="accent1">
                    <a:lumMod val="40000"/>
                    <a:lumOff val="60000"/>
                  </a:schemeClr>
                </a:solidFill>
                <a:latin typeface="Pristina" pitchFamily="66" charset="0"/>
                <a:cs typeface="Browallia New" pitchFamily="34" charset="-34"/>
              </a:rPr>
              <a:t>, "tutto il popolo") è una </a:t>
            </a:r>
            <a:r>
              <a:rPr lang="it-IT" u="sng" dirty="0" smtClean="0">
                <a:latin typeface="Pristina" pitchFamily="66" charset="0"/>
                <a:cs typeface="Browallia New" pitchFamily="34" charset="-34"/>
              </a:rPr>
              <a:t>malattia epidemica</a:t>
            </a:r>
            <a:r>
              <a:rPr lang="it-IT" dirty="0" smtClean="0">
                <a:solidFill>
                  <a:schemeClr val="accent1">
                    <a:lumMod val="40000"/>
                    <a:lumOff val="60000"/>
                  </a:schemeClr>
                </a:solidFill>
                <a:latin typeface="Pristina" pitchFamily="66" charset="0"/>
                <a:cs typeface="Browallia New" pitchFamily="34" charset="-34"/>
              </a:rPr>
              <a:t> che, diffondendosi rapidamente tra le persone, si espande in vaste aree geografiche su scala planetaria, coinvolgendo di conseguenza gran parte della </a:t>
            </a:r>
            <a:r>
              <a:rPr lang="it-IT" u="sng" dirty="0" smtClean="0">
                <a:solidFill>
                  <a:srgbClr val="66FFFF"/>
                </a:solidFill>
                <a:latin typeface="Pristina" pitchFamily="66" charset="0"/>
                <a:cs typeface="Browallia New" pitchFamily="34" charset="-34"/>
              </a:rPr>
              <a:t>popolazione mondiale</a:t>
            </a:r>
            <a:r>
              <a:rPr lang="it-IT" dirty="0" smtClean="0">
                <a:solidFill>
                  <a:schemeClr val="accent1">
                    <a:lumMod val="40000"/>
                    <a:lumOff val="60000"/>
                  </a:schemeClr>
                </a:solidFill>
                <a:latin typeface="Pristina" pitchFamily="66" charset="0"/>
                <a:cs typeface="Browallia New" pitchFamily="34" charset="-34"/>
              </a:rPr>
              <a:t>, nella malattia stessa o nel semplice rischio di </a:t>
            </a:r>
            <a:r>
              <a:rPr lang="it-IT" dirty="0" err="1" smtClean="0">
                <a:solidFill>
                  <a:schemeClr val="accent1">
                    <a:lumMod val="40000"/>
                    <a:lumOff val="60000"/>
                  </a:schemeClr>
                </a:solidFill>
                <a:latin typeface="Pristina" pitchFamily="66" charset="0"/>
                <a:cs typeface="Browallia New" pitchFamily="34" charset="-34"/>
              </a:rPr>
              <a:t>contrarla.Tale</a:t>
            </a:r>
            <a:r>
              <a:rPr lang="it-IT" dirty="0" smtClean="0">
                <a:solidFill>
                  <a:schemeClr val="accent1">
                    <a:lumMod val="40000"/>
                    <a:lumOff val="60000"/>
                  </a:schemeClr>
                </a:solidFill>
                <a:latin typeface="Pristina" pitchFamily="66" charset="0"/>
                <a:cs typeface="Browallia New" pitchFamily="34" charset="-34"/>
              </a:rPr>
              <a:t> situazione presuppone la mancanza di </a:t>
            </a:r>
            <a:r>
              <a:rPr lang="it-IT" u="sng" dirty="0" smtClean="0">
                <a:solidFill>
                  <a:srgbClr val="00B0F0"/>
                </a:solidFill>
                <a:latin typeface="Pristina" pitchFamily="66" charset="0"/>
                <a:cs typeface="Browallia New" pitchFamily="34" charset="-34"/>
              </a:rPr>
              <a:t>immunizzazione</a:t>
            </a:r>
            <a:r>
              <a:rPr lang="it-IT" dirty="0" smtClean="0">
                <a:solidFill>
                  <a:schemeClr val="accent1">
                    <a:lumMod val="40000"/>
                    <a:lumOff val="60000"/>
                  </a:schemeClr>
                </a:solidFill>
                <a:latin typeface="Pristina" pitchFamily="66" charset="0"/>
                <a:cs typeface="Browallia New" pitchFamily="34" charset="-34"/>
              </a:rPr>
              <a:t> dell'uomo verso un </a:t>
            </a:r>
            <a:r>
              <a:rPr lang="it-IT" dirty="0" smtClean="0">
                <a:solidFill>
                  <a:schemeClr val="accent1">
                    <a:lumMod val="40000"/>
                    <a:lumOff val="60000"/>
                  </a:schemeClr>
                </a:solidFill>
                <a:latin typeface="Pristina" pitchFamily="66" charset="0"/>
                <a:cs typeface="Browallia New" pitchFamily="34" charset="-34"/>
                <a:hlinkClick r:id="rId3" tooltip="Microrganismo patogeno"/>
              </a:rPr>
              <a:t>patogeno</a:t>
            </a:r>
            <a:r>
              <a:rPr lang="it-IT" dirty="0" smtClean="0">
                <a:solidFill>
                  <a:schemeClr val="accent1">
                    <a:lumMod val="40000"/>
                    <a:lumOff val="60000"/>
                  </a:schemeClr>
                </a:solidFill>
                <a:latin typeface="Pristina" pitchFamily="66" charset="0"/>
                <a:cs typeface="Browallia New" pitchFamily="34" charset="-34"/>
              </a:rPr>
              <a:t> altamente virulento. Nella storia umana si sono verificate numerose pandemie.</a:t>
            </a:r>
            <a:r>
              <a:rPr lang="it-IT" dirty="0" smtClean="0">
                <a:latin typeface="Pristina" pitchFamily="66" charset="0"/>
                <a:cs typeface="Browallia New" pitchFamily="34" charset="-34"/>
              </a:rPr>
              <a:t> </a:t>
            </a:r>
            <a:r>
              <a:rPr lang="it-IT" dirty="0" smtClean="0">
                <a:solidFill>
                  <a:schemeClr val="accent1">
                    <a:lumMod val="40000"/>
                    <a:lumOff val="60000"/>
                  </a:schemeClr>
                </a:solidFill>
                <a:latin typeface="Pristina" pitchFamily="66" charset="0"/>
                <a:cs typeface="Browallia New" pitchFamily="34" charset="-34"/>
              </a:rPr>
              <a:t>Il termine si applicherebbe solo a malattie o condizioni patologiche contagiose. Di conseguenza, molte patologie che colpiscono aree molto grandi o l'intero pianeta (per esempio il </a:t>
            </a:r>
            <a:r>
              <a:rPr lang="it-IT" u="sng" dirty="0" smtClean="0">
                <a:solidFill>
                  <a:srgbClr val="FFC000"/>
                </a:solidFill>
                <a:latin typeface="Pristina" pitchFamily="66" charset="0"/>
                <a:cs typeface="Browallia New" pitchFamily="34" charset="-34"/>
              </a:rPr>
              <a:t>cancro</a:t>
            </a:r>
            <a:r>
              <a:rPr lang="it-IT" dirty="0" smtClean="0">
                <a:solidFill>
                  <a:schemeClr val="accent1">
                    <a:lumMod val="40000"/>
                    <a:lumOff val="60000"/>
                  </a:schemeClr>
                </a:solidFill>
                <a:latin typeface="Pristina" pitchFamily="66" charset="0"/>
                <a:cs typeface="Browallia New" pitchFamily="34" charset="-34"/>
              </a:rPr>
              <a:t>) non sono da considerarsi pandemiche.</a:t>
            </a:r>
          </a:p>
          <a:p>
            <a:r>
              <a:rPr lang="it-IT" dirty="0" smtClean="0">
                <a:solidFill>
                  <a:schemeClr val="accent1">
                    <a:lumMod val="40000"/>
                    <a:lumOff val="60000"/>
                  </a:schemeClr>
                </a:solidFill>
                <a:latin typeface="Pristina" pitchFamily="66" charset="0"/>
                <a:cs typeface="Browallia New" pitchFamily="34" charset="-34"/>
              </a:rPr>
              <a:t>Secondo </a:t>
            </a:r>
            <a:r>
              <a:rPr lang="it-IT" u="sng" dirty="0" smtClean="0">
                <a:solidFill>
                  <a:srgbClr val="CCFF99"/>
                </a:solidFill>
                <a:latin typeface="Pristina" pitchFamily="66" charset="0"/>
                <a:cs typeface="Browallia New" pitchFamily="34" charset="-34"/>
              </a:rPr>
              <a:t>l'Organizzazione mondiale della sanità</a:t>
            </a:r>
            <a:r>
              <a:rPr lang="it-IT" dirty="0" smtClean="0">
                <a:solidFill>
                  <a:schemeClr val="accent1">
                    <a:lumMod val="40000"/>
                    <a:lumOff val="60000"/>
                  </a:schemeClr>
                </a:solidFill>
                <a:latin typeface="Pristina" pitchFamily="66" charset="0"/>
                <a:cs typeface="Browallia New" pitchFamily="34" charset="-34"/>
              </a:rPr>
              <a:t>, le condizioni affinché si possa verificare una vera e propria pandemia sono tre:</a:t>
            </a:r>
          </a:p>
          <a:p>
            <a:pPr marL="342900" indent="-342900">
              <a:buFont typeface="+mj-lt"/>
              <a:buAutoNum type="arabicPeriod"/>
            </a:pPr>
            <a:r>
              <a:rPr lang="it-IT" dirty="0" smtClean="0">
                <a:solidFill>
                  <a:srgbClr val="FFFF00"/>
                </a:solidFill>
                <a:latin typeface="Pristina" pitchFamily="66" charset="0"/>
                <a:cs typeface="Browallia New" pitchFamily="34" charset="-34"/>
              </a:rPr>
              <a:t>la comparsa di un nuovo</a:t>
            </a:r>
            <a:r>
              <a:rPr lang="it-IT" dirty="0" smtClean="0">
                <a:solidFill>
                  <a:schemeClr val="accent1">
                    <a:lumMod val="40000"/>
                    <a:lumOff val="60000"/>
                  </a:schemeClr>
                </a:solidFill>
                <a:latin typeface="Pristina" pitchFamily="66" charset="0"/>
                <a:cs typeface="Browallia New" pitchFamily="34" charset="-34"/>
              </a:rPr>
              <a:t> </a:t>
            </a:r>
            <a:r>
              <a:rPr lang="it-IT" u="sng" dirty="0" smtClean="0">
                <a:solidFill>
                  <a:srgbClr val="FFFF99"/>
                </a:solidFill>
                <a:latin typeface="Pristina" pitchFamily="66" charset="0"/>
                <a:cs typeface="Browallia New" pitchFamily="34" charset="-34"/>
              </a:rPr>
              <a:t>agente patogeno</a:t>
            </a:r>
            <a:r>
              <a:rPr lang="it-IT" dirty="0" smtClean="0">
                <a:solidFill>
                  <a:schemeClr val="accent1">
                    <a:lumMod val="40000"/>
                    <a:lumOff val="60000"/>
                  </a:schemeClr>
                </a:solidFill>
                <a:latin typeface="Pristina" pitchFamily="66" charset="0"/>
                <a:cs typeface="Browallia New" pitchFamily="34" charset="-34"/>
              </a:rPr>
              <a:t>;</a:t>
            </a:r>
          </a:p>
          <a:p>
            <a:pPr marL="342900" indent="-342900">
              <a:buFont typeface="+mj-lt"/>
              <a:buAutoNum type="arabicPeriod"/>
            </a:pPr>
            <a:r>
              <a:rPr lang="it-IT" dirty="0" smtClean="0">
                <a:solidFill>
                  <a:schemeClr val="bg1">
                    <a:lumMod val="95000"/>
                    <a:lumOff val="5000"/>
                  </a:schemeClr>
                </a:solidFill>
                <a:latin typeface="Pristina" pitchFamily="66" charset="0"/>
                <a:cs typeface="Browallia New" pitchFamily="34" charset="-34"/>
              </a:rPr>
              <a:t>la capacità di tale agente di colpire gli umani;</a:t>
            </a:r>
          </a:p>
          <a:p>
            <a:pPr marL="342900" indent="-342900">
              <a:buFont typeface="+mj-lt"/>
              <a:buAutoNum type="arabicPeriod"/>
            </a:pPr>
            <a:r>
              <a:rPr lang="it-IT" dirty="0" smtClean="0">
                <a:solidFill>
                  <a:srgbClr val="00FFFF"/>
                </a:solidFill>
                <a:latin typeface="Pristina" pitchFamily="66" charset="0"/>
                <a:cs typeface="Browallia New" pitchFamily="34" charset="-34"/>
              </a:rPr>
              <a:t>la capacità di tale agente di diffondersi rapidamente per contagio.</a:t>
            </a:r>
          </a:p>
          <a:p>
            <a:endParaRPr lang="it-IT" dirty="0">
              <a:solidFill>
                <a:schemeClr val="accent1">
                  <a:lumMod val="40000"/>
                  <a:lumOff val="60000"/>
                </a:schemeClr>
              </a:solidFill>
              <a:latin typeface="Agency FB" pitchFamily="34" charset="0"/>
            </a:endParaRPr>
          </a:p>
        </p:txBody>
      </p:sp>
      <p:sp>
        <p:nvSpPr>
          <p:cNvPr id="6" name="Rettangolo 5"/>
          <p:cNvSpPr/>
          <p:nvPr/>
        </p:nvSpPr>
        <p:spPr>
          <a:xfrm>
            <a:off x="4716016" y="692696"/>
            <a:ext cx="4572000" cy="3970318"/>
          </a:xfrm>
          <a:prstGeom prst="rect">
            <a:avLst/>
          </a:prstGeom>
        </p:spPr>
        <p:txBody>
          <a:bodyPr>
            <a:spAutoFit/>
          </a:bodyPr>
          <a:lstStyle/>
          <a:p>
            <a:r>
              <a:rPr lang="it-IT" dirty="0" smtClean="0">
                <a:solidFill>
                  <a:schemeClr val="accent4">
                    <a:lumMod val="20000"/>
                    <a:lumOff val="80000"/>
                  </a:schemeClr>
                </a:solidFill>
                <a:latin typeface="Pristina" pitchFamily="66" charset="0"/>
              </a:rPr>
              <a:t>Si definisce</a:t>
            </a:r>
            <a:r>
              <a:rPr lang="it-IT" dirty="0" smtClean="0">
                <a:latin typeface="Pristina" pitchFamily="66" charset="0"/>
              </a:rPr>
              <a:t> </a:t>
            </a:r>
            <a:r>
              <a:rPr lang="it-IT" b="1" dirty="0" smtClean="0">
                <a:solidFill>
                  <a:schemeClr val="accent1">
                    <a:lumMod val="20000"/>
                    <a:lumOff val="80000"/>
                  </a:schemeClr>
                </a:solidFill>
                <a:latin typeface="Pristina" pitchFamily="66" charset="0"/>
              </a:rPr>
              <a:t>epidemia</a:t>
            </a:r>
            <a:r>
              <a:rPr lang="it-IT" dirty="0" smtClean="0">
                <a:solidFill>
                  <a:schemeClr val="accent1">
                    <a:lumMod val="20000"/>
                    <a:lumOff val="80000"/>
                  </a:schemeClr>
                </a:solidFill>
                <a:latin typeface="Pristina" pitchFamily="66" charset="0"/>
              </a:rPr>
              <a:t> </a:t>
            </a:r>
            <a:r>
              <a:rPr lang="it-IT" dirty="0" smtClean="0">
                <a:latin typeface="Pristina" pitchFamily="66" charset="0"/>
              </a:rPr>
              <a:t>(</a:t>
            </a:r>
            <a:r>
              <a:rPr lang="it-IT" dirty="0" smtClean="0">
                <a:solidFill>
                  <a:schemeClr val="accent4">
                    <a:lumMod val="20000"/>
                    <a:lumOff val="80000"/>
                  </a:schemeClr>
                </a:solidFill>
                <a:latin typeface="Pristina" pitchFamily="66" charset="0"/>
              </a:rPr>
              <a:t>sopra il popolo) il diffondersi di una </a:t>
            </a:r>
            <a:r>
              <a:rPr lang="it-IT" u="sng" dirty="0" smtClean="0">
                <a:solidFill>
                  <a:schemeClr val="accent2"/>
                </a:solidFill>
                <a:latin typeface="Pristina" pitchFamily="66" charset="0"/>
              </a:rPr>
              <a:t>malattia</a:t>
            </a:r>
            <a:r>
              <a:rPr lang="it-IT" dirty="0" smtClean="0">
                <a:solidFill>
                  <a:schemeClr val="accent4">
                    <a:lumMod val="20000"/>
                    <a:lumOff val="80000"/>
                  </a:schemeClr>
                </a:solidFill>
                <a:latin typeface="Pristina" pitchFamily="66" charset="0"/>
              </a:rPr>
              <a:t>, in genere una </a:t>
            </a:r>
            <a:r>
              <a:rPr lang="it-IT" u="sng" dirty="0" smtClean="0">
                <a:solidFill>
                  <a:srgbClr val="CCECFF"/>
                </a:solidFill>
                <a:latin typeface="Pristina" pitchFamily="66" charset="0"/>
              </a:rPr>
              <a:t>malattia infettiva</a:t>
            </a:r>
            <a:r>
              <a:rPr lang="it-IT" dirty="0" smtClean="0">
                <a:solidFill>
                  <a:schemeClr val="accent4">
                    <a:lumMod val="20000"/>
                    <a:lumOff val="80000"/>
                  </a:schemeClr>
                </a:solidFill>
                <a:latin typeface="Pristina" pitchFamily="66" charset="0"/>
              </a:rPr>
              <a:t>, che colpisce quasi simultaneamente una collettività di individui, ovvero una data </a:t>
            </a:r>
            <a:r>
              <a:rPr lang="it-IT" dirty="0" smtClean="0">
                <a:solidFill>
                  <a:schemeClr val="accent4">
                    <a:lumMod val="20000"/>
                    <a:lumOff val="80000"/>
                  </a:schemeClr>
                </a:solidFill>
                <a:latin typeface="Pristina" pitchFamily="66" charset="0"/>
                <a:hlinkClick r:id="rId4" tooltip="Popolazione"/>
              </a:rPr>
              <a:t>popolazione</a:t>
            </a:r>
            <a:r>
              <a:rPr lang="it-IT" dirty="0" smtClean="0">
                <a:solidFill>
                  <a:schemeClr val="accent4">
                    <a:lumMod val="20000"/>
                    <a:lumOff val="80000"/>
                  </a:schemeClr>
                </a:solidFill>
                <a:latin typeface="Pristina" pitchFamily="66" charset="0"/>
              </a:rPr>
              <a:t> umana, con una ben delimitata diffusione nello spazio e nel tempo, avente la stessa origine.</a:t>
            </a:r>
            <a:r>
              <a:rPr lang="it-IT" dirty="0" smtClean="0">
                <a:latin typeface="Pristina" pitchFamily="66" charset="0"/>
              </a:rPr>
              <a:t> </a:t>
            </a:r>
            <a:r>
              <a:rPr lang="it-IT" dirty="0" smtClean="0">
                <a:solidFill>
                  <a:schemeClr val="accent4">
                    <a:lumMod val="20000"/>
                    <a:lumOff val="80000"/>
                  </a:schemeClr>
                </a:solidFill>
                <a:latin typeface="Pristina" pitchFamily="66" charset="0"/>
              </a:rPr>
              <a:t>Sono numerosi i cambiamenti che possono verificarsi in un agente infettivo, tali da favorire lo scatenarsi di un'epidemia. Tra questi ricordiamo:</a:t>
            </a:r>
          </a:p>
          <a:p>
            <a:pPr marL="342900" indent="-342900">
              <a:buFont typeface="+mj-lt"/>
              <a:buAutoNum type="arabicPeriod"/>
            </a:pPr>
            <a:r>
              <a:rPr lang="it-IT" dirty="0" smtClean="0">
                <a:solidFill>
                  <a:srgbClr val="00B0F0"/>
                </a:solidFill>
                <a:latin typeface="Pristina" pitchFamily="66" charset="0"/>
              </a:rPr>
              <a:t>Aumento della virulenza dell'agente infettivo</a:t>
            </a:r>
          </a:p>
          <a:p>
            <a:pPr marL="342900" indent="-342900">
              <a:buFont typeface="+mj-lt"/>
              <a:buAutoNum type="arabicPeriod"/>
            </a:pPr>
            <a:r>
              <a:rPr lang="it-IT" dirty="0" smtClean="0">
                <a:solidFill>
                  <a:schemeClr val="accent3">
                    <a:lumMod val="50000"/>
                  </a:schemeClr>
                </a:solidFill>
                <a:latin typeface="Pristina" pitchFamily="66" charset="0"/>
              </a:rPr>
              <a:t>Comparsa dell'agente infettivo all'interno di una popolazione, in precedenza mai interessata dalla sua presenza</a:t>
            </a:r>
          </a:p>
          <a:p>
            <a:pPr marL="342900" indent="-342900">
              <a:buFont typeface="+mj-lt"/>
              <a:buAutoNum type="arabicPeriod"/>
            </a:pPr>
            <a:r>
              <a:rPr lang="it-IT" dirty="0" smtClean="0">
                <a:solidFill>
                  <a:srgbClr val="CCFF99"/>
                </a:solidFill>
                <a:latin typeface="Pristina" pitchFamily="66" charset="0"/>
              </a:rPr>
              <a:t>Modifiche nella suscettibilità verso l'agente infettivo.</a:t>
            </a:r>
          </a:p>
          <a:p>
            <a:endParaRPr lang="it-IT" dirty="0">
              <a:solidFill>
                <a:schemeClr val="accent4">
                  <a:lumMod val="20000"/>
                  <a:lumOff val="80000"/>
                </a:schemeClr>
              </a:solidFill>
              <a:latin typeface="Monotype Corsiva" pitchFamily="66" charset="0"/>
            </a:endParaRPr>
          </a:p>
        </p:txBody>
      </p:sp>
      <p:sp>
        <p:nvSpPr>
          <p:cNvPr id="7" name="Rettangolo 6"/>
          <p:cNvSpPr/>
          <p:nvPr/>
        </p:nvSpPr>
        <p:spPr>
          <a:xfrm>
            <a:off x="4807526" y="4272677"/>
            <a:ext cx="4336473" cy="1200329"/>
          </a:xfrm>
          <a:prstGeom prst="rect">
            <a:avLst/>
          </a:prstGeom>
        </p:spPr>
        <p:txBody>
          <a:bodyPr wrap="square">
            <a:spAutoFit/>
          </a:bodyPr>
          <a:lstStyle/>
          <a:p>
            <a:pPr>
              <a:buFont typeface="Wingdings" pitchFamily="2" charset="2"/>
              <a:buChar char="Ø"/>
            </a:pPr>
            <a:r>
              <a:rPr lang="it-IT" dirty="0" smtClean="0">
                <a:solidFill>
                  <a:schemeClr val="tx1">
                    <a:lumMod val="95000"/>
                  </a:schemeClr>
                </a:solidFill>
                <a:latin typeface="Pristina" pitchFamily="66" charset="0"/>
              </a:rPr>
              <a:t>Focolaio da fonte comune</a:t>
            </a:r>
          </a:p>
          <a:p>
            <a:r>
              <a:rPr lang="it-IT" dirty="0" smtClean="0">
                <a:solidFill>
                  <a:schemeClr val="accent4">
                    <a:lumMod val="20000"/>
                    <a:lumOff val="80000"/>
                  </a:schemeClr>
                </a:solidFill>
                <a:latin typeface="Pristina" pitchFamily="66" charset="0"/>
              </a:rPr>
              <a:t>In un focolaio epidemico di origine comune, tutti gli individui affetti hanno avuto un'esposizione ad un agente comune. </a:t>
            </a:r>
            <a:endParaRPr lang="it-IT" dirty="0">
              <a:solidFill>
                <a:schemeClr val="accent4">
                  <a:lumMod val="20000"/>
                  <a:lumOff val="80000"/>
                </a:schemeClr>
              </a:solidFill>
              <a:latin typeface="Pristina" pitchFamily="66" charset="0"/>
            </a:endParaRPr>
          </a:p>
        </p:txBody>
      </p:sp>
      <p:sp>
        <p:nvSpPr>
          <p:cNvPr id="8" name="Rettangolo 7"/>
          <p:cNvSpPr/>
          <p:nvPr/>
        </p:nvSpPr>
        <p:spPr>
          <a:xfrm>
            <a:off x="4788024" y="5380672"/>
            <a:ext cx="4355976" cy="1477328"/>
          </a:xfrm>
          <a:prstGeom prst="rect">
            <a:avLst/>
          </a:prstGeom>
        </p:spPr>
        <p:txBody>
          <a:bodyPr wrap="square">
            <a:spAutoFit/>
          </a:bodyPr>
          <a:lstStyle/>
          <a:p>
            <a:pPr>
              <a:buFont typeface="Wingdings" pitchFamily="2" charset="2"/>
              <a:buChar char="Ø"/>
            </a:pPr>
            <a:r>
              <a:rPr lang="it-IT" dirty="0" smtClean="0">
                <a:latin typeface="Pristina" pitchFamily="66" charset="0"/>
              </a:rPr>
              <a:t>Focolaio propagato</a:t>
            </a:r>
          </a:p>
          <a:p>
            <a:r>
              <a:rPr lang="it-IT" dirty="0" smtClean="0">
                <a:solidFill>
                  <a:schemeClr val="accent4">
                    <a:lumMod val="20000"/>
                    <a:lumOff val="80000"/>
                  </a:schemeClr>
                </a:solidFill>
                <a:latin typeface="Pristina" pitchFamily="66" charset="0"/>
              </a:rPr>
              <a:t>In un focolaio propagato, la malattia si diffonde da persona a persona. Gli individui affetti possono diventare a loro volta dei serbatoi indipendenti, e di conseguenza portare a ulteriori esposizioni.</a:t>
            </a:r>
            <a:endParaRPr lang="it-IT" dirty="0">
              <a:solidFill>
                <a:schemeClr val="accent4">
                  <a:lumMod val="20000"/>
                  <a:lumOff val="80000"/>
                </a:schemeClr>
              </a:solidFill>
              <a:latin typeface="Pristina" pitchFamily="66" charset="0"/>
            </a:endParaRPr>
          </a:p>
        </p:txBody>
      </p:sp>
      <p:sp>
        <p:nvSpPr>
          <p:cNvPr id="9" name="CasellaDiTesto 8"/>
          <p:cNvSpPr txBox="1"/>
          <p:nvPr/>
        </p:nvSpPr>
        <p:spPr>
          <a:xfrm>
            <a:off x="1979712" y="0"/>
            <a:ext cx="6912768"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abriola" pitchFamily="82" charset="0"/>
              </a:rPr>
              <a:t>PANDEMIA o EPIDEMIA ? </a:t>
            </a:r>
            <a:endParaRPr lang="it-IT"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abriola"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0" y="0"/>
            <a:ext cx="6012160" cy="2564904"/>
          </a:xfrm>
        </p:spPr>
        <p:txBody>
          <a:bodyPr>
            <a:noAutofit/>
          </a:bodyPr>
          <a:lstStyle/>
          <a:p>
            <a:r>
              <a:rPr lang="it-IT" dirty="0" smtClean="0">
                <a:solidFill>
                  <a:schemeClr val="accent6">
                    <a:lumMod val="50000"/>
                  </a:schemeClr>
                </a:solidFill>
                <a:latin typeface="Harlow Solid Italic" pitchFamily="82" charset="0"/>
              </a:rPr>
              <a:t>L’OMS ha ricevuto, inoltre, un’onorificenza </a:t>
            </a:r>
            <a:br>
              <a:rPr lang="it-IT" dirty="0" smtClean="0">
                <a:solidFill>
                  <a:schemeClr val="accent6">
                    <a:lumMod val="50000"/>
                  </a:schemeClr>
                </a:solidFill>
                <a:latin typeface="Harlow Solid Italic" pitchFamily="82" charset="0"/>
              </a:rPr>
            </a:br>
            <a:r>
              <a:rPr lang="it-IT" i="1" u="sng" dirty="0" smtClean="0">
                <a:solidFill>
                  <a:srgbClr val="92D050"/>
                </a:solidFill>
                <a:latin typeface="Harlow Solid Italic" pitchFamily="82" charset="0"/>
              </a:rPr>
              <a:t>Premio Principe delle Asturie per la cooperazione internazionale (Spagna)</a:t>
            </a:r>
            <a:r>
              <a:rPr lang="it-IT" dirty="0" smtClean="0">
                <a:solidFill>
                  <a:schemeClr val="accent6">
                    <a:lumMod val="50000"/>
                  </a:schemeClr>
                </a:solidFill>
              </a:rPr>
              <a:t/>
            </a:r>
            <a:br>
              <a:rPr lang="it-IT" dirty="0" smtClean="0">
                <a:solidFill>
                  <a:schemeClr val="accent6">
                    <a:lumMod val="50000"/>
                  </a:schemeClr>
                </a:solidFill>
              </a:rPr>
            </a:br>
            <a:endParaRPr lang="it-IT" dirty="0">
              <a:solidFill>
                <a:schemeClr val="accent6">
                  <a:lumMod val="50000"/>
                </a:schemeClr>
              </a:solidFill>
            </a:endParaRPr>
          </a:p>
        </p:txBody>
      </p:sp>
      <p:sp>
        <p:nvSpPr>
          <p:cNvPr id="6" name="Rettangolo 5"/>
          <p:cNvSpPr/>
          <p:nvPr/>
        </p:nvSpPr>
        <p:spPr>
          <a:xfrm>
            <a:off x="5940152" y="3284984"/>
            <a:ext cx="3203848" cy="3046988"/>
          </a:xfrm>
          <a:prstGeom prst="rect">
            <a:avLst/>
          </a:prstGeom>
        </p:spPr>
        <p:txBody>
          <a:bodyPr wrap="square">
            <a:spAutoFit/>
          </a:bodyPr>
          <a:lstStyle/>
          <a:p>
            <a:r>
              <a:rPr lang="it-IT" sz="2400" dirty="0" smtClean="0">
                <a:solidFill>
                  <a:schemeClr val="accent1">
                    <a:lumMod val="40000"/>
                    <a:lumOff val="60000"/>
                  </a:schemeClr>
                </a:solidFill>
                <a:latin typeface="Harlow Solid Italic" pitchFamily="82" charset="0"/>
              </a:rPr>
              <a:t>Un riconoscimento nato nel</a:t>
            </a:r>
            <a:r>
              <a:rPr lang="it-IT" sz="2400" dirty="0" smtClean="0">
                <a:latin typeface="Harlow Solid Italic" pitchFamily="82" charset="0"/>
              </a:rPr>
              <a:t> </a:t>
            </a:r>
            <a:r>
              <a:rPr lang="it-IT" sz="2400" u="sng" dirty="0" smtClean="0">
                <a:solidFill>
                  <a:schemeClr val="accent4">
                    <a:lumMod val="75000"/>
                  </a:schemeClr>
                </a:solidFill>
                <a:latin typeface="Harlow Solid Italic" pitchFamily="82" charset="0"/>
              </a:rPr>
              <a:t>1981</a:t>
            </a:r>
            <a:r>
              <a:rPr lang="it-IT" sz="2400" dirty="0" smtClean="0">
                <a:solidFill>
                  <a:schemeClr val="accent1">
                    <a:lumMod val="40000"/>
                    <a:lumOff val="60000"/>
                  </a:schemeClr>
                </a:solidFill>
                <a:latin typeface="Harlow Solid Italic" pitchFamily="82" charset="0"/>
              </a:rPr>
              <a:t>, per iniziativa della "Fondazione Principe delle Asturie", che viene consegnato annualmente a</a:t>
            </a:r>
            <a:r>
              <a:rPr lang="it-IT" sz="2400" dirty="0" smtClean="0">
                <a:latin typeface="Harlow Solid Italic" pitchFamily="82" charset="0"/>
              </a:rPr>
              <a:t> </a:t>
            </a:r>
            <a:r>
              <a:rPr lang="it-IT" sz="2400" u="sng" dirty="0" smtClean="0">
                <a:solidFill>
                  <a:schemeClr val="accent1"/>
                </a:solidFill>
                <a:latin typeface="Harlow Solid Italic" pitchFamily="82" charset="0"/>
              </a:rPr>
              <a:t>Oviedo</a:t>
            </a:r>
            <a:r>
              <a:rPr lang="it-IT" sz="2400" dirty="0" smtClean="0">
                <a:solidFill>
                  <a:schemeClr val="accent1">
                    <a:lumMod val="40000"/>
                    <a:lumOff val="60000"/>
                  </a:schemeClr>
                </a:solidFill>
                <a:latin typeface="Harlow Solid Italic" pitchFamily="82" charset="0"/>
              </a:rPr>
              <a:t>, capitale del</a:t>
            </a:r>
            <a:r>
              <a:rPr lang="it-IT" sz="2400" dirty="0" smtClean="0">
                <a:latin typeface="Harlow Solid Italic" pitchFamily="82" charset="0"/>
              </a:rPr>
              <a:t> </a:t>
            </a:r>
            <a:r>
              <a:rPr lang="it-IT" sz="2400" dirty="0" smtClean="0">
                <a:latin typeface="Harlow Solid Italic" pitchFamily="82" charset="0"/>
                <a:hlinkClick r:id="rId2" tooltip="Asturie"/>
              </a:rPr>
              <a:t>Principato delle Asturie</a:t>
            </a:r>
            <a:r>
              <a:rPr lang="it-IT" sz="2400" dirty="0" smtClean="0">
                <a:latin typeface="Harlow Solid Italic" pitchFamily="82" charset="0"/>
              </a:rPr>
              <a:t>.</a:t>
            </a:r>
            <a:endParaRPr lang="it-IT" sz="2400" dirty="0">
              <a:latin typeface="Harlow Solid Italic" pitchFamily="82" charset="0"/>
            </a:endParaRPr>
          </a:p>
        </p:txBody>
      </p:sp>
      <p:pic>
        <p:nvPicPr>
          <p:cNvPr id="21506" name="Picture 2" descr="Ceremonia de entrega de los Premios Príncipe de Asturias 2010.jpg"/>
          <p:cNvPicPr>
            <a:picLocks noChangeAspect="1" noChangeArrowheads="1"/>
          </p:cNvPicPr>
          <p:nvPr/>
        </p:nvPicPr>
        <p:blipFill>
          <a:blip r:embed="rId3" cstate="print"/>
          <a:srcRect/>
          <a:stretch>
            <a:fillRect/>
          </a:stretch>
        </p:blipFill>
        <p:spPr bwMode="auto">
          <a:xfrm>
            <a:off x="0" y="2901726"/>
            <a:ext cx="5850312" cy="3956274"/>
          </a:xfrm>
          <a:prstGeom prst="rect">
            <a:avLst/>
          </a:prstGeom>
          <a:noFill/>
        </p:spPr>
      </p:pic>
      <p:pic>
        <p:nvPicPr>
          <p:cNvPr id="21508" name="Picture 4" descr="File:Princess of Asturias Foundation Emblem.svg"/>
          <p:cNvPicPr>
            <a:picLocks noChangeAspect="1" noChangeArrowheads="1"/>
          </p:cNvPicPr>
          <p:nvPr/>
        </p:nvPicPr>
        <p:blipFill>
          <a:blip r:embed="rId4" cstate="print"/>
          <a:srcRect/>
          <a:stretch>
            <a:fillRect/>
          </a:stretch>
        </p:blipFill>
        <p:spPr bwMode="auto">
          <a:xfrm>
            <a:off x="6372200" y="0"/>
            <a:ext cx="2486019" cy="338437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5921858</TotalTime>
  <Words>5697</Words>
  <Application>Microsoft Office PowerPoint</Application>
  <PresentationFormat>Presentazione su schermo (4:3)</PresentationFormat>
  <Paragraphs>207</Paragraphs>
  <Slides>42</Slides>
  <Notes>1</Notes>
  <HiddenSlides>0</HiddenSlides>
  <MMClips>1</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Verve</vt:lpstr>
      <vt:lpstr>Diapositiva 1</vt:lpstr>
      <vt:lpstr>L’OMS</vt:lpstr>
      <vt:lpstr>Diapositiva 3</vt:lpstr>
      <vt:lpstr>CHI OPERA ALL’INTERNO?                … E DA CHI E’ GOVERNATA?</vt:lpstr>
      <vt:lpstr>Diapositiva 5</vt:lpstr>
      <vt:lpstr>Stati di allerta</vt:lpstr>
      <vt:lpstr>Diapositiva 7</vt:lpstr>
      <vt:lpstr>Diapositiva 8</vt:lpstr>
      <vt:lpstr>Diapositiva 9</vt:lpstr>
      <vt:lpstr>Diapositiva 10</vt:lpstr>
      <vt:lpstr>Diapositiva 11</vt:lpstr>
      <vt:lpstr>Diapositiva 12</vt:lpstr>
      <vt:lpstr>Diapositiva 13</vt:lpstr>
      <vt:lpstr>Diapositiva 14</vt:lpstr>
      <vt:lpstr>Diapositiva 15</vt:lpstr>
      <vt:lpstr>ANTITESI: NON E’ TUTTO ORO QUELLO CHE LUCCICA</vt:lpstr>
      <vt:lpstr>Diapositiva 17</vt:lpstr>
      <vt:lpstr>Diapositiva 18</vt:lpstr>
      <vt:lpstr>Diapositiva 19</vt:lpstr>
      <vt:lpstr>… In Italia</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 e poi chi lo dice che Dio sia l’artefice di tutto ciò?</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Guadagni</dc:creator>
  <cp:lastModifiedBy>nunzia</cp:lastModifiedBy>
  <cp:revision>221</cp:revision>
  <dcterms:created xsi:type="dcterms:W3CDTF">2020-03-13T21:21:54Z</dcterms:created>
  <dcterms:modified xsi:type="dcterms:W3CDTF">2020-05-02T12:46:04Z</dcterms:modified>
</cp:coreProperties>
</file>