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6" r:id="rId1"/>
  </p:sldMasterIdLst>
  <p:notesMasterIdLst>
    <p:notesMasterId r:id="rId23"/>
  </p:notesMasterIdLst>
  <p:sldIdLst>
    <p:sldId id="275" r:id="rId2"/>
    <p:sldId id="276" r:id="rId3"/>
    <p:sldId id="274" r:id="rId4"/>
    <p:sldId id="258" r:id="rId5"/>
    <p:sldId id="259" r:id="rId6"/>
    <p:sldId id="260" r:id="rId7"/>
    <p:sldId id="261" r:id="rId8"/>
    <p:sldId id="262" r:id="rId9"/>
    <p:sldId id="278" r:id="rId10"/>
    <p:sldId id="277" r:id="rId11"/>
    <p:sldId id="279" r:id="rId12"/>
    <p:sldId id="280" r:id="rId13"/>
    <p:sldId id="281" r:id="rId14"/>
    <p:sldId id="282" r:id="rId15"/>
    <p:sldId id="283" r:id="rId16"/>
    <p:sldId id="284" r:id="rId17"/>
    <p:sldId id="288" r:id="rId18"/>
    <p:sldId id="263" r:id="rId19"/>
    <p:sldId id="287" r:id="rId20"/>
    <p:sldId id="272" r:id="rId21"/>
    <p:sldId id="28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0648"/>
    <a:srgbClr val="7AC4F0"/>
    <a:srgbClr val="ACD433"/>
    <a:srgbClr val="0072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8" d="100"/>
          <a:sy n="68" d="100"/>
        </p:scale>
        <p:origin x="79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789FC5-60C8-498C-8518-5D3CFD70B61E}" type="datetimeFigureOut">
              <a:rPr lang="it-IT" smtClean="0"/>
              <a:t>08/06/2020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917196-163D-4586-A3DB-C45CE8E3D22D}" type="slidenum">
              <a:rPr lang="it-IT" smtClean="0"/>
              <a:t>‹N›</a:t>
            </a:fld>
            <a:endParaRPr lang="it-IT"/>
          </a:p>
        </p:txBody>
      </p:sp>
    </p:spTree>
    <p:extLst>
      <p:ext uri="{BB962C8B-B14F-4D97-AF65-F5344CB8AC3E}">
        <p14:creationId xmlns:p14="http://schemas.microsoft.com/office/powerpoint/2010/main" val="376158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F917196-163D-4586-A3DB-C45CE8E3D22D}" type="slidenum">
              <a:rPr lang="it-IT" smtClean="0"/>
              <a:t>9</a:t>
            </a:fld>
            <a:endParaRPr lang="it-IT"/>
          </a:p>
        </p:txBody>
      </p:sp>
    </p:spTree>
    <p:extLst>
      <p:ext uri="{BB962C8B-B14F-4D97-AF65-F5344CB8AC3E}">
        <p14:creationId xmlns:p14="http://schemas.microsoft.com/office/powerpoint/2010/main" val="1139216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F917196-163D-4586-A3DB-C45CE8E3D22D}" type="slidenum">
              <a:rPr lang="it-IT" smtClean="0"/>
              <a:t>20</a:t>
            </a:fld>
            <a:endParaRPr lang="it-IT"/>
          </a:p>
        </p:txBody>
      </p:sp>
    </p:spTree>
    <p:extLst>
      <p:ext uri="{BB962C8B-B14F-4D97-AF65-F5344CB8AC3E}">
        <p14:creationId xmlns:p14="http://schemas.microsoft.com/office/powerpoint/2010/main" val="329362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539D3C7-24D0-4667-9F03-6351553AE347}" type="datetimeFigureOut">
              <a:rPr lang="it-IT" smtClean="0"/>
              <a:t>08/06/2020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27148314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539D3C7-24D0-4667-9F03-6351553AE347}" type="datetimeFigureOut">
              <a:rPr lang="it-IT" smtClean="0"/>
              <a:t>08/06/2020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40244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539D3C7-24D0-4667-9F03-6351553AE347}" type="datetimeFigureOut">
              <a:rPr lang="it-IT" smtClean="0"/>
              <a:t>08/06/2020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4245982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539D3C7-24D0-4667-9F03-6351553AE347}" type="datetimeFigureOut">
              <a:rPr lang="it-IT" smtClean="0"/>
              <a:t>08/06/2020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29623FC-220A-4F44-BBBA-DD8ECAAFC95D}" type="slidenum">
              <a:rPr lang="it-IT" smtClean="0"/>
              <a:t>‹N›</a:t>
            </a:fld>
            <a:endParaRPr lang="it-IT"/>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64712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539D3C7-24D0-4667-9F03-6351553AE347}" type="datetimeFigureOut">
              <a:rPr lang="it-IT" smtClean="0"/>
              <a:t>08/06/2020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2077754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39D3C7-24D0-4667-9F03-6351553AE347}" type="datetimeFigureOut">
              <a:rPr lang="it-IT" smtClean="0"/>
              <a:t>08/06/2020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1856364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39D3C7-24D0-4667-9F03-6351553AE347}" type="datetimeFigureOut">
              <a:rPr lang="it-IT" smtClean="0"/>
              <a:t>08/06/2020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2894739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39D3C7-24D0-4667-9F03-6351553AE347}" type="datetimeFigureOut">
              <a:rPr lang="it-IT" smtClean="0"/>
              <a:t>08/06/2020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1538047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539D3C7-24D0-4667-9F03-6351553AE347}" type="datetimeFigureOut">
              <a:rPr lang="it-IT" smtClean="0"/>
              <a:t>08/06/2020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3948319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539D3C7-24D0-4667-9F03-6351553AE347}" type="datetimeFigureOut">
              <a:rPr lang="it-IT" smtClean="0"/>
              <a:t>08/06/2020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6231358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539D3C7-24D0-4667-9F03-6351553AE347}" type="datetimeFigureOut">
              <a:rPr lang="it-IT" smtClean="0"/>
              <a:t>08/06/2020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10824486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539D3C7-24D0-4667-9F03-6351553AE347}" type="datetimeFigureOut">
              <a:rPr lang="it-IT" smtClean="0"/>
              <a:t>08/06/2020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3800370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539D3C7-24D0-4667-9F03-6351553AE347}" type="datetimeFigureOut">
              <a:rPr lang="it-IT" smtClean="0"/>
              <a:t>08/06/2020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2343906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7539D3C7-24D0-4667-9F03-6351553AE347}" type="datetimeFigureOut">
              <a:rPr lang="it-IT" smtClean="0"/>
              <a:t>08/06/2020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2512067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39D3C7-24D0-4667-9F03-6351553AE347}" type="datetimeFigureOut">
              <a:rPr lang="it-IT" smtClean="0"/>
              <a:t>08/06/2020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23599069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7539D3C7-24D0-4667-9F03-6351553AE347}" type="datetimeFigureOut">
              <a:rPr lang="it-IT" smtClean="0"/>
              <a:t>08/06/2020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1285898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539D3C7-24D0-4667-9F03-6351553AE347}" type="datetimeFigureOut">
              <a:rPr lang="it-IT" smtClean="0"/>
              <a:t>08/06/2020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29623FC-220A-4F44-BBBA-DD8ECAAFC95D}" type="slidenum">
              <a:rPr lang="it-IT" smtClean="0"/>
              <a:t>‹N›</a:t>
            </a:fld>
            <a:endParaRPr lang="it-IT"/>
          </a:p>
        </p:txBody>
      </p:sp>
    </p:spTree>
    <p:extLst>
      <p:ext uri="{BB962C8B-B14F-4D97-AF65-F5344CB8AC3E}">
        <p14:creationId xmlns:p14="http://schemas.microsoft.com/office/powerpoint/2010/main" val="1635822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39D3C7-24D0-4667-9F03-6351553AE347}" type="datetimeFigureOut">
              <a:rPr lang="it-IT" smtClean="0"/>
              <a:t>08/06/2020</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29623FC-220A-4F44-BBBA-DD8ECAAFC95D}" type="slidenum">
              <a:rPr lang="it-IT" smtClean="0"/>
              <a:t>‹N›</a:t>
            </a:fld>
            <a:endParaRPr lang="it-IT"/>
          </a:p>
        </p:txBody>
      </p:sp>
    </p:spTree>
    <p:extLst>
      <p:ext uri="{BB962C8B-B14F-4D97-AF65-F5344CB8AC3E}">
        <p14:creationId xmlns:p14="http://schemas.microsoft.com/office/powerpoint/2010/main" val="2586833049"/>
      </p:ext>
    </p:extLst>
  </p:cSld>
  <p:clrMap bg1="dk1" tx1="lt1" bg2="dk2" tx2="lt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 id="2147484101" r:id="rId15"/>
    <p:sldLayoutId id="2147484102" r:id="rId16"/>
    <p:sldLayoutId id="2147484103"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admin.ch/opc/it/classified-compilation/19460131/200906250000/0.810.1.pdf"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9CB7B71-6A3D-4650-A8EE-69D948E5E1F2}"/>
              </a:ext>
            </a:extLst>
          </p:cNvPr>
          <p:cNvPicPr>
            <a:picLocks noChangeAspect="1"/>
          </p:cNvPicPr>
          <p:nvPr/>
        </p:nvPicPr>
        <p:blipFill>
          <a:blip r:embed="rId2"/>
          <a:stretch>
            <a:fillRect/>
          </a:stretch>
        </p:blipFill>
        <p:spPr>
          <a:xfrm rot="21310813">
            <a:off x="494223" y="829533"/>
            <a:ext cx="3962400" cy="5438775"/>
          </a:xfrm>
          <a:prstGeom prst="rect">
            <a:avLst/>
          </a:prstGeom>
          <a:ln>
            <a:noFill/>
          </a:ln>
          <a:effectLst>
            <a:outerShdw blurRad="292100" dist="139700" dir="2700000" algn="tl" rotWithShape="0">
              <a:srgbClr val="333333">
                <a:alpha val="65000"/>
              </a:srgbClr>
            </a:outerShdw>
          </a:effectLst>
        </p:spPr>
      </p:pic>
      <p:sp>
        <p:nvSpPr>
          <p:cNvPr id="4" name="Rettangolo 3">
            <a:extLst>
              <a:ext uri="{FF2B5EF4-FFF2-40B4-BE49-F238E27FC236}">
                <a16:creationId xmlns:a16="http://schemas.microsoft.com/office/drawing/2014/main" id="{815CE7CD-E83B-4D2C-8E68-9F6A8614577E}"/>
              </a:ext>
            </a:extLst>
          </p:cNvPr>
          <p:cNvSpPr/>
          <p:nvPr/>
        </p:nvSpPr>
        <p:spPr>
          <a:xfrm>
            <a:off x="4495201" y="1495429"/>
            <a:ext cx="7528990" cy="3231654"/>
          </a:xfrm>
          <a:prstGeom prst="rect">
            <a:avLst/>
          </a:prstGeom>
          <a:noFill/>
        </p:spPr>
        <p:txBody>
          <a:bodyPr wrap="square" lIns="91440" tIns="45720" rIns="91440" bIns="45720">
            <a:spAutoFit/>
          </a:bodyPr>
          <a:lstStyle/>
          <a:p>
            <a:pPr algn="ctr"/>
            <a:r>
              <a:rPr lang="it-IT" sz="7200" b="1" i="1" cap="none" spc="0" dirty="0">
                <a:ln w="0"/>
                <a:solidFill>
                  <a:schemeClr val="accent1"/>
                </a:solidFill>
                <a:effectLst>
                  <a:outerShdw blurRad="38100" dist="25400" dir="5400000" algn="ctr" rotWithShape="0">
                    <a:srgbClr val="6E747A">
                      <a:alpha val="43000"/>
                    </a:srgbClr>
                  </a:outerShdw>
                </a:effectLst>
                <a:latin typeface="Copperplate Gothic Light" panose="020E0507020206020404" pitchFamily="34" charset="0"/>
              </a:rPr>
              <a:t>C’era una volta</a:t>
            </a:r>
            <a:r>
              <a:rPr lang="it-IT" sz="7200" b="1" i="1" cap="none" spc="0" dirty="0">
                <a:ln w="0"/>
                <a:solidFill>
                  <a:schemeClr val="accent1"/>
                </a:solidFill>
                <a:effectLst>
                  <a:outerShdw blurRad="38100" dist="25400" dir="5400000" algn="ctr" rotWithShape="0">
                    <a:srgbClr val="6E747A">
                      <a:alpha val="43000"/>
                    </a:srgbClr>
                  </a:outerShdw>
                </a:effectLst>
              </a:rPr>
              <a:t>…</a:t>
            </a:r>
          </a:p>
          <a:p>
            <a:pPr algn="ctr"/>
            <a:r>
              <a:rPr lang="it-IT" sz="6000" b="1" dirty="0">
                <a:ln w="0"/>
                <a:solidFill>
                  <a:schemeClr val="accent1"/>
                </a:solidFill>
                <a:effectLst>
                  <a:outerShdw blurRad="38100" dist="25400" dir="5400000" algn="ctr" rotWithShape="0">
                    <a:srgbClr val="6E747A">
                      <a:alpha val="43000"/>
                    </a:srgbClr>
                  </a:outerShdw>
                </a:effectLst>
                <a:latin typeface="Copperplate Gothic Light" panose="020E0507020206020404" pitchFamily="34" charset="0"/>
              </a:rPr>
              <a:t>marzo 2020</a:t>
            </a:r>
            <a:endParaRPr lang="it-IT" sz="6000" b="1" cap="none" spc="0" dirty="0">
              <a:ln w="0"/>
              <a:solidFill>
                <a:schemeClr val="accent1"/>
              </a:solidFill>
              <a:effectLst>
                <a:outerShdw blurRad="38100" dist="25400" dir="5400000" algn="ctr" rotWithShape="0">
                  <a:srgbClr val="6E747A">
                    <a:alpha val="43000"/>
                  </a:srgbClr>
                </a:outerShdw>
              </a:effectLst>
              <a:latin typeface="Copperplate Gothic Light" panose="020E0507020206020404" pitchFamily="34" charset="0"/>
            </a:endParaRPr>
          </a:p>
        </p:txBody>
      </p:sp>
    </p:spTree>
    <p:extLst>
      <p:ext uri="{BB962C8B-B14F-4D97-AF65-F5344CB8AC3E}">
        <p14:creationId xmlns:p14="http://schemas.microsoft.com/office/powerpoint/2010/main" val="3942827388"/>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80A3F86-A59B-48B3-97A4-6BFF896C2A1D}"/>
              </a:ext>
            </a:extLst>
          </p:cNvPr>
          <p:cNvSpPr txBox="1"/>
          <p:nvPr/>
        </p:nvSpPr>
        <p:spPr>
          <a:xfrm>
            <a:off x="4877241" y="367936"/>
            <a:ext cx="5273366" cy="1862048"/>
          </a:xfrm>
          <a:prstGeom prst="rect">
            <a:avLst/>
          </a:prstGeom>
          <a:noFill/>
        </p:spPr>
        <p:txBody>
          <a:bodyPr wrap="square" rtlCol="0">
            <a:spAutoFit/>
          </a:bodyPr>
          <a:lstStyle/>
          <a:p>
            <a:r>
              <a:rPr lang="it-IT" sz="2300" dirty="0">
                <a:solidFill>
                  <a:schemeClr val="accent1">
                    <a:lumMod val="40000"/>
                    <a:lumOff val="60000"/>
                  </a:schemeClr>
                </a:solidFill>
                <a:latin typeface="Lucida Calligraphy" panose="03010101010101010101" pitchFamily="66" charset="0"/>
                <a:cs typeface="Calibri Light" panose="020F0302020204030204" pitchFamily="34" charset="0"/>
              </a:rPr>
              <a:t>Queste informazioni ti avevano scosso, e non poco, ma avevi bisogno di sapere altro e quindi hai cercato i sintomi, le vie di trasmissione…</a:t>
            </a:r>
          </a:p>
        </p:txBody>
      </p:sp>
      <p:sp>
        <p:nvSpPr>
          <p:cNvPr id="3" name="Rettangolo 2">
            <a:extLst>
              <a:ext uri="{FF2B5EF4-FFF2-40B4-BE49-F238E27FC236}">
                <a16:creationId xmlns:a16="http://schemas.microsoft.com/office/drawing/2014/main" id="{54505B63-CA48-4A4D-B33C-2AFDE74D7C12}"/>
              </a:ext>
            </a:extLst>
          </p:cNvPr>
          <p:cNvSpPr/>
          <p:nvPr/>
        </p:nvSpPr>
        <p:spPr>
          <a:xfrm>
            <a:off x="1" y="2703016"/>
            <a:ext cx="12191999" cy="4154984"/>
          </a:xfrm>
          <a:prstGeom prst="rect">
            <a:avLst/>
          </a:prstGeom>
        </p:spPr>
        <p:txBody>
          <a:bodyPr wrap="square">
            <a:spAutoFit/>
          </a:bodyPr>
          <a:lstStyle/>
          <a:p>
            <a:r>
              <a:rPr lang="it-IT" sz="2200" dirty="0">
                <a:solidFill>
                  <a:schemeClr val="tx2"/>
                </a:solidFill>
                <a:latin typeface="Calibri Light" panose="020F0302020204030204" pitchFamily="34" charset="0"/>
                <a:cs typeface="Calibri Light" panose="020F0302020204030204" pitchFamily="34" charset="0"/>
              </a:rPr>
              <a:t>«I </a:t>
            </a:r>
            <a:r>
              <a:rPr lang="it-IT" sz="2200" b="1" dirty="0">
                <a:solidFill>
                  <a:schemeClr val="tx2"/>
                </a:solidFill>
                <a:latin typeface="Calibri Light" panose="020F0302020204030204" pitchFamily="34" charset="0"/>
                <a:cs typeface="Calibri Light" panose="020F0302020204030204" pitchFamily="34" charset="0"/>
              </a:rPr>
              <a:t>sintomi</a:t>
            </a:r>
            <a:r>
              <a:rPr lang="it-IT" sz="2200" dirty="0">
                <a:solidFill>
                  <a:schemeClr val="tx2"/>
                </a:solidFill>
                <a:latin typeface="Calibri Light" panose="020F0302020204030204" pitchFamily="34" charset="0"/>
                <a:cs typeface="Calibri Light" panose="020F0302020204030204" pitchFamily="34" charset="0"/>
              </a:rPr>
              <a:t> più comuni di un’infezione da coronavirus nell’uomo includono </a:t>
            </a:r>
            <a:r>
              <a:rPr lang="it-IT" sz="2200" b="1" dirty="0">
                <a:solidFill>
                  <a:schemeClr val="tx2"/>
                </a:solidFill>
                <a:latin typeface="Calibri Light" panose="020F0302020204030204" pitchFamily="34" charset="0"/>
                <a:cs typeface="Calibri Light" panose="020F0302020204030204" pitchFamily="34" charset="0"/>
              </a:rPr>
              <a:t>febbre</a:t>
            </a:r>
            <a:r>
              <a:rPr lang="it-IT" sz="2200" dirty="0">
                <a:solidFill>
                  <a:schemeClr val="tx2"/>
                </a:solidFill>
                <a:latin typeface="Calibri Light" panose="020F0302020204030204" pitchFamily="34" charset="0"/>
                <a:cs typeface="Calibri Light" panose="020F0302020204030204" pitchFamily="34" charset="0"/>
              </a:rPr>
              <a:t>, </a:t>
            </a:r>
            <a:r>
              <a:rPr lang="it-IT" sz="2200" b="1" dirty="0">
                <a:solidFill>
                  <a:schemeClr val="tx2"/>
                </a:solidFill>
                <a:latin typeface="Calibri Light" panose="020F0302020204030204" pitchFamily="34" charset="0"/>
                <a:cs typeface="Calibri Light" panose="020F0302020204030204" pitchFamily="34" charset="0"/>
              </a:rPr>
              <a:t>tosse</a:t>
            </a:r>
            <a:r>
              <a:rPr lang="it-IT" sz="2200" dirty="0">
                <a:solidFill>
                  <a:schemeClr val="tx2"/>
                </a:solidFill>
                <a:latin typeface="Calibri Light" panose="020F0302020204030204" pitchFamily="34" charset="0"/>
                <a:cs typeface="Calibri Light" panose="020F0302020204030204" pitchFamily="34" charset="0"/>
              </a:rPr>
              <a:t>, </a:t>
            </a:r>
            <a:r>
              <a:rPr lang="it-IT" sz="2200" b="1" dirty="0">
                <a:solidFill>
                  <a:schemeClr val="tx2"/>
                </a:solidFill>
                <a:latin typeface="Calibri Light" panose="020F0302020204030204" pitchFamily="34" charset="0"/>
                <a:cs typeface="Calibri Light" panose="020F0302020204030204" pitchFamily="34" charset="0"/>
              </a:rPr>
              <a:t>difficoltà</a:t>
            </a:r>
            <a:r>
              <a:rPr lang="it-IT" sz="2200" dirty="0">
                <a:solidFill>
                  <a:schemeClr val="tx2"/>
                </a:solidFill>
                <a:latin typeface="Calibri Light" panose="020F0302020204030204" pitchFamily="34" charset="0"/>
                <a:cs typeface="Calibri Light" panose="020F0302020204030204" pitchFamily="34" charset="0"/>
              </a:rPr>
              <a:t> </a:t>
            </a:r>
            <a:r>
              <a:rPr lang="it-IT" sz="2200" b="1" dirty="0">
                <a:solidFill>
                  <a:schemeClr val="tx2"/>
                </a:solidFill>
                <a:latin typeface="Calibri Light" panose="020F0302020204030204" pitchFamily="34" charset="0"/>
                <a:cs typeface="Calibri Light" panose="020F0302020204030204" pitchFamily="34" charset="0"/>
              </a:rPr>
              <a:t>respiratorie</a:t>
            </a:r>
            <a:r>
              <a:rPr lang="it-IT" sz="2200" dirty="0">
                <a:solidFill>
                  <a:schemeClr val="tx2"/>
                </a:solidFill>
                <a:latin typeface="Calibri Light" panose="020F0302020204030204" pitchFamily="34" charset="0"/>
                <a:cs typeface="Calibri Light" panose="020F0302020204030204" pitchFamily="34" charset="0"/>
              </a:rPr>
              <a:t>. Nei </a:t>
            </a:r>
            <a:r>
              <a:rPr lang="it-IT" sz="2200" b="1" dirty="0">
                <a:solidFill>
                  <a:schemeClr val="tx2"/>
                </a:solidFill>
                <a:latin typeface="Calibri Light" panose="020F0302020204030204" pitchFamily="34" charset="0"/>
                <a:cs typeface="Calibri Light" panose="020F0302020204030204" pitchFamily="34" charset="0"/>
              </a:rPr>
              <a:t>casi più gravi</a:t>
            </a:r>
            <a:r>
              <a:rPr lang="it-IT" sz="2200" dirty="0">
                <a:solidFill>
                  <a:schemeClr val="tx2"/>
                </a:solidFill>
                <a:latin typeface="Calibri Light" panose="020F0302020204030204" pitchFamily="34" charset="0"/>
                <a:cs typeface="Calibri Light" panose="020F0302020204030204" pitchFamily="34" charset="0"/>
              </a:rPr>
              <a:t>, l'infezione può causare </a:t>
            </a:r>
            <a:r>
              <a:rPr lang="it-IT" sz="2200" b="1" dirty="0">
                <a:solidFill>
                  <a:schemeClr val="tx2"/>
                </a:solidFill>
                <a:latin typeface="Calibri Light" panose="020F0302020204030204" pitchFamily="34" charset="0"/>
                <a:cs typeface="Calibri Light" panose="020F0302020204030204" pitchFamily="34" charset="0"/>
              </a:rPr>
              <a:t>polmonite</a:t>
            </a:r>
            <a:r>
              <a:rPr lang="it-IT" sz="2200" dirty="0">
                <a:solidFill>
                  <a:schemeClr val="tx2"/>
                </a:solidFill>
                <a:latin typeface="Calibri Light" panose="020F0302020204030204" pitchFamily="34" charset="0"/>
                <a:cs typeface="Calibri Light" panose="020F0302020204030204" pitchFamily="34" charset="0"/>
              </a:rPr>
              <a:t>, </a:t>
            </a:r>
            <a:r>
              <a:rPr lang="it-IT" sz="2200" b="1" dirty="0">
                <a:solidFill>
                  <a:schemeClr val="tx2"/>
                </a:solidFill>
                <a:latin typeface="Calibri Light" panose="020F0302020204030204" pitchFamily="34" charset="0"/>
                <a:cs typeface="Calibri Light" panose="020F0302020204030204" pitchFamily="34" charset="0"/>
              </a:rPr>
              <a:t>sindrome</a:t>
            </a:r>
            <a:r>
              <a:rPr lang="it-IT" sz="2200" dirty="0">
                <a:solidFill>
                  <a:schemeClr val="tx2"/>
                </a:solidFill>
                <a:latin typeface="Calibri Light" panose="020F0302020204030204" pitchFamily="34" charset="0"/>
                <a:cs typeface="Calibri Light" panose="020F0302020204030204" pitchFamily="34" charset="0"/>
              </a:rPr>
              <a:t> </a:t>
            </a:r>
            <a:r>
              <a:rPr lang="it-IT" sz="2200" b="1" dirty="0">
                <a:solidFill>
                  <a:schemeClr val="tx2"/>
                </a:solidFill>
                <a:latin typeface="Calibri Light" panose="020F0302020204030204" pitchFamily="34" charset="0"/>
                <a:cs typeface="Calibri Light" panose="020F0302020204030204" pitchFamily="34" charset="0"/>
              </a:rPr>
              <a:t>respiratoria</a:t>
            </a:r>
            <a:r>
              <a:rPr lang="it-IT" sz="2200" dirty="0">
                <a:solidFill>
                  <a:schemeClr val="tx2"/>
                </a:solidFill>
                <a:latin typeface="Calibri Light" panose="020F0302020204030204" pitchFamily="34" charset="0"/>
                <a:cs typeface="Calibri Light" panose="020F0302020204030204" pitchFamily="34" charset="0"/>
              </a:rPr>
              <a:t> </a:t>
            </a:r>
            <a:r>
              <a:rPr lang="it-IT" sz="2200" b="1" dirty="0">
                <a:solidFill>
                  <a:schemeClr val="tx2"/>
                </a:solidFill>
                <a:latin typeface="Calibri Light" panose="020F0302020204030204" pitchFamily="34" charset="0"/>
                <a:cs typeface="Calibri Light" panose="020F0302020204030204" pitchFamily="34" charset="0"/>
              </a:rPr>
              <a:t>acuta</a:t>
            </a:r>
            <a:r>
              <a:rPr lang="it-IT" sz="2200" dirty="0">
                <a:solidFill>
                  <a:schemeClr val="tx2"/>
                </a:solidFill>
                <a:latin typeface="Calibri Light" panose="020F0302020204030204" pitchFamily="34" charset="0"/>
                <a:cs typeface="Calibri Light" panose="020F0302020204030204" pitchFamily="34" charset="0"/>
              </a:rPr>
              <a:t> </a:t>
            </a:r>
            <a:r>
              <a:rPr lang="it-IT" sz="2200" b="1" dirty="0">
                <a:solidFill>
                  <a:schemeClr val="tx2"/>
                </a:solidFill>
                <a:latin typeface="Calibri Light" panose="020F0302020204030204" pitchFamily="34" charset="0"/>
                <a:cs typeface="Calibri Light" panose="020F0302020204030204" pitchFamily="34" charset="0"/>
              </a:rPr>
              <a:t>grave</a:t>
            </a:r>
            <a:r>
              <a:rPr lang="it-IT" sz="2200" dirty="0">
                <a:solidFill>
                  <a:schemeClr val="tx2"/>
                </a:solidFill>
                <a:latin typeface="Calibri Light" panose="020F0302020204030204" pitchFamily="34" charset="0"/>
                <a:cs typeface="Calibri Light" panose="020F0302020204030204" pitchFamily="34" charset="0"/>
              </a:rPr>
              <a:t>, </a:t>
            </a:r>
            <a:r>
              <a:rPr lang="it-IT" sz="2200" b="1" dirty="0">
                <a:solidFill>
                  <a:schemeClr val="tx2"/>
                </a:solidFill>
                <a:latin typeface="Calibri Light" panose="020F0302020204030204" pitchFamily="34" charset="0"/>
                <a:cs typeface="Calibri Light" panose="020F0302020204030204" pitchFamily="34" charset="0"/>
              </a:rPr>
              <a:t>insufficienza renale </a:t>
            </a:r>
            <a:r>
              <a:rPr lang="it-IT" sz="2200" dirty="0">
                <a:solidFill>
                  <a:schemeClr val="tx2"/>
                </a:solidFill>
                <a:latin typeface="Calibri Light" panose="020F0302020204030204" pitchFamily="34" charset="0"/>
                <a:cs typeface="Calibri Light" panose="020F0302020204030204" pitchFamily="34" charset="0"/>
              </a:rPr>
              <a:t>e persino la </a:t>
            </a:r>
            <a:r>
              <a:rPr lang="it-IT" sz="2200" b="1" dirty="0">
                <a:solidFill>
                  <a:schemeClr val="tx2"/>
                </a:solidFill>
                <a:latin typeface="Calibri Light" panose="020F0302020204030204" pitchFamily="34" charset="0"/>
                <a:cs typeface="Calibri Light" panose="020F0302020204030204" pitchFamily="34" charset="0"/>
              </a:rPr>
              <a:t>morte</a:t>
            </a:r>
            <a:r>
              <a:rPr lang="it-IT" sz="2200" dirty="0">
                <a:solidFill>
                  <a:schemeClr val="tx2"/>
                </a:solidFill>
                <a:latin typeface="Calibri Light" panose="020F0302020204030204" pitchFamily="34" charset="0"/>
                <a:cs typeface="Calibri Light" panose="020F0302020204030204" pitchFamily="34" charset="0"/>
              </a:rPr>
              <a:t>. </a:t>
            </a:r>
          </a:p>
          <a:p>
            <a:r>
              <a:rPr lang="it-IT" sz="2200" b="1" dirty="0">
                <a:solidFill>
                  <a:schemeClr val="tx2"/>
                </a:solidFill>
                <a:latin typeface="Calibri Light" panose="020F0302020204030204" pitchFamily="34" charset="0"/>
                <a:cs typeface="Calibri Light" panose="020F0302020204030204" pitchFamily="34" charset="0"/>
              </a:rPr>
              <a:t>Si diffonde </a:t>
            </a:r>
            <a:r>
              <a:rPr lang="it-IT" sz="2200" dirty="0">
                <a:solidFill>
                  <a:schemeClr val="tx2"/>
                </a:solidFill>
                <a:latin typeface="Calibri Light" panose="020F0302020204030204" pitchFamily="34" charset="0"/>
                <a:cs typeface="Calibri Light" panose="020F0302020204030204" pitchFamily="34" charset="0"/>
              </a:rPr>
              <a:t>principalmente attraverso il </a:t>
            </a:r>
            <a:r>
              <a:rPr lang="it-IT" sz="2200" b="1" dirty="0">
                <a:solidFill>
                  <a:schemeClr val="tx2"/>
                </a:solidFill>
                <a:latin typeface="Calibri Light" panose="020F0302020204030204" pitchFamily="34" charset="0"/>
                <a:cs typeface="Calibri Light" panose="020F0302020204030204" pitchFamily="34" charset="0"/>
              </a:rPr>
              <a:t>contatto</a:t>
            </a:r>
            <a:r>
              <a:rPr lang="it-IT" sz="2200" dirty="0">
                <a:solidFill>
                  <a:schemeClr val="tx2"/>
                </a:solidFill>
                <a:latin typeface="Calibri Light" panose="020F0302020204030204" pitchFamily="34" charset="0"/>
                <a:cs typeface="Calibri Light" panose="020F0302020204030204" pitchFamily="34" charset="0"/>
              </a:rPr>
              <a:t> </a:t>
            </a:r>
            <a:r>
              <a:rPr lang="it-IT" sz="2200" b="1" dirty="0">
                <a:solidFill>
                  <a:schemeClr val="tx2"/>
                </a:solidFill>
                <a:latin typeface="Calibri Light" panose="020F0302020204030204" pitchFamily="34" charset="0"/>
                <a:cs typeface="Calibri Light" panose="020F0302020204030204" pitchFamily="34" charset="0"/>
              </a:rPr>
              <a:t>con le goccioline del respiro </a:t>
            </a:r>
            <a:r>
              <a:rPr lang="it-IT" sz="2200" dirty="0">
                <a:solidFill>
                  <a:schemeClr val="tx2"/>
                </a:solidFill>
                <a:latin typeface="Calibri Light" panose="020F0302020204030204" pitchFamily="34" charset="0"/>
                <a:cs typeface="Calibri Light" panose="020F0302020204030204" pitchFamily="34" charset="0"/>
              </a:rPr>
              <a:t>delle persone infette e il </a:t>
            </a:r>
            <a:r>
              <a:rPr lang="it-IT" sz="2200" b="1" dirty="0">
                <a:solidFill>
                  <a:schemeClr val="tx2"/>
                </a:solidFill>
                <a:latin typeface="Calibri Light" panose="020F0302020204030204" pitchFamily="34" charset="0"/>
                <a:cs typeface="Calibri Light" panose="020F0302020204030204" pitchFamily="34" charset="0"/>
              </a:rPr>
              <a:t>periodo di incubazione </a:t>
            </a:r>
            <a:r>
              <a:rPr lang="it-IT" sz="2200" dirty="0">
                <a:solidFill>
                  <a:schemeClr val="tx2"/>
                </a:solidFill>
                <a:latin typeface="Calibri Light" panose="020F0302020204030204" pitchFamily="34" charset="0"/>
                <a:cs typeface="Calibri Light" panose="020F0302020204030204" pitchFamily="34" charset="0"/>
              </a:rPr>
              <a:t>del virus può variare </a:t>
            </a:r>
            <a:r>
              <a:rPr lang="it-IT" sz="2200" b="1" dirty="0">
                <a:solidFill>
                  <a:schemeClr val="tx2"/>
                </a:solidFill>
                <a:latin typeface="Calibri Light" panose="020F0302020204030204" pitchFamily="34" charset="0"/>
                <a:cs typeface="Calibri Light" panose="020F0302020204030204" pitchFamily="34" charset="0"/>
              </a:rPr>
              <a:t>tra 2 e 12 giorni</a:t>
            </a:r>
            <a:r>
              <a:rPr lang="it-IT" sz="2200" dirty="0">
                <a:solidFill>
                  <a:schemeClr val="tx2"/>
                </a:solidFill>
                <a:latin typeface="Calibri Light" panose="020F0302020204030204" pitchFamily="34" charset="0"/>
                <a:cs typeface="Calibri Light" panose="020F0302020204030204" pitchFamily="34" charset="0"/>
              </a:rPr>
              <a:t>; 14 giorni rappresentano il limite massimo di precauzione.</a:t>
            </a:r>
          </a:p>
          <a:p>
            <a:r>
              <a:rPr lang="it-IT" sz="2200" b="1" dirty="0">
                <a:solidFill>
                  <a:schemeClr val="tx2"/>
                </a:solidFill>
                <a:latin typeface="Calibri Light" panose="020F0302020204030204" pitchFamily="34" charset="0"/>
                <a:cs typeface="Calibri Light" panose="020F0302020204030204" pitchFamily="34" charset="0"/>
              </a:rPr>
              <a:t>Non esiste un trattamento specifico </a:t>
            </a:r>
            <a:r>
              <a:rPr lang="it-IT" sz="2200" dirty="0">
                <a:solidFill>
                  <a:schemeClr val="tx2"/>
                </a:solidFill>
                <a:latin typeface="Calibri Light" panose="020F0302020204030204" pitchFamily="34" charset="0"/>
                <a:cs typeface="Calibri Light" panose="020F0302020204030204" pitchFamily="34" charset="0"/>
              </a:rPr>
              <a:t>per la malattia causata dal nuovo coronavirus, il </a:t>
            </a:r>
            <a:r>
              <a:rPr lang="it-IT" sz="2200" b="1" dirty="0">
                <a:solidFill>
                  <a:schemeClr val="tx2"/>
                </a:solidFill>
                <a:latin typeface="Calibri Light" panose="020F0302020204030204" pitchFamily="34" charset="0"/>
                <a:cs typeface="Calibri Light" panose="020F0302020204030204" pitchFamily="34" charset="0"/>
              </a:rPr>
              <a:t>COVID-19</a:t>
            </a:r>
            <a:r>
              <a:rPr lang="it-IT" sz="2200" dirty="0">
                <a:solidFill>
                  <a:schemeClr val="tx2"/>
                </a:solidFill>
                <a:latin typeface="Calibri Light" panose="020F0302020204030204" pitchFamily="34" charset="0"/>
                <a:cs typeface="Calibri Light" panose="020F0302020204030204" pitchFamily="34" charset="0"/>
              </a:rPr>
              <a:t>, e n</a:t>
            </a:r>
            <a:r>
              <a:rPr lang="it-IT" sz="2200" b="1" dirty="0">
                <a:solidFill>
                  <a:schemeClr val="tx2"/>
                </a:solidFill>
                <a:latin typeface="Calibri Light" panose="020F0302020204030204" pitchFamily="34" charset="0"/>
                <a:cs typeface="Calibri Light" panose="020F0302020204030204" pitchFamily="34" charset="0"/>
              </a:rPr>
              <a:t>on sono disponibili</a:t>
            </a:r>
            <a:r>
              <a:rPr lang="it-IT" sz="2200" dirty="0">
                <a:solidFill>
                  <a:schemeClr val="tx2"/>
                </a:solidFill>
                <a:latin typeface="Calibri Light" panose="020F0302020204030204" pitchFamily="34" charset="0"/>
                <a:cs typeface="Calibri Light" panose="020F0302020204030204" pitchFamily="34" charset="0"/>
              </a:rPr>
              <a:t>, al momento, </a:t>
            </a:r>
            <a:r>
              <a:rPr lang="it-IT" sz="2200" b="1" dirty="0">
                <a:solidFill>
                  <a:schemeClr val="tx2"/>
                </a:solidFill>
                <a:latin typeface="Calibri Light" panose="020F0302020204030204" pitchFamily="34" charset="0"/>
                <a:cs typeface="Calibri Light" panose="020F0302020204030204" pitchFamily="34" charset="0"/>
              </a:rPr>
              <a:t>vaccini</a:t>
            </a:r>
            <a:r>
              <a:rPr lang="it-IT" sz="2200" dirty="0">
                <a:solidFill>
                  <a:schemeClr val="tx2"/>
                </a:solidFill>
                <a:latin typeface="Calibri Light" panose="020F0302020204030204" pitchFamily="34" charset="0"/>
                <a:cs typeface="Calibri Light" panose="020F0302020204030204" pitchFamily="34" charset="0"/>
              </a:rPr>
              <a:t> per proteggersi dal virus, ma è tutto in </a:t>
            </a:r>
            <a:r>
              <a:rPr lang="it-IT" sz="2200" b="1" dirty="0">
                <a:solidFill>
                  <a:schemeClr val="tx2"/>
                </a:solidFill>
                <a:latin typeface="Calibri Light" panose="020F0302020204030204" pitchFamily="34" charset="0"/>
                <a:cs typeface="Calibri Light" panose="020F0302020204030204" pitchFamily="34" charset="0"/>
              </a:rPr>
              <a:t>fase di studio</a:t>
            </a:r>
            <a:r>
              <a:rPr lang="it-IT" sz="2200" dirty="0">
                <a:solidFill>
                  <a:schemeClr val="tx2"/>
                </a:solidFill>
                <a:latin typeface="Calibri Light" panose="020F0302020204030204" pitchFamily="34" charset="0"/>
                <a:cs typeface="Calibri Light" panose="020F0302020204030204" pitchFamily="34" charset="0"/>
              </a:rPr>
              <a:t>. Il </a:t>
            </a:r>
            <a:r>
              <a:rPr lang="it-IT" sz="2200" b="1" dirty="0">
                <a:solidFill>
                  <a:schemeClr val="tx2"/>
                </a:solidFill>
                <a:latin typeface="Calibri Light" panose="020F0302020204030204" pitchFamily="34" charset="0"/>
                <a:cs typeface="Calibri Light" panose="020F0302020204030204" pitchFamily="34" charset="0"/>
              </a:rPr>
              <a:t>trattamento</a:t>
            </a:r>
            <a:r>
              <a:rPr lang="it-IT" sz="2200" dirty="0">
                <a:solidFill>
                  <a:schemeClr val="tx2"/>
                </a:solidFill>
                <a:latin typeface="Calibri Light" panose="020F0302020204030204" pitchFamily="34" charset="0"/>
                <a:cs typeface="Calibri Light" panose="020F0302020204030204" pitchFamily="34" charset="0"/>
              </a:rPr>
              <a:t> è </a:t>
            </a:r>
            <a:r>
              <a:rPr lang="it-IT" sz="2200" b="1" dirty="0">
                <a:solidFill>
                  <a:schemeClr val="tx2"/>
                </a:solidFill>
                <a:latin typeface="Calibri Light" panose="020F0302020204030204" pitchFamily="34" charset="0"/>
                <a:cs typeface="Calibri Light" panose="020F0302020204030204" pitchFamily="34" charset="0"/>
              </a:rPr>
              <a:t>basato sui sintomi del paziente </a:t>
            </a:r>
            <a:r>
              <a:rPr lang="it-IT" sz="2200" dirty="0">
                <a:solidFill>
                  <a:schemeClr val="tx2"/>
                </a:solidFill>
                <a:latin typeface="Calibri Light" panose="020F0302020204030204" pitchFamily="34" charset="0"/>
                <a:cs typeface="Calibri Light" panose="020F0302020204030204" pitchFamily="34" charset="0"/>
              </a:rPr>
              <a:t>e la </a:t>
            </a:r>
            <a:r>
              <a:rPr lang="it-IT" sz="2200" b="1" dirty="0">
                <a:solidFill>
                  <a:schemeClr val="tx2"/>
                </a:solidFill>
                <a:latin typeface="Calibri Light" panose="020F0302020204030204" pitchFamily="34" charset="0"/>
                <a:cs typeface="Calibri Light" panose="020F0302020204030204" pitchFamily="34" charset="0"/>
              </a:rPr>
              <a:t>terapia di supporto </a:t>
            </a:r>
            <a:r>
              <a:rPr lang="it-IT" sz="2200" dirty="0">
                <a:solidFill>
                  <a:schemeClr val="tx2"/>
                </a:solidFill>
                <a:latin typeface="Calibri Light" panose="020F0302020204030204" pitchFamily="34" charset="0"/>
                <a:cs typeface="Calibri Light" panose="020F0302020204030204" pitchFamily="34" charset="0"/>
              </a:rPr>
              <a:t>può essere molto efficace.</a:t>
            </a:r>
          </a:p>
          <a:p>
            <a:r>
              <a:rPr lang="it-IT" sz="2200" dirty="0">
                <a:solidFill>
                  <a:schemeClr val="tx2"/>
                </a:solidFill>
                <a:latin typeface="Calibri Light" panose="020F0302020204030204" pitchFamily="34" charset="0"/>
                <a:cs typeface="Calibri Light" panose="020F0302020204030204" pitchFamily="34" charset="0"/>
              </a:rPr>
              <a:t>È possibile </a:t>
            </a:r>
            <a:r>
              <a:rPr lang="it-IT" sz="2200" b="1" dirty="0">
                <a:solidFill>
                  <a:schemeClr val="tx2"/>
                </a:solidFill>
                <a:latin typeface="Calibri Light" panose="020F0302020204030204" pitchFamily="34" charset="0"/>
                <a:cs typeface="Calibri Light" panose="020F0302020204030204" pitchFamily="34" charset="0"/>
              </a:rPr>
              <a:t>ridurre il rischio di infezione</a:t>
            </a:r>
            <a:r>
              <a:rPr lang="it-IT" sz="2200" dirty="0">
                <a:solidFill>
                  <a:schemeClr val="tx2"/>
                </a:solidFill>
                <a:latin typeface="Calibri Light" panose="020F0302020204030204" pitchFamily="34" charset="0"/>
                <a:cs typeface="Calibri Light" panose="020F0302020204030204" pitchFamily="34" charset="0"/>
              </a:rPr>
              <a:t>, </a:t>
            </a:r>
            <a:r>
              <a:rPr lang="it-IT" sz="2200" b="1" dirty="0">
                <a:solidFill>
                  <a:schemeClr val="tx2"/>
                </a:solidFill>
                <a:latin typeface="Calibri Light" panose="020F0302020204030204" pitchFamily="34" charset="0"/>
                <a:cs typeface="Calibri Light" panose="020F0302020204030204" pitchFamily="34" charset="0"/>
              </a:rPr>
              <a:t>proteggendo se stessi </a:t>
            </a:r>
            <a:r>
              <a:rPr lang="it-IT" sz="2200" dirty="0">
                <a:solidFill>
                  <a:schemeClr val="tx2"/>
                </a:solidFill>
                <a:latin typeface="Calibri Light" panose="020F0302020204030204" pitchFamily="34" charset="0"/>
                <a:cs typeface="Calibri Light" panose="020F0302020204030204" pitchFamily="34" charset="0"/>
              </a:rPr>
              <a:t>e gli altri, seguendo le principali </a:t>
            </a:r>
            <a:r>
              <a:rPr lang="it-IT" sz="2200" b="1" dirty="0">
                <a:solidFill>
                  <a:schemeClr val="tx2"/>
                </a:solidFill>
                <a:latin typeface="Calibri Light" panose="020F0302020204030204" pitchFamily="34" charset="0"/>
                <a:cs typeface="Calibri Light" panose="020F0302020204030204" pitchFamily="34" charset="0"/>
              </a:rPr>
              <a:t>norme di igiene</a:t>
            </a:r>
            <a:r>
              <a:rPr lang="it-IT" sz="2200" dirty="0">
                <a:solidFill>
                  <a:schemeClr val="tx2"/>
                </a:solidFill>
                <a:latin typeface="Calibri Light" panose="020F0302020204030204" pitchFamily="34" charset="0"/>
                <a:cs typeface="Calibri Light" panose="020F0302020204030204" pitchFamily="34" charset="0"/>
              </a:rPr>
              <a:t>, collaborando all'attuazione delle misure di </a:t>
            </a:r>
            <a:r>
              <a:rPr lang="it-IT" sz="2200" b="1" dirty="0">
                <a:solidFill>
                  <a:schemeClr val="tx2"/>
                </a:solidFill>
                <a:latin typeface="Calibri Light" panose="020F0302020204030204" pitchFamily="34" charset="0"/>
                <a:cs typeface="Calibri Light" panose="020F0302020204030204" pitchFamily="34" charset="0"/>
              </a:rPr>
              <a:t>isolamento e quarantena </a:t>
            </a:r>
            <a:r>
              <a:rPr lang="it-IT" sz="2200" dirty="0">
                <a:solidFill>
                  <a:schemeClr val="tx2"/>
                </a:solidFill>
                <a:latin typeface="Calibri Light" panose="020F0302020204030204" pitchFamily="34" charset="0"/>
                <a:cs typeface="Calibri Light" panose="020F0302020204030204" pitchFamily="34" charset="0"/>
              </a:rPr>
              <a:t>in caso di contagio, </a:t>
            </a:r>
            <a:r>
              <a:rPr lang="it-IT" sz="2200" b="1" dirty="0">
                <a:solidFill>
                  <a:schemeClr val="tx2"/>
                </a:solidFill>
                <a:latin typeface="Calibri Light" panose="020F0302020204030204" pitchFamily="34" charset="0"/>
                <a:cs typeface="Calibri Light" panose="020F0302020204030204" pitchFamily="34" charset="0"/>
              </a:rPr>
              <a:t>seguendo le indicazioni delle autorità sanitarie</a:t>
            </a:r>
            <a:r>
              <a:rPr lang="it-IT" sz="2200" dirty="0">
                <a:solidFill>
                  <a:schemeClr val="tx2"/>
                </a:solidFill>
                <a:latin typeface="Calibri Light" panose="020F0302020204030204" pitchFamily="34" charset="0"/>
                <a:cs typeface="Calibri Light" panose="020F0302020204030204" pitchFamily="34" charset="0"/>
              </a:rPr>
              <a:t>.» </a:t>
            </a:r>
          </a:p>
        </p:txBody>
      </p:sp>
      <p:pic>
        <p:nvPicPr>
          <p:cNvPr id="4" name="Immagine 3">
            <a:extLst>
              <a:ext uri="{FF2B5EF4-FFF2-40B4-BE49-F238E27FC236}">
                <a16:creationId xmlns:a16="http://schemas.microsoft.com/office/drawing/2014/main" id="{3CBE550B-E7F9-42F8-A637-78CC86357A9B}"/>
              </a:ext>
            </a:extLst>
          </p:cNvPr>
          <p:cNvPicPr>
            <a:picLocks noChangeAspect="1"/>
          </p:cNvPicPr>
          <p:nvPr/>
        </p:nvPicPr>
        <p:blipFill>
          <a:blip r:embed="rId2"/>
          <a:stretch>
            <a:fillRect/>
          </a:stretch>
        </p:blipFill>
        <p:spPr>
          <a:xfrm>
            <a:off x="175978" y="252342"/>
            <a:ext cx="4186472" cy="20932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25590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497C442-DC19-4DA8-A32C-61F1B63E8340}"/>
              </a:ext>
            </a:extLst>
          </p:cNvPr>
          <p:cNvSpPr txBox="1"/>
          <p:nvPr/>
        </p:nvSpPr>
        <p:spPr>
          <a:xfrm>
            <a:off x="248338" y="92242"/>
            <a:ext cx="9242547" cy="2092881"/>
          </a:xfrm>
          <a:prstGeom prst="rect">
            <a:avLst/>
          </a:prstGeom>
          <a:noFill/>
        </p:spPr>
        <p:txBody>
          <a:bodyPr wrap="square" rtlCol="0">
            <a:spAutoFit/>
          </a:bodyPr>
          <a:lstStyle/>
          <a:p>
            <a:r>
              <a:rPr lang="it-IT" sz="2600" dirty="0">
                <a:solidFill>
                  <a:schemeClr val="accent1">
                    <a:lumMod val="40000"/>
                    <a:lumOff val="60000"/>
                  </a:schemeClr>
                </a:solidFill>
                <a:latin typeface="Lucida Calligraphy" panose="03010101010101010101" pitchFamily="66" charset="0"/>
                <a:cs typeface="Calibri Light" panose="020F0302020204030204" pitchFamily="34" charset="0"/>
              </a:rPr>
              <a:t>…avevi letto che il virus si era sviluppato in </a:t>
            </a:r>
            <a:r>
              <a:rPr lang="it-IT" sz="2600" b="1" dirty="0">
                <a:solidFill>
                  <a:schemeClr val="accent1">
                    <a:lumMod val="40000"/>
                    <a:lumOff val="60000"/>
                  </a:schemeClr>
                </a:solidFill>
                <a:latin typeface="Lucida Calligraphy" panose="03010101010101010101" pitchFamily="66" charset="0"/>
                <a:cs typeface="Calibri Light" panose="020F0302020204030204" pitchFamily="34" charset="0"/>
              </a:rPr>
              <a:t>Cina</a:t>
            </a:r>
            <a:r>
              <a:rPr lang="it-IT" sz="2600" dirty="0">
                <a:solidFill>
                  <a:schemeClr val="accent1">
                    <a:lumMod val="40000"/>
                    <a:lumOff val="60000"/>
                  </a:schemeClr>
                </a:solidFill>
                <a:latin typeface="Lucida Calligraphy" panose="03010101010101010101" pitchFamily="66" charset="0"/>
                <a:cs typeface="Calibri Light" panose="020F0302020204030204" pitchFamily="34" charset="0"/>
              </a:rPr>
              <a:t>, che </a:t>
            </a:r>
            <a:r>
              <a:rPr lang="it-IT" sz="2600" b="1" dirty="0">
                <a:solidFill>
                  <a:schemeClr val="accent1">
                    <a:lumMod val="40000"/>
                    <a:lumOff val="60000"/>
                  </a:schemeClr>
                </a:solidFill>
                <a:latin typeface="Lucida Calligraphy" panose="03010101010101010101" pitchFamily="66" charset="0"/>
                <a:cs typeface="Calibri Light" panose="020F0302020204030204" pitchFamily="34" charset="0"/>
              </a:rPr>
              <a:t>non sarebbe uscito </a:t>
            </a:r>
            <a:r>
              <a:rPr lang="it-IT" sz="2600" dirty="0">
                <a:solidFill>
                  <a:schemeClr val="accent1">
                    <a:lumMod val="40000"/>
                    <a:lumOff val="60000"/>
                  </a:schemeClr>
                </a:solidFill>
                <a:latin typeface="Lucida Calligraphy" panose="03010101010101010101" pitchFamily="66" charset="0"/>
                <a:cs typeface="Calibri Light" panose="020F0302020204030204" pitchFamily="34" charset="0"/>
              </a:rPr>
              <a:t>dai confini. Tutti </a:t>
            </a:r>
            <a:r>
              <a:rPr lang="it-IT" sz="2600" b="1" dirty="0">
                <a:solidFill>
                  <a:schemeClr val="accent1">
                    <a:lumMod val="40000"/>
                    <a:lumOff val="60000"/>
                  </a:schemeClr>
                </a:solidFill>
                <a:latin typeface="Lucida Calligraphy" panose="03010101010101010101" pitchFamily="66" charset="0"/>
                <a:cs typeface="Calibri Light" panose="020F0302020204030204" pitchFamily="34" charset="0"/>
              </a:rPr>
              <a:t>sottovalutavano</a:t>
            </a:r>
            <a:r>
              <a:rPr lang="it-IT" sz="2600" dirty="0">
                <a:solidFill>
                  <a:schemeClr val="accent1">
                    <a:lumMod val="40000"/>
                    <a:lumOff val="60000"/>
                  </a:schemeClr>
                </a:solidFill>
                <a:latin typeface="Lucida Calligraphy" panose="03010101010101010101" pitchFamily="66" charset="0"/>
                <a:cs typeface="Calibri Light" panose="020F0302020204030204" pitchFamily="34" charset="0"/>
              </a:rPr>
              <a:t> la sua potenza e infatti dopo poco il virus iniziò a </a:t>
            </a:r>
            <a:r>
              <a:rPr lang="it-IT" sz="2600" b="1" dirty="0">
                <a:solidFill>
                  <a:schemeClr val="accent1">
                    <a:lumMod val="40000"/>
                    <a:lumOff val="60000"/>
                  </a:schemeClr>
                </a:solidFill>
                <a:latin typeface="Lucida Calligraphy" panose="03010101010101010101" pitchFamily="66" charset="0"/>
                <a:cs typeface="Calibri Light" panose="020F0302020204030204" pitchFamily="34" charset="0"/>
              </a:rPr>
              <a:t>diffondersi</a:t>
            </a:r>
            <a:r>
              <a:rPr lang="it-IT" sz="2600" dirty="0">
                <a:solidFill>
                  <a:schemeClr val="accent1">
                    <a:lumMod val="40000"/>
                    <a:lumOff val="60000"/>
                  </a:schemeClr>
                </a:solidFill>
                <a:latin typeface="Lucida Calligraphy" panose="03010101010101010101" pitchFamily="66" charset="0"/>
                <a:cs typeface="Calibri Light" panose="020F0302020204030204" pitchFamily="34" charset="0"/>
              </a:rPr>
              <a:t> e la </a:t>
            </a:r>
            <a:r>
              <a:rPr lang="it-IT" sz="2600" b="1" dirty="0">
                <a:solidFill>
                  <a:schemeClr val="accent1">
                    <a:lumMod val="40000"/>
                    <a:lumOff val="60000"/>
                  </a:schemeClr>
                </a:solidFill>
                <a:latin typeface="Lucida Calligraphy" panose="03010101010101010101" pitchFamily="66" charset="0"/>
                <a:cs typeface="Calibri Light" panose="020F0302020204030204" pitchFamily="34" charset="0"/>
              </a:rPr>
              <a:t>paura</a:t>
            </a:r>
            <a:r>
              <a:rPr lang="it-IT" sz="2600" dirty="0">
                <a:solidFill>
                  <a:schemeClr val="accent1">
                    <a:lumMod val="40000"/>
                    <a:lumOff val="60000"/>
                  </a:schemeClr>
                </a:solidFill>
                <a:latin typeface="Lucida Calligraphy" panose="03010101010101010101" pitchFamily="66" charset="0"/>
                <a:cs typeface="Calibri Light" panose="020F0302020204030204" pitchFamily="34" charset="0"/>
              </a:rPr>
              <a:t> si fece </a:t>
            </a:r>
            <a:r>
              <a:rPr lang="it-IT" sz="2600" b="1" dirty="0">
                <a:solidFill>
                  <a:schemeClr val="accent1">
                    <a:lumMod val="40000"/>
                    <a:lumOff val="60000"/>
                  </a:schemeClr>
                </a:solidFill>
                <a:latin typeface="Lucida Calligraphy" panose="03010101010101010101" pitchFamily="66" charset="0"/>
                <a:cs typeface="Calibri Light" panose="020F0302020204030204" pitchFamily="34" charset="0"/>
              </a:rPr>
              <a:t>sempre più concreta.</a:t>
            </a:r>
            <a:endParaRPr lang="it-IT" sz="2600" dirty="0">
              <a:solidFill>
                <a:schemeClr val="accent1">
                  <a:lumMod val="40000"/>
                  <a:lumOff val="60000"/>
                </a:schemeClr>
              </a:solidFill>
              <a:latin typeface="Lucida Calligraphy" panose="03010101010101010101" pitchFamily="66" charset="0"/>
              <a:cs typeface="Calibri Light" panose="020F0302020204030204" pitchFamily="34" charset="0"/>
            </a:endParaRPr>
          </a:p>
        </p:txBody>
      </p:sp>
      <p:pic>
        <p:nvPicPr>
          <p:cNvPr id="5" name="Immagine 4">
            <a:extLst>
              <a:ext uri="{FF2B5EF4-FFF2-40B4-BE49-F238E27FC236}">
                <a16:creationId xmlns:a16="http://schemas.microsoft.com/office/drawing/2014/main" id="{477B0846-4848-43DC-BD2B-F3AA686816CD}"/>
              </a:ext>
            </a:extLst>
          </p:cNvPr>
          <p:cNvPicPr>
            <a:picLocks noChangeAspect="1"/>
          </p:cNvPicPr>
          <p:nvPr/>
        </p:nvPicPr>
        <p:blipFill>
          <a:blip r:embed="rId2"/>
          <a:stretch>
            <a:fillRect/>
          </a:stretch>
        </p:blipFill>
        <p:spPr>
          <a:xfrm rot="444592">
            <a:off x="731571" y="2731720"/>
            <a:ext cx="4066967" cy="2499934"/>
          </a:xfrm>
          <a:prstGeom prst="rect">
            <a:avLst/>
          </a:prstGeom>
        </p:spPr>
      </p:pic>
      <p:pic>
        <p:nvPicPr>
          <p:cNvPr id="6" name="Immagine 5">
            <a:extLst>
              <a:ext uri="{FF2B5EF4-FFF2-40B4-BE49-F238E27FC236}">
                <a16:creationId xmlns:a16="http://schemas.microsoft.com/office/drawing/2014/main" id="{9508F067-057F-4506-AB4C-B2628E985A70}"/>
              </a:ext>
            </a:extLst>
          </p:cNvPr>
          <p:cNvPicPr>
            <a:picLocks noChangeAspect="1"/>
          </p:cNvPicPr>
          <p:nvPr/>
        </p:nvPicPr>
        <p:blipFill>
          <a:blip r:embed="rId3"/>
          <a:stretch>
            <a:fillRect/>
          </a:stretch>
        </p:blipFill>
        <p:spPr>
          <a:xfrm rot="21276659">
            <a:off x="1251444" y="4077479"/>
            <a:ext cx="5395428" cy="2572735"/>
          </a:xfrm>
          <a:prstGeom prst="rect">
            <a:avLst/>
          </a:prstGeom>
        </p:spPr>
      </p:pic>
      <p:pic>
        <p:nvPicPr>
          <p:cNvPr id="7" name="Immagine 6">
            <a:extLst>
              <a:ext uri="{FF2B5EF4-FFF2-40B4-BE49-F238E27FC236}">
                <a16:creationId xmlns:a16="http://schemas.microsoft.com/office/drawing/2014/main" id="{089F2951-7A1E-42C1-A793-823453E0FBF0}"/>
              </a:ext>
            </a:extLst>
          </p:cNvPr>
          <p:cNvPicPr>
            <a:picLocks noChangeAspect="1"/>
          </p:cNvPicPr>
          <p:nvPr/>
        </p:nvPicPr>
        <p:blipFill>
          <a:blip r:embed="rId4"/>
          <a:stretch>
            <a:fillRect/>
          </a:stretch>
        </p:blipFill>
        <p:spPr>
          <a:xfrm rot="21125924">
            <a:off x="5015345" y="1958259"/>
            <a:ext cx="5877550" cy="2526168"/>
          </a:xfrm>
          <a:prstGeom prst="rect">
            <a:avLst/>
          </a:prstGeom>
        </p:spPr>
      </p:pic>
      <p:pic>
        <p:nvPicPr>
          <p:cNvPr id="3" name="Immagine 2">
            <a:extLst>
              <a:ext uri="{FF2B5EF4-FFF2-40B4-BE49-F238E27FC236}">
                <a16:creationId xmlns:a16="http://schemas.microsoft.com/office/drawing/2014/main" id="{778BFE40-009E-43B5-9A5C-349D89BAEE95}"/>
              </a:ext>
            </a:extLst>
          </p:cNvPr>
          <p:cNvPicPr>
            <a:picLocks noChangeAspect="1"/>
          </p:cNvPicPr>
          <p:nvPr/>
        </p:nvPicPr>
        <p:blipFill>
          <a:blip r:embed="rId5"/>
          <a:stretch>
            <a:fillRect/>
          </a:stretch>
        </p:blipFill>
        <p:spPr>
          <a:xfrm rot="337961">
            <a:off x="7443683" y="3699957"/>
            <a:ext cx="4401318" cy="2920814"/>
          </a:xfrm>
          <a:prstGeom prst="rect">
            <a:avLst/>
          </a:prstGeom>
        </p:spPr>
      </p:pic>
    </p:spTree>
    <p:extLst>
      <p:ext uri="{BB962C8B-B14F-4D97-AF65-F5344CB8AC3E}">
        <p14:creationId xmlns:p14="http://schemas.microsoft.com/office/powerpoint/2010/main" val="456303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D1B75B7-62EB-49BE-AFAD-ABF33BEC912F}"/>
              </a:ext>
            </a:extLst>
          </p:cNvPr>
          <p:cNvSpPr txBox="1"/>
          <p:nvPr/>
        </p:nvSpPr>
        <p:spPr>
          <a:xfrm>
            <a:off x="3997377" y="245462"/>
            <a:ext cx="8014741" cy="4955203"/>
          </a:xfrm>
          <a:prstGeom prst="rect">
            <a:avLst/>
          </a:prstGeom>
          <a:noFill/>
        </p:spPr>
        <p:txBody>
          <a:bodyPr wrap="square" rtlCol="0">
            <a:spAutoFit/>
          </a:bodyPr>
          <a:lstStyle/>
          <a:p>
            <a:r>
              <a:rPr lang="it-IT" sz="4000" b="1" i="1" dirty="0">
                <a:solidFill>
                  <a:schemeClr val="accent1">
                    <a:lumMod val="40000"/>
                    <a:lumOff val="60000"/>
                  </a:schemeClr>
                </a:solidFill>
                <a:latin typeface="Lucida Calligraphy" panose="03010101010101010101" pitchFamily="66" charset="0"/>
                <a:cs typeface="Calibri Light" panose="020F0302020204030204" pitchFamily="34" charset="0"/>
              </a:rPr>
              <a:t>Cara piccola me, </a:t>
            </a:r>
          </a:p>
          <a:p>
            <a:r>
              <a:rPr lang="it-IT" sz="2300" dirty="0">
                <a:solidFill>
                  <a:schemeClr val="accent1">
                    <a:lumMod val="40000"/>
                    <a:lumOff val="60000"/>
                  </a:schemeClr>
                </a:solidFill>
                <a:latin typeface="Lucida Calligraphy" panose="03010101010101010101" pitchFamily="66" charset="0"/>
                <a:cs typeface="Calibri Light" panose="020F0302020204030204" pitchFamily="34" charset="0"/>
              </a:rPr>
              <a:t>ormai tutto sembrava triste e grigio,</a:t>
            </a:r>
          </a:p>
          <a:p>
            <a:r>
              <a:rPr lang="it-IT" sz="2300" dirty="0">
                <a:solidFill>
                  <a:schemeClr val="accent1">
                    <a:lumMod val="40000"/>
                    <a:lumOff val="60000"/>
                  </a:schemeClr>
                </a:solidFill>
                <a:latin typeface="Lucida Calligraphy" panose="03010101010101010101" pitchFamily="66" charset="0"/>
                <a:cs typeface="Calibri Light" panose="020F0302020204030204" pitchFamily="34" charset="0"/>
              </a:rPr>
              <a:t> tutto aveva perso colore e non c’era più traccia di speranza. Ogni giorno i morti aumentavano e i posti negli ospedali erano sempre meno; si era arrivati al dover scegliere chi curare e chi no: ci stavamo avvicinando ad un punto di non ritorno. E mentre le persone risultate positive dovevano combattere per la loro vita, le altre in isolamento, come te, si sono ritrovate a dover fare i conti con i propri demoni, le loro insicurezze, a ritrovarsi soli e tagliati fuori dal mondo. E tutti avete dovuto inventare il modo di…</a:t>
            </a:r>
          </a:p>
        </p:txBody>
      </p:sp>
      <p:sp>
        <p:nvSpPr>
          <p:cNvPr id="3" name="Rettangolo 2">
            <a:extLst>
              <a:ext uri="{FF2B5EF4-FFF2-40B4-BE49-F238E27FC236}">
                <a16:creationId xmlns:a16="http://schemas.microsoft.com/office/drawing/2014/main" id="{CE17BCFB-1580-4614-8C4D-51FA35980636}"/>
              </a:ext>
            </a:extLst>
          </p:cNvPr>
          <p:cNvSpPr/>
          <p:nvPr/>
        </p:nvSpPr>
        <p:spPr>
          <a:xfrm>
            <a:off x="369580" y="5454665"/>
            <a:ext cx="11202650" cy="861774"/>
          </a:xfrm>
          <a:prstGeom prst="rect">
            <a:avLst/>
          </a:prstGeom>
        </p:spPr>
        <p:txBody>
          <a:bodyPr wrap="square">
            <a:spAutoFit/>
          </a:bodyPr>
          <a:lstStyle/>
          <a:p>
            <a:pPr algn="ctr"/>
            <a:r>
              <a:rPr lang="it-IT" sz="5000" b="1" i="1" dirty="0">
                <a:solidFill>
                  <a:schemeClr val="accent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Riempire di senso il tempo del Coronavirus</a:t>
            </a:r>
          </a:p>
        </p:txBody>
      </p:sp>
      <p:pic>
        <p:nvPicPr>
          <p:cNvPr id="6" name="Immagine 5">
            <a:extLst>
              <a:ext uri="{FF2B5EF4-FFF2-40B4-BE49-F238E27FC236}">
                <a16:creationId xmlns:a16="http://schemas.microsoft.com/office/drawing/2014/main" id="{A277FE68-C79C-4BAC-8841-B7B63EC0A3A4}"/>
              </a:ext>
            </a:extLst>
          </p:cNvPr>
          <p:cNvPicPr>
            <a:picLocks noChangeAspect="1"/>
          </p:cNvPicPr>
          <p:nvPr/>
        </p:nvPicPr>
        <p:blipFill>
          <a:blip r:embed="rId2"/>
          <a:stretch>
            <a:fillRect/>
          </a:stretch>
        </p:blipFill>
        <p:spPr>
          <a:xfrm>
            <a:off x="179882" y="107548"/>
            <a:ext cx="3291877" cy="7386178"/>
          </a:xfrm>
          <a:prstGeom prst="rect">
            <a:avLst/>
          </a:prstGeom>
        </p:spPr>
      </p:pic>
    </p:spTree>
    <p:extLst>
      <p:ext uri="{BB962C8B-B14F-4D97-AF65-F5344CB8AC3E}">
        <p14:creationId xmlns:p14="http://schemas.microsoft.com/office/powerpoint/2010/main" val="3131205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CAD7CF5F-F1B3-47BB-9E01-5DB54026DD41}"/>
              </a:ext>
            </a:extLst>
          </p:cNvPr>
          <p:cNvSpPr/>
          <p:nvPr/>
        </p:nvSpPr>
        <p:spPr>
          <a:xfrm>
            <a:off x="0" y="13086"/>
            <a:ext cx="10433153" cy="1569660"/>
          </a:xfrm>
          <a:prstGeom prst="rect">
            <a:avLst/>
          </a:prstGeom>
        </p:spPr>
        <p:txBody>
          <a:bodyPr wrap="square">
            <a:spAutoFit/>
          </a:bodyPr>
          <a:lstStyle/>
          <a:p>
            <a:pPr algn="ctr"/>
            <a:r>
              <a:rPr lang="it-IT" sz="4800" b="1" i="1" dirty="0">
                <a:solidFill>
                  <a:schemeClr val="accent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«Il non fare è fecondo più del fare. </a:t>
            </a:r>
          </a:p>
          <a:p>
            <a:pPr algn="ctr"/>
            <a:r>
              <a:rPr lang="it-IT" sz="4800" b="1" i="1" dirty="0">
                <a:solidFill>
                  <a:schemeClr val="accent1"/>
                </a:solidFill>
                <a:effectLst>
                  <a:outerShdw blurRad="38100" dist="38100" dir="2700000" algn="tl">
                    <a:srgbClr val="000000">
                      <a:alpha val="43137"/>
                    </a:srgbClr>
                  </a:outerShdw>
                </a:effectLst>
                <a:latin typeface="Calibri Light" panose="020F0302020204030204" pitchFamily="34" charset="0"/>
                <a:cs typeface="Calibri Light" panose="020F0302020204030204" pitchFamily="34" charset="0"/>
              </a:rPr>
              <a:t>È un dono questo tempo vuoto»</a:t>
            </a:r>
          </a:p>
        </p:txBody>
      </p:sp>
      <p:sp>
        <p:nvSpPr>
          <p:cNvPr id="4" name="CasellaDiTesto 3">
            <a:extLst>
              <a:ext uri="{FF2B5EF4-FFF2-40B4-BE49-F238E27FC236}">
                <a16:creationId xmlns:a16="http://schemas.microsoft.com/office/drawing/2014/main" id="{7443DA1C-71C9-459A-85BA-151A168AF721}"/>
              </a:ext>
            </a:extLst>
          </p:cNvPr>
          <p:cNvSpPr txBox="1"/>
          <p:nvPr/>
        </p:nvSpPr>
        <p:spPr>
          <a:xfrm>
            <a:off x="219075" y="1836290"/>
            <a:ext cx="6595672" cy="4708981"/>
          </a:xfrm>
          <a:prstGeom prst="rect">
            <a:avLst/>
          </a:prstGeom>
          <a:noFill/>
        </p:spPr>
        <p:txBody>
          <a:bodyPr wrap="square" rtlCol="0">
            <a:spAutoFit/>
          </a:bodyPr>
          <a:lstStyle/>
          <a:p>
            <a:r>
              <a:rPr lang="it-IT" sz="3600" b="1" i="1" dirty="0">
                <a:solidFill>
                  <a:schemeClr val="accent1">
                    <a:lumMod val="40000"/>
                    <a:lumOff val="60000"/>
                  </a:schemeClr>
                </a:solidFill>
                <a:latin typeface="Lucida Calligraphy" panose="03010101010101010101" pitchFamily="66" charset="0"/>
                <a:cs typeface="Calibri Light" panose="020F0302020204030204" pitchFamily="34" charset="0"/>
              </a:rPr>
              <a:t>Cara piccola me, </a:t>
            </a:r>
          </a:p>
          <a:p>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forse ricorderai queste parole. Si tratta di un’intervista di Claudia Rocchi all’autrice della poesia </a:t>
            </a:r>
            <a:r>
              <a:rPr lang="it-IT" sz="2200" b="1" i="1" dirty="0">
                <a:solidFill>
                  <a:schemeClr val="accent1">
                    <a:lumMod val="40000"/>
                    <a:lumOff val="60000"/>
                  </a:schemeClr>
                </a:solidFill>
                <a:latin typeface="Lucida Calligraphy" panose="03010101010101010101" pitchFamily="66" charset="0"/>
                <a:cs typeface="Calibri Light" panose="020F0302020204030204" pitchFamily="34" charset="0"/>
              </a:rPr>
              <a:t>9 marzo 2020, </a:t>
            </a:r>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Mariangela Gualtieri. Diventò subito virale, cosa che fece piacere ma allo stesso tempo spaventò la drammaturga di Cesena, facendole capire quanto le persone avessero bisogno delle sue parole, per essere confortate e non sentirsi sole. Quasi come se, per loro, quelle righe equivalessero alle carezze e agli abbracci di cui sentivano la mancanza…</a:t>
            </a:r>
            <a:endParaRPr lang="it-IT" sz="2200" b="1" i="1" dirty="0">
              <a:solidFill>
                <a:schemeClr val="accent1">
                  <a:lumMod val="40000"/>
                  <a:lumOff val="60000"/>
                </a:schemeClr>
              </a:solidFill>
              <a:latin typeface="Lucida Calligraphy" panose="03010101010101010101" pitchFamily="66" charset="0"/>
              <a:cs typeface="Calibri Light" panose="020F0302020204030204" pitchFamily="34" charset="0"/>
            </a:endParaRPr>
          </a:p>
        </p:txBody>
      </p:sp>
      <p:pic>
        <p:nvPicPr>
          <p:cNvPr id="6" name="Immagine 5">
            <a:extLst>
              <a:ext uri="{FF2B5EF4-FFF2-40B4-BE49-F238E27FC236}">
                <a16:creationId xmlns:a16="http://schemas.microsoft.com/office/drawing/2014/main" id="{F9E13689-A0B0-40C6-B409-CB05D611F5E7}"/>
              </a:ext>
            </a:extLst>
          </p:cNvPr>
          <p:cNvPicPr>
            <a:picLocks noChangeAspect="1"/>
          </p:cNvPicPr>
          <p:nvPr/>
        </p:nvPicPr>
        <p:blipFill>
          <a:blip r:embed="rId2"/>
          <a:stretch>
            <a:fillRect/>
          </a:stretch>
        </p:blipFill>
        <p:spPr>
          <a:xfrm>
            <a:off x="7165298" y="1836290"/>
            <a:ext cx="4152275" cy="4742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42682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F266B1CD-F765-4838-9D61-268356497E7B}"/>
              </a:ext>
            </a:extLst>
          </p:cNvPr>
          <p:cNvSpPr txBox="1"/>
          <p:nvPr/>
        </p:nvSpPr>
        <p:spPr>
          <a:xfrm>
            <a:off x="0" y="3946984"/>
            <a:ext cx="12191999" cy="2800767"/>
          </a:xfrm>
          <a:prstGeom prst="rect">
            <a:avLst/>
          </a:prstGeom>
          <a:noFill/>
        </p:spPr>
        <p:txBody>
          <a:bodyPr wrap="square" rtlCol="0">
            <a:spAutoFit/>
          </a:bodyPr>
          <a:lstStyle/>
          <a:p>
            <a:pPr algn="just"/>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…e furono proprio le prime due strofe della poesia a colpirti di più, quelle che ti fecero riflettere a lungo. È molto bello leggere </a:t>
            </a:r>
            <a:r>
              <a:rPr lang="it-IT" sz="2200" b="1" dirty="0">
                <a:solidFill>
                  <a:schemeClr val="accent1">
                    <a:lumMod val="40000"/>
                    <a:lumOff val="60000"/>
                  </a:schemeClr>
                </a:solidFill>
                <a:latin typeface="Lucida Calligraphy" panose="03010101010101010101" pitchFamily="66" charset="0"/>
                <a:cs typeface="Calibri Light" panose="020F0302020204030204" pitchFamily="34" charset="0"/>
              </a:rPr>
              <a:t>«andava fatto insieme», </a:t>
            </a:r>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perché </a:t>
            </a:r>
            <a:r>
              <a:rPr lang="it-IT" sz="2200" b="1" dirty="0">
                <a:solidFill>
                  <a:schemeClr val="accent1">
                    <a:lumMod val="40000"/>
                    <a:lumOff val="60000"/>
                  </a:schemeClr>
                </a:solidFill>
                <a:latin typeface="Lucida Calligraphy" panose="03010101010101010101" pitchFamily="66" charset="0"/>
                <a:cs typeface="Calibri Light" panose="020F0302020204030204" pitchFamily="34" charset="0"/>
              </a:rPr>
              <a:t>«insieme» </a:t>
            </a:r>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è una delle caratteristiche forse meno compiute del nostro essere, tanto più in quegli anni che stavi vivendo. Hai sperato che quel tempo segnasse un cambio di consapevolezza, e ci si rendesse conto che siamo tutti legati da un unico destino di specie. Solo insieme ce l’avreste fatta, e la posta in gioco era la più grande: la stessa vostra sopravvivenza su questo pianeta. E non la vita del pianeta, che tu pensavi fortissima anche senza di noi.</a:t>
            </a:r>
          </a:p>
        </p:txBody>
      </p:sp>
      <p:pic>
        <p:nvPicPr>
          <p:cNvPr id="4" name="Immagine 3">
            <a:extLst>
              <a:ext uri="{FF2B5EF4-FFF2-40B4-BE49-F238E27FC236}">
                <a16:creationId xmlns:a16="http://schemas.microsoft.com/office/drawing/2014/main" id="{B1CA81E0-4CEA-40FE-ADE1-4C54EACA660A}"/>
              </a:ext>
            </a:extLst>
          </p:cNvPr>
          <p:cNvPicPr>
            <a:picLocks noChangeAspect="1"/>
          </p:cNvPicPr>
          <p:nvPr/>
        </p:nvPicPr>
        <p:blipFill>
          <a:blip r:embed="rId2"/>
          <a:stretch>
            <a:fillRect/>
          </a:stretch>
        </p:blipFill>
        <p:spPr>
          <a:xfrm>
            <a:off x="315294" y="388932"/>
            <a:ext cx="4371006" cy="3320608"/>
          </a:xfrm>
          <a:prstGeom prst="rect">
            <a:avLst/>
          </a:prstGeom>
          <a:ln>
            <a:noFill/>
          </a:ln>
          <a:effectLst>
            <a:outerShdw blurRad="292100" dist="139700" dir="2700000" algn="tl" rotWithShape="0">
              <a:srgbClr val="333333">
                <a:alpha val="65000"/>
              </a:srgbClr>
            </a:outerShdw>
          </a:effectLst>
        </p:spPr>
      </p:pic>
      <p:sp>
        <p:nvSpPr>
          <p:cNvPr id="5" name="Rettangolo 4">
            <a:extLst>
              <a:ext uri="{FF2B5EF4-FFF2-40B4-BE49-F238E27FC236}">
                <a16:creationId xmlns:a16="http://schemas.microsoft.com/office/drawing/2014/main" id="{EBA92C04-5738-4E92-8C64-8746388BD728}"/>
              </a:ext>
            </a:extLst>
          </p:cNvPr>
          <p:cNvSpPr/>
          <p:nvPr/>
        </p:nvSpPr>
        <p:spPr>
          <a:xfrm>
            <a:off x="4928381" y="340779"/>
            <a:ext cx="3282169" cy="3816429"/>
          </a:xfrm>
          <a:prstGeom prst="rect">
            <a:avLst/>
          </a:prstGeom>
        </p:spPr>
        <p:txBody>
          <a:bodyPr wrap="square" numCol="1">
            <a:spAutoFit/>
          </a:bodyPr>
          <a:lstStyle/>
          <a:p>
            <a:r>
              <a:rPr lang="it-IT" sz="2200" i="1" dirty="0">
                <a:latin typeface="Baskerville Old Face" panose="02020602080505020303" pitchFamily="18" charset="0"/>
              </a:rPr>
              <a:t>«Questo ti voglio dire  </a:t>
            </a:r>
          </a:p>
          <a:p>
            <a:r>
              <a:rPr lang="it-IT" sz="2200" i="1" dirty="0">
                <a:latin typeface="Baskerville Old Face" panose="02020602080505020303" pitchFamily="18" charset="0"/>
              </a:rPr>
              <a:t>ci dovevamo fermare.</a:t>
            </a:r>
          </a:p>
          <a:p>
            <a:r>
              <a:rPr lang="it-IT" sz="2200" i="1" dirty="0">
                <a:latin typeface="Baskerville Old Face" panose="02020602080505020303" pitchFamily="18" charset="0"/>
              </a:rPr>
              <a:t>Lo sapevamo. </a:t>
            </a:r>
          </a:p>
          <a:p>
            <a:r>
              <a:rPr lang="it-IT" sz="2200" i="1" dirty="0">
                <a:latin typeface="Baskerville Old Face" panose="02020602080505020303" pitchFamily="18" charset="0"/>
              </a:rPr>
              <a:t>Lo sentivamo tutti</a:t>
            </a:r>
          </a:p>
          <a:p>
            <a:r>
              <a:rPr lang="it-IT" sz="2200" i="1" dirty="0">
                <a:latin typeface="Baskerville Old Face" panose="02020602080505020303" pitchFamily="18" charset="0"/>
              </a:rPr>
              <a:t>ch’era troppo furioso</a:t>
            </a:r>
          </a:p>
          <a:p>
            <a:r>
              <a:rPr lang="it-IT" sz="2200" i="1" dirty="0">
                <a:latin typeface="Baskerville Old Face" panose="02020602080505020303" pitchFamily="18" charset="0"/>
              </a:rPr>
              <a:t>il nostro fare. </a:t>
            </a:r>
          </a:p>
          <a:p>
            <a:r>
              <a:rPr lang="it-IT" sz="2200" i="1" dirty="0">
                <a:latin typeface="Baskerville Old Face" panose="02020602080505020303" pitchFamily="18" charset="0"/>
              </a:rPr>
              <a:t>Stare dentro le cose.</a:t>
            </a:r>
          </a:p>
          <a:p>
            <a:r>
              <a:rPr lang="it-IT" sz="2200" i="1" dirty="0">
                <a:latin typeface="Baskerville Old Face" panose="02020602080505020303" pitchFamily="18" charset="0"/>
              </a:rPr>
              <a:t>Tutti fuori di noi.</a:t>
            </a:r>
          </a:p>
          <a:p>
            <a:r>
              <a:rPr lang="it-IT" sz="2200" i="1" dirty="0">
                <a:latin typeface="Baskerville Old Face" panose="02020602080505020303" pitchFamily="18" charset="0"/>
              </a:rPr>
              <a:t>Agitare ogni ora – </a:t>
            </a:r>
          </a:p>
          <a:p>
            <a:r>
              <a:rPr lang="it-IT" sz="2200" i="1" dirty="0">
                <a:latin typeface="Baskerville Old Face" panose="02020602080505020303" pitchFamily="18" charset="0"/>
              </a:rPr>
              <a:t>farla fruttare. </a:t>
            </a:r>
          </a:p>
          <a:p>
            <a:endParaRPr lang="it-IT" sz="2200" i="1" dirty="0">
              <a:latin typeface="Baskerville Old Face" panose="02020602080505020303" pitchFamily="18" charset="0"/>
            </a:endParaRPr>
          </a:p>
        </p:txBody>
      </p:sp>
      <p:sp>
        <p:nvSpPr>
          <p:cNvPr id="2" name="CasellaDiTesto 1">
            <a:extLst>
              <a:ext uri="{FF2B5EF4-FFF2-40B4-BE49-F238E27FC236}">
                <a16:creationId xmlns:a16="http://schemas.microsoft.com/office/drawing/2014/main" id="{17748651-CA26-437E-9442-30130B898B13}"/>
              </a:ext>
            </a:extLst>
          </p:cNvPr>
          <p:cNvSpPr txBox="1"/>
          <p:nvPr/>
        </p:nvSpPr>
        <p:spPr>
          <a:xfrm>
            <a:off x="8572500" y="350304"/>
            <a:ext cx="2911374" cy="2800767"/>
          </a:xfrm>
          <a:prstGeom prst="rect">
            <a:avLst/>
          </a:prstGeom>
          <a:noFill/>
        </p:spPr>
        <p:txBody>
          <a:bodyPr wrap="none" rtlCol="0">
            <a:spAutoFit/>
          </a:bodyPr>
          <a:lstStyle/>
          <a:p>
            <a:r>
              <a:rPr lang="it-IT" sz="2200" i="1" dirty="0">
                <a:latin typeface="Baskerville Old Face" panose="02020602080505020303" pitchFamily="18" charset="0"/>
              </a:rPr>
              <a:t>Ci dovevamo fermare </a:t>
            </a:r>
          </a:p>
          <a:p>
            <a:r>
              <a:rPr lang="it-IT" sz="2200" i="1" dirty="0">
                <a:latin typeface="Baskerville Old Face" panose="02020602080505020303" pitchFamily="18" charset="0"/>
              </a:rPr>
              <a:t>e non ci riuscivamo. </a:t>
            </a:r>
          </a:p>
          <a:p>
            <a:r>
              <a:rPr lang="it-IT" sz="2200" i="1" dirty="0">
                <a:latin typeface="Baskerville Old Face" panose="02020602080505020303" pitchFamily="18" charset="0"/>
              </a:rPr>
              <a:t>Andava fatto insieme.</a:t>
            </a:r>
          </a:p>
          <a:p>
            <a:r>
              <a:rPr lang="it-IT" sz="2200" i="1" dirty="0">
                <a:latin typeface="Baskerville Old Face" panose="02020602080505020303" pitchFamily="18" charset="0"/>
              </a:rPr>
              <a:t>Rallentare la corsa.</a:t>
            </a:r>
          </a:p>
          <a:p>
            <a:r>
              <a:rPr lang="it-IT" sz="2200" i="1" dirty="0">
                <a:latin typeface="Baskerville Old Face" panose="02020602080505020303" pitchFamily="18" charset="0"/>
              </a:rPr>
              <a:t>Ma non ci riuscivamo.</a:t>
            </a:r>
          </a:p>
          <a:p>
            <a:r>
              <a:rPr lang="it-IT" sz="2200" i="1" dirty="0">
                <a:latin typeface="Baskerville Old Face" panose="02020602080505020303" pitchFamily="18" charset="0"/>
              </a:rPr>
              <a:t>Non c’era sforzo umano</a:t>
            </a:r>
          </a:p>
          <a:p>
            <a:r>
              <a:rPr lang="it-IT" sz="2200" i="1" dirty="0">
                <a:latin typeface="Baskerville Old Face" panose="02020602080505020303" pitchFamily="18" charset="0"/>
              </a:rPr>
              <a:t>che ci potesse bloccare.»</a:t>
            </a:r>
          </a:p>
          <a:p>
            <a:endParaRPr lang="it-IT" sz="2200" dirty="0"/>
          </a:p>
        </p:txBody>
      </p:sp>
    </p:spTree>
    <p:extLst>
      <p:ext uri="{BB962C8B-B14F-4D97-AF65-F5344CB8AC3E}">
        <p14:creationId xmlns:p14="http://schemas.microsoft.com/office/powerpoint/2010/main" val="35077049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FFC873C-866F-4852-8D62-7537287CD2D6}"/>
              </a:ext>
            </a:extLst>
          </p:cNvPr>
          <p:cNvSpPr txBox="1"/>
          <p:nvPr/>
        </p:nvSpPr>
        <p:spPr>
          <a:xfrm flipH="1">
            <a:off x="4628272" y="239796"/>
            <a:ext cx="7563728" cy="6232475"/>
          </a:xfrm>
          <a:prstGeom prst="rect">
            <a:avLst/>
          </a:prstGeom>
          <a:noFill/>
        </p:spPr>
        <p:txBody>
          <a:bodyPr wrap="square" rtlCol="0">
            <a:spAutoFit/>
          </a:bodyPr>
          <a:lstStyle/>
          <a:p>
            <a:r>
              <a:rPr lang="it-IT" sz="1900" dirty="0">
                <a:solidFill>
                  <a:schemeClr val="accent1">
                    <a:lumMod val="40000"/>
                    <a:lumOff val="60000"/>
                  </a:schemeClr>
                </a:solidFill>
                <a:latin typeface="Lucida Calligraphy" panose="03010101010101010101" pitchFamily="66" charset="0"/>
                <a:cs typeface="Calibri Light" panose="020F0302020204030204" pitchFamily="34" charset="0"/>
              </a:rPr>
              <a:t>Anche tu, in quel tempo di tristezza e sconforto, hai cercato in tutti i modi di sentirti coccolata, cercavi qualcosa che potesse darti speranza, di farti vedere le cose da un altro punto di vista, una prospettiva non così brutta come sembrava.</a:t>
            </a:r>
          </a:p>
          <a:p>
            <a:r>
              <a:rPr lang="it-IT" sz="1900" dirty="0">
                <a:solidFill>
                  <a:schemeClr val="accent1">
                    <a:lumMod val="40000"/>
                    <a:lumOff val="60000"/>
                  </a:schemeClr>
                </a:solidFill>
                <a:latin typeface="Lucida Calligraphy" panose="03010101010101010101" pitchFamily="66" charset="0"/>
                <a:cs typeface="Calibri Light" panose="020F0302020204030204" pitchFamily="34" charset="0"/>
              </a:rPr>
              <a:t>E ti sei imbattuta nelle parole del Cardinale Ravasi, che ti ha offerto un’occasione per interrogarti sul senso di vivere.</a:t>
            </a:r>
          </a:p>
          <a:p>
            <a:r>
              <a:rPr lang="it-IT" sz="1900" dirty="0">
                <a:solidFill>
                  <a:schemeClr val="accent1">
                    <a:lumMod val="40000"/>
                    <a:lumOff val="60000"/>
                  </a:schemeClr>
                </a:solidFill>
                <a:latin typeface="Lucida Calligraphy" panose="03010101010101010101" pitchFamily="66" charset="0"/>
                <a:cs typeface="Calibri Light" panose="020F0302020204030204" pitchFamily="34" charset="0"/>
              </a:rPr>
              <a:t>L’Italia intera stava vivendo un periodo buio, di paura e timore costante, perché il virus non faceva alcuna distinzione sociale e razziale, era spietato. </a:t>
            </a:r>
          </a:p>
          <a:p>
            <a:r>
              <a:rPr lang="it-IT" sz="1900" dirty="0">
                <a:solidFill>
                  <a:schemeClr val="accent1">
                    <a:lumMod val="40000"/>
                    <a:lumOff val="60000"/>
                  </a:schemeClr>
                </a:solidFill>
                <a:latin typeface="Lucida Calligraphy" panose="03010101010101010101" pitchFamily="66" charset="0"/>
                <a:cs typeface="Calibri Light" panose="020F0302020204030204" pitchFamily="34" charset="0"/>
              </a:rPr>
              <a:t>Ma per il Cardinale, il timore poteva rappresentare una cosa positiva, perché avrebbe garantito rispetto nei confronti dell’altro e della realtà in particolare. Il timore della morte, propria o di una persona cara, avrebbe cambiato la percezione della vita e avrebbe assicurato la cura verso l’altro, creando finalmente un’alleanza tra gli uomini, diventando solidali gli uni con gli altri. E una volta finita, avreste avuto tutti un cuore diverso, avreste imparato ad apprezzare ogni singola parte del creato, che gli uomini stavano distruggendo.</a:t>
            </a:r>
          </a:p>
        </p:txBody>
      </p:sp>
      <p:pic>
        <p:nvPicPr>
          <p:cNvPr id="3" name="Immagine 2">
            <a:extLst>
              <a:ext uri="{FF2B5EF4-FFF2-40B4-BE49-F238E27FC236}">
                <a16:creationId xmlns:a16="http://schemas.microsoft.com/office/drawing/2014/main" id="{1581F06F-1463-42DF-A32B-8813CB1B34E4}"/>
              </a:ext>
            </a:extLst>
          </p:cNvPr>
          <p:cNvPicPr>
            <a:picLocks noChangeAspect="1"/>
          </p:cNvPicPr>
          <p:nvPr/>
        </p:nvPicPr>
        <p:blipFill>
          <a:blip r:embed="rId2"/>
          <a:stretch>
            <a:fillRect/>
          </a:stretch>
        </p:blipFill>
        <p:spPr>
          <a:xfrm>
            <a:off x="142804" y="469521"/>
            <a:ext cx="4843536" cy="40884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Rettangolo 3">
            <a:extLst>
              <a:ext uri="{FF2B5EF4-FFF2-40B4-BE49-F238E27FC236}">
                <a16:creationId xmlns:a16="http://schemas.microsoft.com/office/drawing/2014/main" id="{3C2394A1-DAFC-4941-8BD0-A34DB529C0F1}"/>
              </a:ext>
            </a:extLst>
          </p:cNvPr>
          <p:cNvSpPr/>
          <p:nvPr/>
        </p:nvSpPr>
        <p:spPr>
          <a:xfrm>
            <a:off x="0" y="5318260"/>
            <a:ext cx="4485468" cy="954107"/>
          </a:xfrm>
          <a:prstGeom prst="rect">
            <a:avLst/>
          </a:prstGeom>
        </p:spPr>
        <p:txBody>
          <a:bodyPr wrap="square">
            <a:spAutoFit/>
          </a:bodyPr>
          <a:lstStyle/>
          <a:p>
            <a:pPr lvl="0" algn="ctr"/>
            <a:r>
              <a:rPr lang="it-IT" sz="2800" b="1" i="1" dirty="0">
                <a:solidFill>
                  <a:schemeClr val="accent1"/>
                </a:solidFill>
                <a:latin typeface="Calibri Light" panose="020F0302020204030204" pitchFamily="34" charset="0"/>
                <a:cs typeface="Calibri Light" panose="020F0302020204030204" pitchFamily="34" charset="0"/>
              </a:rPr>
              <a:t>«Il principio della sapienza è il timore di Dio» </a:t>
            </a:r>
          </a:p>
        </p:txBody>
      </p:sp>
    </p:spTree>
    <p:extLst>
      <p:ext uri="{BB962C8B-B14F-4D97-AF65-F5344CB8AC3E}">
        <p14:creationId xmlns:p14="http://schemas.microsoft.com/office/powerpoint/2010/main" val="975015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8A0818C-7137-446C-BBBC-918C0FD95434}"/>
              </a:ext>
            </a:extLst>
          </p:cNvPr>
          <p:cNvSpPr txBox="1"/>
          <p:nvPr/>
        </p:nvSpPr>
        <p:spPr>
          <a:xfrm>
            <a:off x="0" y="115427"/>
            <a:ext cx="5467350" cy="4057650"/>
          </a:xfrm>
          <a:prstGeom prst="rect">
            <a:avLst/>
          </a:prstGeom>
          <a:noFill/>
        </p:spPr>
        <p:txBody>
          <a:bodyPr wrap="square" rtlCol="0">
            <a:spAutoFit/>
          </a:bodyPr>
          <a:lstStyle/>
          <a:p>
            <a:r>
              <a:rPr lang="it-IT" sz="3600" b="1" i="1" dirty="0">
                <a:solidFill>
                  <a:schemeClr val="accent1">
                    <a:lumMod val="40000"/>
                    <a:lumOff val="60000"/>
                  </a:schemeClr>
                </a:solidFill>
                <a:latin typeface="Lucida Calligraphy" panose="03010101010101010101" pitchFamily="66" charset="0"/>
                <a:cs typeface="Calibri Light" panose="020F0302020204030204" pitchFamily="34" charset="0"/>
              </a:rPr>
              <a:t>Cara piccola me,</a:t>
            </a:r>
          </a:p>
          <a:p>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tu hai assistito a un evento fuori dal comune, attuato per la prima volta nella storia della Chiesa, in un periodo particolare, dove il mondo era in ginocchio per la pandemia. Un momento di grazia straordinario che avrebbe concesso l’opportunità di vivere con fede e speranza questo tempo di sofferenza e paura. </a:t>
            </a:r>
          </a:p>
        </p:txBody>
      </p:sp>
      <p:sp>
        <p:nvSpPr>
          <p:cNvPr id="4" name="Rettangolo 3">
            <a:extLst>
              <a:ext uri="{FF2B5EF4-FFF2-40B4-BE49-F238E27FC236}">
                <a16:creationId xmlns:a16="http://schemas.microsoft.com/office/drawing/2014/main" id="{FDDC1EFB-82D9-457B-9E84-933588AB08D7}"/>
              </a:ext>
            </a:extLst>
          </p:cNvPr>
          <p:cNvSpPr/>
          <p:nvPr/>
        </p:nvSpPr>
        <p:spPr>
          <a:xfrm>
            <a:off x="0" y="4173077"/>
            <a:ext cx="11619914" cy="2462213"/>
          </a:xfrm>
          <a:prstGeom prst="rect">
            <a:avLst/>
          </a:prstGeom>
        </p:spPr>
        <p:txBody>
          <a:bodyPr wrap="square">
            <a:spAutoFit/>
          </a:bodyPr>
          <a:lstStyle/>
          <a:p>
            <a:pPr lvl="0"/>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Si trattò della benedizione «Urbi et Orbi», letteralmente «A Roma e al mondo», ed erano milioni in tutto il mondo le persone -fedeli e non- connessi grazie ad ogni mezzo di comunicazione a guardare la diretta di Papa Francesco che concedeva l’indulgenza plenaria. </a:t>
            </a:r>
          </a:p>
          <a:p>
            <a:pPr lvl="0"/>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E in quel momento, vedendo Piazza San Pietro deserta, col Papa sotto la pioggia che pregava per la salvezza del mondo, si poté scorgere sul tuo viso un’unica e silenziosa lacrima, guidata dal cuore in tumulto.</a:t>
            </a:r>
          </a:p>
        </p:txBody>
      </p:sp>
      <p:pic>
        <p:nvPicPr>
          <p:cNvPr id="2050" name="Picture 2" descr="Il Crocifisso bagnato dalle lacrime del Cielo, il Papa solo nella ...">
            <a:extLst>
              <a:ext uri="{FF2B5EF4-FFF2-40B4-BE49-F238E27FC236}">
                <a16:creationId xmlns:a16="http://schemas.microsoft.com/office/drawing/2014/main" id="{CE9E3ED4-D8FF-48A7-8C4B-037167E3A7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961" y="295977"/>
            <a:ext cx="6312259" cy="35516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521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oronavirus: il Papa, già si sente la fame, conseguenza della ...">
            <a:extLst>
              <a:ext uri="{FF2B5EF4-FFF2-40B4-BE49-F238E27FC236}">
                <a16:creationId xmlns:a16="http://schemas.microsoft.com/office/drawing/2014/main" id="{A1FBB376-2A15-4A5B-9F81-49E52071A4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7" y="582067"/>
            <a:ext cx="5872163" cy="39147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4" name="Rettangolo 3">
            <a:extLst>
              <a:ext uri="{FF2B5EF4-FFF2-40B4-BE49-F238E27FC236}">
                <a16:creationId xmlns:a16="http://schemas.microsoft.com/office/drawing/2014/main" id="{FDDC1EFB-82D9-457B-9E84-933588AB08D7}"/>
              </a:ext>
            </a:extLst>
          </p:cNvPr>
          <p:cNvSpPr/>
          <p:nvPr/>
        </p:nvSpPr>
        <p:spPr>
          <a:xfrm>
            <a:off x="6248401" y="582067"/>
            <a:ext cx="5448300" cy="5693866"/>
          </a:xfrm>
          <a:prstGeom prst="rect">
            <a:avLst/>
          </a:prstGeom>
        </p:spPr>
        <p:txBody>
          <a:bodyPr wrap="square">
            <a:spAutoFit/>
          </a:bodyPr>
          <a:lstStyle/>
          <a:p>
            <a:pPr lvl="0" algn="ctr"/>
            <a:r>
              <a:rPr lang="it-IT" sz="2800" i="1" dirty="0">
                <a:latin typeface="Baskerville Old Face" panose="02020602080505020303" pitchFamily="18" charset="0"/>
                <a:cs typeface="Calibri Light" panose="020F0302020204030204" pitchFamily="34" charset="0"/>
              </a:rPr>
              <a:t>«Ci siamo trovati impauriti e smarriti, siamo stati presi alla sprovvista da una tempesta inaspettata e furiosa, ci siamo resi conto di trovarci sulla stessa barca tutti fragili e disorientati ma allo stesso tempo importanti e necessari. Tutti chiamati a remare insieme, tutti bisognosi di confortarci a vicenda. Su questa barca ci siamo tutti, tutti. Non possiamo andare avanti ciascuno per conto suo... ma solo insieme.»</a:t>
            </a:r>
          </a:p>
          <a:p>
            <a:pPr lvl="0" algn="r"/>
            <a:r>
              <a:rPr lang="it-IT" sz="2800" i="1" dirty="0">
                <a:latin typeface="Baskerville Old Face" panose="02020602080505020303" pitchFamily="18" charset="0"/>
                <a:cs typeface="Calibri Light" panose="020F0302020204030204" pitchFamily="34" charset="0"/>
              </a:rPr>
              <a:t>Papa Francesco</a:t>
            </a:r>
          </a:p>
        </p:txBody>
      </p:sp>
    </p:spTree>
    <p:extLst>
      <p:ext uri="{BB962C8B-B14F-4D97-AF65-F5344CB8AC3E}">
        <p14:creationId xmlns:p14="http://schemas.microsoft.com/office/powerpoint/2010/main" val="1707826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0112A6E-322A-4A1E-981D-0F6E32FF2318}"/>
              </a:ext>
            </a:extLst>
          </p:cNvPr>
          <p:cNvSpPr txBox="1"/>
          <p:nvPr/>
        </p:nvSpPr>
        <p:spPr>
          <a:xfrm flipH="1">
            <a:off x="0" y="40749"/>
            <a:ext cx="12192000" cy="6563335"/>
          </a:xfrm>
          <a:prstGeom prst="rect">
            <a:avLst/>
          </a:prstGeom>
          <a:noFill/>
        </p:spPr>
        <p:txBody>
          <a:bodyPr wrap="square" rtlCol="0">
            <a:spAutoFit/>
          </a:bodyPr>
          <a:lstStyle/>
          <a:p>
            <a:pPr lvl="0"/>
            <a:r>
              <a:rPr lang="it-IT" sz="3200" b="1" i="1" dirty="0">
                <a:solidFill>
                  <a:schemeClr val="accent1">
                    <a:lumMod val="40000"/>
                    <a:lumOff val="60000"/>
                  </a:schemeClr>
                </a:solidFill>
                <a:latin typeface="Lucida Calligraphy" panose="03010101010101010101" pitchFamily="66" charset="0"/>
                <a:cs typeface="Calibri Light" panose="020F0302020204030204" pitchFamily="34" charset="0"/>
              </a:rPr>
              <a:t>Cara piccola me,</a:t>
            </a:r>
          </a:p>
          <a:p>
            <a:pPr lvl="0"/>
            <a:r>
              <a:rPr lang="it-IT" sz="1850" dirty="0">
                <a:solidFill>
                  <a:schemeClr val="accent1">
                    <a:lumMod val="40000"/>
                    <a:lumOff val="60000"/>
                  </a:schemeClr>
                </a:solidFill>
                <a:latin typeface="Lucida Calligraphy" panose="03010101010101010101" pitchFamily="66" charset="0"/>
                <a:cs typeface="Calibri Light" panose="020F0302020204030204" pitchFamily="34" charset="0"/>
              </a:rPr>
              <a:t>grazie per il coraggio che hai avuto, grazie per aver resistito e non esserti arresa.</a:t>
            </a:r>
          </a:p>
          <a:p>
            <a:pPr lvl="0"/>
            <a:r>
              <a:rPr lang="it-IT" sz="1850" dirty="0">
                <a:solidFill>
                  <a:schemeClr val="accent1">
                    <a:lumMod val="40000"/>
                    <a:lumOff val="60000"/>
                  </a:schemeClr>
                </a:solidFill>
                <a:latin typeface="Lucida Calligraphy" panose="03010101010101010101" pitchFamily="66" charset="0"/>
                <a:cs typeface="Calibri Light" panose="020F0302020204030204" pitchFamily="34" charset="0"/>
              </a:rPr>
              <a:t>Grazie per aver trovato la forza di reagire e di non aver lasciato indietro la famiglia e gli amici. Sei stata brava, ce l’hai fatta. L’Italia e il mondo, ce l’hanno fatta.</a:t>
            </a:r>
          </a:p>
          <a:p>
            <a:pPr lvl="0"/>
            <a:r>
              <a:rPr lang="it-IT" sz="1850" dirty="0">
                <a:solidFill>
                  <a:schemeClr val="accent1">
                    <a:lumMod val="40000"/>
                    <a:lumOff val="60000"/>
                  </a:schemeClr>
                </a:solidFill>
                <a:latin typeface="Lucida Calligraphy" panose="03010101010101010101" pitchFamily="66" charset="0"/>
                <a:cs typeface="Calibri Light" panose="020F0302020204030204" pitchFamily="34" charset="0"/>
              </a:rPr>
              <a:t>Non è stato per niente facile dover cambiare, senza preavviso, la tua vita, le tue abitudini ed eliminare il contatto e l’affetto umano. Ti sono mancati da morire i tuoi bambini dell’oratorio, ma sei stata brava anche con loro, e con la tua pazienza hai passato ore al computer per rassicurarli e giocarci insieme, anche se attraverso uno schermo. </a:t>
            </a:r>
          </a:p>
          <a:p>
            <a:pPr lvl="0"/>
            <a:r>
              <a:rPr lang="it-IT" sz="1850" dirty="0">
                <a:solidFill>
                  <a:schemeClr val="accent1">
                    <a:lumMod val="40000"/>
                    <a:lumOff val="60000"/>
                  </a:schemeClr>
                </a:solidFill>
                <a:latin typeface="Lucida Calligraphy" panose="03010101010101010101" pitchFamily="66" charset="0"/>
                <a:cs typeface="Calibri Light" panose="020F0302020204030204" pitchFamily="34" charset="0"/>
              </a:rPr>
              <a:t>Certo, anche tu hai avuto i tuoi momenti di rabbia, di tristezza, di sconforto; hai pensato non ci fosse più niente da fare ed eri pronta a lasciarti andare, aspettando passivamente la fine di tutto questo, sempre se ci fosse stata.</a:t>
            </a:r>
          </a:p>
          <a:p>
            <a:pPr lvl="0"/>
            <a:r>
              <a:rPr lang="it-IT" sz="1850" dirty="0">
                <a:solidFill>
                  <a:schemeClr val="accent1">
                    <a:lumMod val="40000"/>
                    <a:lumOff val="60000"/>
                  </a:schemeClr>
                </a:solidFill>
                <a:latin typeface="Lucida Calligraphy" panose="03010101010101010101" pitchFamily="66" charset="0"/>
                <a:cs typeface="Calibri Light" panose="020F0302020204030204" pitchFamily="34" charset="0"/>
              </a:rPr>
              <a:t>Avevi perso la voglia di allenarti, tu che sei sempre stata attiva, non riuscivi più a leggere i tuoi amati libri, e sei stata tanto male per questa pigrizia, ma non devi attribuire la colpa a te stessa. Eri spaventata, persa, preoccupata per le persone che amavi. C’è stato un periodo in cui hai abbandonato la tua famiglia, ti sei isolata completamente perché non sapevi cosa dire loro o come comportarti. Avresti voluto con tutto il cuore stare più vicina a tuo fratello fin da subito, ma non ci sei riuscita all’inizio. Eri persa nel tuo mondo, un mondo di ansia e di timore. Ti sei creduta abbastanza fredda e razionale per affrontare tutto da sola, senza aiuto o supporto, allontanando persino le tue migliori amiche e le persone che c’erano sempre state. </a:t>
            </a:r>
          </a:p>
          <a:p>
            <a:pPr lvl="0"/>
            <a:r>
              <a:rPr lang="it-IT" sz="1850" dirty="0">
                <a:solidFill>
                  <a:schemeClr val="accent1">
                    <a:lumMod val="40000"/>
                    <a:lumOff val="60000"/>
                  </a:schemeClr>
                </a:solidFill>
                <a:latin typeface="Lucida Calligraphy" panose="03010101010101010101" pitchFamily="66" charset="0"/>
                <a:cs typeface="Calibri Light" panose="020F0302020204030204" pitchFamily="34" charset="0"/>
              </a:rPr>
              <a:t>Sapevi non fosse affatto giusto, e ti sei colpevolizzata a lungo per questa tua mancanza di empatia, e stavi lentamente </a:t>
            </a:r>
            <a:r>
              <a:rPr lang="it-IT" sz="1850">
                <a:solidFill>
                  <a:schemeClr val="accent1">
                    <a:lumMod val="40000"/>
                    <a:lumOff val="60000"/>
                  </a:schemeClr>
                </a:solidFill>
                <a:latin typeface="Lucida Calligraphy" panose="03010101010101010101" pitchFamily="66" charset="0"/>
                <a:cs typeface="Calibri Light" panose="020F0302020204030204" pitchFamily="34" charset="0"/>
              </a:rPr>
              <a:t>cadendo nell’oblio</a:t>
            </a:r>
            <a:r>
              <a:rPr lang="it-IT" sz="1850" dirty="0">
                <a:solidFill>
                  <a:schemeClr val="accent1">
                    <a:lumMod val="40000"/>
                    <a:lumOff val="60000"/>
                  </a:schemeClr>
                </a:solidFill>
                <a:latin typeface="Lucida Calligraphy" panose="03010101010101010101" pitchFamily="66" charset="0"/>
                <a:cs typeface="Calibri Light" panose="020F0302020204030204" pitchFamily="34" charset="0"/>
              </a:rPr>
              <a:t>. </a:t>
            </a:r>
          </a:p>
          <a:p>
            <a:pPr lvl="0"/>
            <a:r>
              <a:rPr lang="it-IT" sz="1850" dirty="0">
                <a:solidFill>
                  <a:schemeClr val="accent1">
                    <a:lumMod val="40000"/>
                    <a:lumOff val="60000"/>
                  </a:schemeClr>
                </a:solidFill>
                <a:latin typeface="Lucida Calligraphy" panose="03010101010101010101" pitchFamily="66" charset="0"/>
                <a:cs typeface="Calibri Light" panose="020F0302020204030204" pitchFamily="34" charset="0"/>
              </a:rPr>
              <a:t>Fino a che, un giorno ti sei imbattuta in questa poesia…</a:t>
            </a:r>
          </a:p>
        </p:txBody>
      </p:sp>
    </p:spTree>
    <p:extLst>
      <p:ext uri="{BB962C8B-B14F-4D97-AF65-F5344CB8AC3E}">
        <p14:creationId xmlns:p14="http://schemas.microsoft.com/office/powerpoint/2010/main" val="20103392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22AF951-7716-4F69-B5A8-5416527F6391}"/>
              </a:ext>
            </a:extLst>
          </p:cNvPr>
          <p:cNvSpPr/>
          <p:nvPr/>
        </p:nvSpPr>
        <p:spPr>
          <a:xfrm>
            <a:off x="163469" y="474345"/>
            <a:ext cx="5702943" cy="6232475"/>
          </a:xfrm>
          <a:prstGeom prst="rect">
            <a:avLst/>
          </a:prstGeom>
        </p:spPr>
        <p:txBody>
          <a:bodyPr wrap="square">
            <a:spAutoFit/>
          </a:bodyPr>
          <a:lstStyle/>
          <a:p>
            <a:pPr algn="ctr"/>
            <a:r>
              <a:rPr lang="it-IT" sz="2100" i="1" dirty="0">
                <a:latin typeface="Baskerville Old Face" panose="02020602080505020303" pitchFamily="18" charset="0"/>
              </a:rPr>
              <a:t>Era l’11 marzo del 2020, le strade erano vuote, i negozi chiusi, la gente non usciva più. Ma la primavera non sapeva nulla. Ed i fiori iniziavano a sbocciare, e il sole a splendere, e tornavano le rondini. Diventava buio sempre più tardi e la mattina le luci entravano presto dalle finestre socchiuse. Era l’11 marzo 2020 e i ragazzi studiavano sui pc da casa. Fu l’anno in cui si poteva uscire solo per fare la spesa. Dopo poco chiusero tutto, anche gli uffici. L’esercito iniziava a presidiare le uscite e i confini perché non c’era più spazio per tutti negli ospedali e la gente si ammalava. </a:t>
            </a:r>
          </a:p>
          <a:p>
            <a:pPr algn="ctr"/>
            <a:r>
              <a:rPr lang="it-IT" sz="2100" i="1" dirty="0">
                <a:latin typeface="Baskerville Old Face" panose="02020602080505020303" pitchFamily="18" charset="0"/>
              </a:rPr>
              <a:t>Era l’11 marzo del 2020 e tutti furono messi in quarantena obbligatoria: i nonni, le famiglie e anche i giovani. Allora la paura diventò reale, e le giornate sembravano tutte uguali. </a:t>
            </a:r>
          </a:p>
          <a:p>
            <a:pPr algn="ctr"/>
            <a:r>
              <a:rPr lang="it-IT" sz="2100" i="1" dirty="0">
                <a:latin typeface="Baskerville Old Face" panose="02020602080505020303" pitchFamily="18" charset="0"/>
              </a:rPr>
              <a:t>Ma la primavera non lo sapeva e le rose tornarono a fiorire.</a:t>
            </a:r>
          </a:p>
          <a:p>
            <a:pPr algn="ctr"/>
            <a:endParaRPr lang="it-IT" sz="2100" i="1" dirty="0">
              <a:latin typeface="Baskerville Old Face" panose="02020602080505020303" pitchFamily="18" charset="0"/>
            </a:endParaRPr>
          </a:p>
        </p:txBody>
      </p:sp>
      <p:sp>
        <p:nvSpPr>
          <p:cNvPr id="4" name="CasellaDiTesto 3">
            <a:extLst>
              <a:ext uri="{FF2B5EF4-FFF2-40B4-BE49-F238E27FC236}">
                <a16:creationId xmlns:a16="http://schemas.microsoft.com/office/drawing/2014/main" id="{82125AF5-3B5D-4696-B3C0-9D80B606A737}"/>
              </a:ext>
            </a:extLst>
          </p:cNvPr>
          <p:cNvSpPr txBox="1"/>
          <p:nvPr/>
        </p:nvSpPr>
        <p:spPr>
          <a:xfrm>
            <a:off x="6325590" y="474345"/>
            <a:ext cx="5702943" cy="6232475"/>
          </a:xfrm>
          <a:prstGeom prst="rect">
            <a:avLst/>
          </a:prstGeom>
          <a:noFill/>
        </p:spPr>
        <p:txBody>
          <a:bodyPr wrap="square" rtlCol="0">
            <a:spAutoFit/>
          </a:bodyPr>
          <a:lstStyle/>
          <a:p>
            <a:pPr algn="ctr"/>
            <a:r>
              <a:rPr lang="it-IT" sz="2100" i="1" dirty="0">
                <a:latin typeface="Baskerville Old Face" panose="02020602080505020303" pitchFamily="18" charset="0"/>
              </a:rPr>
              <a:t>Ci fu chi diventò dottore per aiutare chiunque un domani ne avesse avuto bisogno. Fu l’anno in cui si capì l’importanza della salute e degli affetti veri, l’anno in cui il mondo sembrò fermarsi e l’economia andare a picco. Ma la primavera non lo sapeva e i fiori lasciarono il posto ai frutti. E poi arrivò il giorno della liberazione. Eravamo alla tv e il primo ministro disse a reti unificate che l’emergenza era finita e che il virus aveva perso...</a:t>
            </a:r>
          </a:p>
          <a:p>
            <a:pPr algn="ctr"/>
            <a:r>
              <a:rPr lang="it-IT" sz="2100" i="1" dirty="0">
                <a:latin typeface="Baskerville Old Face" panose="02020602080505020303" pitchFamily="18" charset="0"/>
              </a:rPr>
              <a:t>Che gli italiani tutti insieme avevano vinto. E allora uscimmo per strada, con le lacrime agli occhi, senza mascherine e guanti, abbracciando il nostro vicino come fosse nostro fratello. E fu allora che arrivò l’estate, perché la primavera non lo sapeva e aveva continuato ad esserci...Nonostante tutto. Nonostante il virus. Nonostante la paura. Nonostante la morte. </a:t>
            </a:r>
          </a:p>
          <a:p>
            <a:pPr algn="ctr"/>
            <a:r>
              <a:rPr lang="it-IT" sz="2100" i="1" dirty="0">
                <a:latin typeface="Baskerville Old Face" panose="02020602080505020303" pitchFamily="18" charset="0"/>
              </a:rPr>
              <a:t>Perché la primavera non lo sapeva. Ed insegnò a tutti la forza della vita </a:t>
            </a:r>
          </a:p>
        </p:txBody>
      </p:sp>
    </p:spTree>
    <p:extLst>
      <p:ext uri="{BB962C8B-B14F-4D97-AF65-F5344CB8AC3E}">
        <p14:creationId xmlns:p14="http://schemas.microsoft.com/office/powerpoint/2010/main" val="8584073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8D69FAF3-CBC7-4705-9857-04743EAA652B}"/>
              </a:ext>
            </a:extLst>
          </p:cNvPr>
          <p:cNvSpPr txBox="1"/>
          <p:nvPr/>
        </p:nvSpPr>
        <p:spPr>
          <a:xfrm flipH="1">
            <a:off x="191902" y="355057"/>
            <a:ext cx="6672965" cy="6647974"/>
          </a:xfrm>
          <a:prstGeom prst="rect">
            <a:avLst/>
          </a:prstGeom>
          <a:noFill/>
        </p:spPr>
        <p:txBody>
          <a:bodyPr wrap="square" rtlCol="0">
            <a:spAutoFit/>
          </a:bodyPr>
          <a:lstStyle/>
          <a:p>
            <a:r>
              <a:rPr lang="it-IT" sz="4400" b="1" i="1" dirty="0">
                <a:solidFill>
                  <a:schemeClr val="accent1">
                    <a:lumMod val="40000"/>
                    <a:lumOff val="60000"/>
                  </a:schemeClr>
                </a:solidFill>
                <a:latin typeface="Lucida Calligraphy" panose="03010101010101010101" pitchFamily="66" charset="0"/>
                <a:cs typeface="Calibri Light" panose="020F0302020204030204" pitchFamily="34" charset="0"/>
              </a:rPr>
              <a:t>Cara piccola me, </a:t>
            </a:r>
          </a:p>
          <a:p>
            <a:r>
              <a:rPr lang="it-IT" sz="2600" dirty="0">
                <a:solidFill>
                  <a:schemeClr val="accent1">
                    <a:lumMod val="40000"/>
                    <a:lumOff val="60000"/>
                  </a:schemeClr>
                </a:solidFill>
                <a:latin typeface="Lucida Calligraphy" panose="03010101010101010101" pitchFamily="66" charset="0"/>
                <a:cs typeface="Calibri Light" panose="020F0302020204030204" pitchFamily="34" charset="0"/>
              </a:rPr>
              <a:t>quella che sto per raccontarti non è la classica fiaba con principesse e mondi incantati, come quelle che ti piacevano tanto da piccola. Questa è la storia di una giovane ragazza coraggiosa che è riuscita a superare le sue paure e a colmare il senso di vuoto che l’aveva invasa. </a:t>
            </a:r>
          </a:p>
          <a:p>
            <a:r>
              <a:rPr lang="it-IT" sz="2600" dirty="0">
                <a:solidFill>
                  <a:schemeClr val="accent1">
                    <a:lumMod val="40000"/>
                    <a:lumOff val="60000"/>
                  </a:schemeClr>
                </a:solidFill>
                <a:latin typeface="Lucida Calligraphy" panose="03010101010101010101" pitchFamily="66" charset="0"/>
                <a:cs typeface="Calibri Light" panose="020F0302020204030204" pitchFamily="34" charset="0"/>
              </a:rPr>
              <a:t>E’ la storia di un popolo che, unito, ce l’ha fatta, ha combattuto insieme il mostro che stava distruggendo la loro amata terra. </a:t>
            </a:r>
          </a:p>
          <a:p>
            <a:r>
              <a:rPr lang="it-IT" sz="2600" dirty="0">
                <a:solidFill>
                  <a:schemeClr val="accent1">
                    <a:lumMod val="40000"/>
                    <a:lumOff val="60000"/>
                  </a:schemeClr>
                </a:solidFill>
                <a:latin typeface="Lucida Calligraphy" panose="03010101010101010101" pitchFamily="66" charset="0"/>
                <a:cs typeface="Calibri Light" panose="020F0302020204030204" pitchFamily="34" charset="0"/>
              </a:rPr>
              <a:t>Forse la ricorderai, ma partiamo dal principio…</a:t>
            </a:r>
          </a:p>
          <a:p>
            <a:endParaRPr lang="it-IT" dirty="0">
              <a:latin typeface="Lucida Calligraphy" panose="03010101010101010101" pitchFamily="66" charset="0"/>
            </a:endParaRPr>
          </a:p>
        </p:txBody>
      </p:sp>
      <p:pic>
        <p:nvPicPr>
          <p:cNvPr id="3" name="Immagine 2">
            <a:extLst>
              <a:ext uri="{FF2B5EF4-FFF2-40B4-BE49-F238E27FC236}">
                <a16:creationId xmlns:a16="http://schemas.microsoft.com/office/drawing/2014/main" id="{393D7DA0-BB8A-42C2-AD49-3695D0E7D227}"/>
              </a:ext>
            </a:extLst>
          </p:cNvPr>
          <p:cNvPicPr>
            <a:picLocks noChangeAspect="1"/>
          </p:cNvPicPr>
          <p:nvPr/>
        </p:nvPicPr>
        <p:blipFill rotWithShape="1">
          <a:blip r:embed="rId2"/>
          <a:srcRect l="33097"/>
          <a:stretch/>
        </p:blipFill>
        <p:spPr>
          <a:xfrm>
            <a:off x="7210267" y="843677"/>
            <a:ext cx="4362139" cy="5170645"/>
          </a:xfrm>
          <a:prstGeom prst="rect">
            <a:avLst/>
          </a:prstGeom>
        </p:spPr>
      </p:pic>
      <p:cxnSp>
        <p:nvCxnSpPr>
          <p:cNvPr id="5" name="Connettore diritto 4">
            <a:extLst>
              <a:ext uri="{FF2B5EF4-FFF2-40B4-BE49-F238E27FC236}">
                <a16:creationId xmlns:a16="http://schemas.microsoft.com/office/drawing/2014/main" id="{07B53EB3-0E8D-4A45-930A-EE4FA450A239}"/>
              </a:ext>
            </a:extLst>
          </p:cNvPr>
          <p:cNvCxnSpPr/>
          <p:nvPr/>
        </p:nvCxnSpPr>
        <p:spPr>
          <a:xfrm>
            <a:off x="6895475" y="479685"/>
            <a:ext cx="5006715" cy="5936105"/>
          </a:xfrm>
          <a:prstGeom prst="line">
            <a:avLst/>
          </a:prstGeom>
          <a:ln w="76200"/>
        </p:spPr>
        <p:style>
          <a:lnRef idx="3">
            <a:schemeClr val="dk1"/>
          </a:lnRef>
          <a:fillRef idx="0">
            <a:schemeClr val="dk1"/>
          </a:fillRef>
          <a:effectRef idx="2">
            <a:schemeClr val="dk1"/>
          </a:effectRef>
          <a:fontRef idx="minor">
            <a:schemeClr val="tx1"/>
          </a:fontRef>
        </p:style>
      </p:cxnSp>
      <p:pic>
        <p:nvPicPr>
          <p:cNvPr id="7" name="Immagine 6">
            <a:extLst>
              <a:ext uri="{FF2B5EF4-FFF2-40B4-BE49-F238E27FC236}">
                <a16:creationId xmlns:a16="http://schemas.microsoft.com/office/drawing/2014/main" id="{83232D30-1727-470D-BA29-53860BE942B5}"/>
              </a:ext>
            </a:extLst>
          </p:cNvPr>
          <p:cNvPicPr>
            <a:picLocks noChangeAspect="1"/>
          </p:cNvPicPr>
          <p:nvPr/>
        </p:nvPicPr>
        <p:blipFill>
          <a:blip r:embed="rId3"/>
          <a:stretch>
            <a:fillRect/>
          </a:stretch>
        </p:blipFill>
        <p:spPr>
          <a:xfrm rot="4802112">
            <a:off x="6806407" y="377686"/>
            <a:ext cx="5169856" cy="6102625"/>
          </a:xfrm>
          <a:prstGeom prst="rect">
            <a:avLst/>
          </a:prstGeom>
        </p:spPr>
      </p:pic>
    </p:spTree>
    <p:extLst>
      <p:ext uri="{BB962C8B-B14F-4D97-AF65-F5344CB8AC3E}">
        <p14:creationId xmlns:p14="http://schemas.microsoft.com/office/powerpoint/2010/main" val="226424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FA845D36-40DE-4321-B59E-47CB73CE7EC7}"/>
              </a:ext>
            </a:extLst>
          </p:cNvPr>
          <p:cNvSpPr txBox="1"/>
          <p:nvPr/>
        </p:nvSpPr>
        <p:spPr>
          <a:xfrm>
            <a:off x="0" y="0"/>
            <a:ext cx="12192000" cy="6876113"/>
          </a:xfrm>
          <a:prstGeom prst="rect">
            <a:avLst/>
          </a:prstGeom>
          <a:noFill/>
        </p:spPr>
        <p:txBody>
          <a:bodyPr wrap="square" rtlCol="0">
            <a:spAutoFit/>
          </a:bodyPr>
          <a:lstStyle/>
          <a:p>
            <a:r>
              <a:rPr lang="it-IT" sz="3200" b="1" i="1" dirty="0">
                <a:solidFill>
                  <a:schemeClr val="accent1">
                    <a:lumMod val="40000"/>
                    <a:lumOff val="60000"/>
                  </a:schemeClr>
                </a:solidFill>
                <a:latin typeface="Lucida Calligraphy" panose="03010101010101010101" pitchFamily="66" charset="0"/>
                <a:cs typeface="Calibri Light" panose="020F0302020204030204" pitchFamily="34" charset="0"/>
              </a:rPr>
              <a:t>Cara piccola me,</a:t>
            </a:r>
            <a:endParaRPr lang="it-IT" sz="2800" b="1" i="1" dirty="0">
              <a:solidFill>
                <a:schemeClr val="accent1">
                  <a:lumMod val="40000"/>
                  <a:lumOff val="60000"/>
                </a:schemeClr>
              </a:solidFill>
              <a:latin typeface="Lucida Calligraphy" panose="03010101010101010101" pitchFamily="66" charset="0"/>
              <a:cs typeface="Calibri Light" panose="020F0302020204030204" pitchFamily="34" charset="0"/>
            </a:endParaRPr>
          </a:p>
          <a:p>
            <a:r>
              <a:rPr lang="it-IT" dirty="0">
                <a:solidFill>
                  <a:schemeClr val="accent1">
                    <a:lumMod val="40000"/>
                    <a:lumOff val="60000"/>
                  </a:schemeClr>
                </a:solidFill>
                <a:latin typeface="Lucida Calligraphy" panose="03010101010101010101" pitchFamily="66" charset="0"/>
                <a:cs typeface="Calibri Light" panose="020F0302020204030204" pitchFamily="34" charset="0"/>
              </a:rPr>
              <a:t>forse sarà stata questa poesia di Irene Vella, sarà perché ti è stata inviata quando più ne avevi bisogno, ma ricordo perfettamente i brividi che hai provato e le lacrime che non hai più trattenuto nel momento in cui avevi letto queste righe. </a:t>
            </a:r>
          </a:p>
          <a:p>
            <a:r>
              <a:rPr lang="it-IT" dirty="0">
                <a:solidFill>
                  <a:schemeClr val="accent1">
                    <a:lumMod val="40000"/>
                    <a:lumOff val="60000"/>
                  </a:schemeClr>
                </a:solidFill>
                <a:latin typeface="Lucida Calligraphy" panose="03010101010101010101" pitchFamily="66" charset="0"/>
                <a:cs typeface="Calibri Light" panose="020F0302020204030204" pitchFamily="34" charset="0"/>
              </a:rPr>
              <a:t>Forse, non tutto era perduto, forse ce la potevi ancora fare, come ce l’aveva fatta la primavera. </a:t>
            </a:r>
          </a:p>
          <a:p>
            <a:r>
              <a:rPr lang="it-IT" dirty="0">
                <a:solidFill>
                  <a:schemeClr val="accent1">
                    <a:lumMod val="40000"/>
                    <a:lumOff val="60000"/>
                  </a:schemeClr>
                </a:solidFill>
                <a:latin typeface="Lucida Calligraphy" panose="03010101010101010101" pitchFamily="66" charset="0"/>
                <a:cs typeface="Calibri Light" panose="020F0302020204030204" pitchFamily="34" charset="0"/>
              </a:rPr>
              <a:t>Sei stata fortunata perché il tuo silenzioso grido di aiuto era stato colto, e i tuoi «angeli» hanno iniziato ad impegnarsi per risollevarti, per farti sfogare, per farti capire quanto eri forte e che valeva la pena di vivere la vita anche tra quattro pareti, andando in contro alla tua famiglia. All’inizio non credevi fosse così, sembrava impossibile rialzarsi e ti sentivi lentamente cadere verso il fondo. </a:t>
            </a:r>
          </a:p>
          <a:p>
            <a:r>
              <a:rPr lang="it-IT" dirty="0">
                <a:solidFill>
                  <a:schemeClr val="accent1">
                    <a:lumMod val="40000"/>
                    <a:lumOff val="60000"/>
                  </a:schemeClr>
                </a:solidFill>
                <a:latin typeface="Lucida Calligraphy" panose="03010101010101010101" pitchFamily="66" charset="0"/>
                <a:cs typeface="Calibri Light" panose="020F0302020204030204" pitchFamily="34" charset="0"/>
              </a:rPr>
              <a:t>E poi, prima piano e d’un tratto come un uragano, sei tornata la Martina di una volta, la Martina sorridente e disponibile, pronta a tendere la mano a chi ne avesse bisogno e ad ascoltare chi era stato in difficoltà come te.</a:t>
            </a:r>
          </a:p>
          <a:p>
            <a:r>
              <a:rPr lang="it-IT" dirty="0">
                <a:solidFill>
                  <a:schemeClr val="accent1">
                    <a:lumMod val="40000"/>
                    <a:lumOff val="60000"/>
                  </a:schemeClr>
                </a:solidFill>
                <a:latin typeface="Lucida Calligraphy" panose="03010101010101010101" pitchFamily="66" charset="0"/>
                <a:cs typeface="Calibri Light" panose="020F0302020204030204" pitchFamily="34" charset="0"/>
              </a:rPr>
              <a:t>Hai avuto la capacità di essere resiliente, di creare un’armatura che non ti isolasse dal mondo ma anzi, ti sei immersa in esso, apprezzando ogni singolo raggio di sole. Hai ripreso a vivere la vita come protagonista e non come una comparsa di fondo; sei riuscita a prendere di nuovo il controllo della nave, hai saputo gestire il timone ormai impazzito ridisegnando la rotta e spiegando le vele in tutta la loro maestosità. </a:t>
            </a:r>
          </a:p>
          <a:p>
            <a:pPr>
              <a:lnSpc>
                <a:spcPct val="115000"/>
              </a:lnSpc>
              <a:spcAft>
                <a:spcPts val="800"/>
              </a:spcAft>
            </a:pPr>
            <a:r>
              <a:rPr lang="it-IT" dirty="0">
                <a:solidFill>
                  <a:schemeClr val="accent1">
                    <a:lumMod val="40000"/>
                    <a:lumOff val="60000"/>
                  </a:schemeClr>
                </a:solidFill>
                <a:latin typeface="Lucida Calligraphy" panose="03010101010101010101" pitchFamily="66" charset="0"/>
                <a:cs typeface="Calibri Light" panose="020F0302020204030204" pitchFamily="34" charset="0"/>
              </a:rPr>
              <a:t>Quindi grazie, grazie per aver tenuto duro in quel tempo così difficile, perché è grazie a te che oggi sono cambiata, mi hai resa una persona migliore: vedo la vita con occhi totalmente diversi, ora! Mi hai insegnato</a:t>
            </a:r>
            <a:r>
              <a:rPr lang="it-IT" dirty="0">
                <a:solidFill>
                  <a:schemeClr val="accent1">
                    <a:lumMod val="40000"/>
                    <a:lumOff val="60000"/>
                  </a:schemeClr>
                </a:solidFill>
                <a:latin typeface="Lucida Calligraphy" panose="03010101010101010101" pitchFamily="66" charset="0"/>
                <a:ea typeface="Calibri" panose="020F0502020204030204" pitchFamily="34" charset="0"/>
                <a:cs typeface="Calibri Light" panose="020F0302020204030204" pitchFamily="34" charset="0"/>
              </a:rPr>
              <a:t> ad apprezzare ogni abbraccio, ogni stretta di mano, ogni bacio. Adesso fare una passeggiata in riva al mare, correre nel parco, giocare con i bambini, ha un valore inestimabile. </a:t>
            </a:r>
          </a:p>
        </p:txBody>
      </p:sp>
    </p:spTree>
    <p:extLst>
      <p:ext uri="{BB962C8B-B14F-4D97-AF65-F5344CB8AC3E}">
        <p14:creationId xmlns:p14="http://schemas.microsoft.com/office/powerpoint/2010/main" val="24872121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250">
        <p15:prstTrans prst="airplan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C77A8AA-15D0-404A-AD0A-9661F42AF038}"/>
              </a:ext>
            </a:extLst>
          </p:cNvPr>
          <p:cNvPicPr>
            <a:picLocks noChangeAspect="1"/>
          </p:cNvPicPr>
          <p:nvPr/>
        </p:nvPicPr>
        <p:blipFill>
          <a:blip r:embed="rId2"/>
          <a:stretch>
            <a:fillRect/>
          </a:stretch>
        </p:blipFill>
        <p:spPr>
          <a:xfrm>
            <a:off x="5794407" y="268092"/>
            <a:ext cx="6215131" cy="4585625"/>
          </a:xfrm>
          <a:prstGeom prst="rect">
            <a:avLst/>
          </a:prstGeom>
          <a:ln>
            <a:noFill/>
          </a:ln>
          <a:effectLst>
            <a:outerShdw blurRad="292100" dist="139700" dir="2700000" algn="tl" rotWithShape="0">
              <a:srgbClr val="333333">
                <a:alpha val="65000"/>
              </a:srgbClr>
            </a:outerShdw>
          </a:effectLst>
        </p:spPr>
      </p:pic>
      <p:sp>
        <p:nvSpPr>
          <p:cNvPr id="3" name="CasellaDiTesto 2">
            <a:extLst>
              <a:ext uri="{FF2B5EF4-FFF2-40B4-BE49-F238E27FC236}">
                <a16:creationId xmlns:a16="http://schemas.microsoft.com/office/drawing/2014/main" id="{A7FDA34C-C2DE-424A-B7D0-4086646DD4C5}"/>
              </a:ext>
            </a:extLst>
          </p:cNvPr>
          <p:cNvSpPr txBox="1"/>
          <p:nvPr/>
        </p:nvSpPr>
        <p:spPr>
          <a:xfrm flipH="1">
            <a:off x="451726" y="933708"/>
            <a:ext cx="4788527" cy="2862322"/>
          </a:xfrm>
          <a:prstGeom prst="rect">
            <a:avLst/>
          </a:prstGeom>
          <a:noFill/>
        </p:spPr>
        <p:txBody>
          <a:bodyPr wrap="square" rtlCol="0">
            <a:spAutoFit/>
          </a:bodyPr>
          <a:lstStyle/>
          <a:p>
            <a:r>
              <a:rPr lang="it-IT" sz="3600" b="1" i="1" dirty="0">
                <a:solidFill>
                  <a:schemeClr val="accent1">
                    <a:lumMod val="40000"/>
                    <a:lumOff val="60000"/>
                  </a:schemeClr>
                </a:solidFill>
                <a:latin typeface="Lucida Calligraphy" panose="03010101010101010101" pitchFamily="66" charset="0"/>
                <a:cs typeface="Calibri Light" panose="020F0302020204030204" pitchFamily="34" charset="0"/>
              </a:rPr>
              <a:t>Cara piccola me,</a:t>
            </a:r>
          </a:p>
          <a:p>
            <a:r>
              <a:rPr lang="it-IT" sz="2400" b="1" i="1" dirty="0">
                <a:solidFill>
                  <a:schemeClr val="accent1">
                    <a:lumMod val="40000"/>
                    <a:lumOff val="60000"/>
                  </a:schemeClr>
                </a:solidFill>
                <a:latin typeface="Lucida Calligraphy" panose="03010101010101010101" pitchFamily="66" charset="0"/>
                <a:cs typeface="Calibri Light" panose="020F0302020204030204" pitchFamily="34" charset="0"/>
              </a:rPr>
              <a:t>ho voluto raccontare a me stessa la tua storia per ricordarmi quanta forza hai avuto. Ne sei uscita, con un cuore diverso, perché hai creduto davvero che…</a:t>
            </a:r>
          </a:p>
        </p:txBody>
      </p:sp>
      <p:sp>
        <p:nvSpPr>
          <p:cNvPr id="4" name="CasellaDiTesto 3">
            <a:extLst>
              <a:ext uri="{FF2B5EF4-FFF2-40B4-BE49-F238E27FC236}">
                <a16:creationId xmlns:a16="http://schemas.microsoft.com/office/drawing/2014/main" id="{114692C8-59AD-42C7-BD39-914DC78C3747}"/>
              </a:ext>
            </a:extLst>
          </p:cNvPr>
          <p:cNvSpPr txBox="1"/>
          <p:nvPr/>
        </p:nvSpPr>
        <p:spPr>
          <a:xfrm>
            <a:off x="7472719" y="5239634"/>
            <a:ext cx="4536819" cy="1077218"/>
          </a:xfrm>
          <a:prstGeom prst="rect">
            <a:avLst/>
          </a:prstGeom>
          <a:noFill/>
        </p:spPr>
        <p:txBody>
          <a:bodyPr wrap="none" rtlCol="0">
            <a:spAutoFit/>
          </a:bodyPr>
          <a:lstStyle/>
          <a:p>
            <a:r>
              <a:rPr lang="it-IT" sz="3200" b="1" i="1" dirty="0">
                <a:solidFill>
                  <a:schemeClr val="tx2"/>
                </a:solidFill>
                <a:effectLst>
                  <a:outerShdw blurRad="38100" dist="38100" dir="2700000" algn="tl">
                    <a:srgbClr val="000000">
                      <a:alpha val="43137"/>
                    </a:srgbClr>
                  </a:outerShdw>
                </a:effectLst>
                <a:latin typeface="Lucida Calligraphy" panose="03010101010101010101" pitchFamily="66" charset="0"/>
              </a:rPr>
              <a:t>Martina Pellecchia </a:t>
            </a:r>
          </a:p>
          <a:p>
            <a:r>
              <a:rPr lang="it-IT" sz="3200" b="1" i="1" dirty="0">
                <a:solidFill>
                  <a:schemeClr val="tx2"/>
                </a:solidFill>
                <a:effectLst>
                  <a:outerShdw blurRad="38100" dist="38100" dir="2700000" algn="tl">
                    <a:srgbClr val="000000">
                      <a:alpha val="43137"/>
                    </a:srgbClr>
                  </a:outerShdw>
                </a:effectLst>
                <a:latin typeface="Lucida Calligraphy" panose="03010101010101010101" pitchFamily="66" charset="0"/>
              </a:rPr>
              <a:t>			</a:t>
            </a:r>
            <a:r>
              <a:rPr lang="it-IT" sz="3200" b="1" dirty="0">
                <a:solidFill>
                  <a:schemeClr val="tx2"/>
                </a:solidFill>
                <a:effectLst>
                  <a:outerShdw blurRad="38100" dist="38100" dir="2700000" algn="tl">
                    <a:srgbClr val="000000">
                      <a:alpha val="43137"/>
                    </a:srgbClr>
                  </a:outerShdw>
                </a:effectLst>
                <a:latin typeface="Lucida Calligraphy" panose="03010101010101010101" pitchFamily="66" charset="0"/>
              </a:rPr>
              <a:t>IV Cs</a:t>
            </a:r>
          </a:p>
        </p:txBody>
      </p:sp>
      <p:sp>
        <p:nvSpPr>
          <p:cNvPr id="5" name="Rettangolo 4">
            <a:extLst>
              <a:ext uri="{FF2B5EF4-FFF2-40B4-BE49-F238E27FC236}">
                <a16:creationId xmlns:a16="http://schemas.microsoft.com/office/drawing/2014/main" id="{3D488B44-F295-4F93-97A5-DC2380FBC42E}"/>
              </a:ext>
            </a:extLst>
          </p:cNvPr>
          <p:cNvSpPr/>
          <p:nvPr/>
        </p:nvSpPr>
        <p:spPr>
          <a:xfrm>
            <a:off x="-102428" y="4708981"/>
            <a:ext cx="6917115" cy="1754326"/>
          </a:xfrm>
          <a:prstGeom prst="rect">
            <a:avLst/>
          </a:prstGeom>
          <a:noFill/>
        </p:spPr>
        <p:txBody>
          <a:bodyPr wrap="square" lIns="91440" tIns="45720" rIns="91440" bIns="45720">
            <a:spAutoFit/>
          </a:bodyPr>
          <a:lstStyle/>
          <a:p>
            <a:pPr algn="ctr"/>
            <a:r>
              <a:rPr lang="it-IT" sz="5400" b="1" i="1" dirty="0">
                <a:ln w="0"/>
                <a:solidFill>
                  <a:schemeClr val="accent1"/>
                </a:solidFill>
                <a:effectLst>
                  <a:outerShdw blurRad="38100" dist="25400" dir="5400000" algn="ctr" rotWithShape="0">
                    <a:srgbClr val="6E747A">
                      <a:alpha val="43000"/>
                    </a:srgbClr>
                  </a:outerShdw>
                </a:effectLst>
                <a:latin typeface="Copperplate Gothic Light" panose="020E0507020206020404" pitchFamily="34" charset="0"/>
              </a:rPr>
              <a:t>TUTTO SAREBBE ANDATO BENE!</a:t>
            </a:r>
            <a:endParaRPr lang="it-IT" sz="5400" b="1" i="1" dirty="0">
              <a:ln w="12700">
                <a:solidFill>
                  <a:schemeClr val="accent3">
                    <a:lumMod val="50000"/>
                  </a:schemeClr>
                </a:solidFill>
                <a:prstDash val="solid"/>
              </a:ln>
              <a:solidFill>
                <a:srgbClr val="002060"/>
              </a:solidFill>
              <a:effectLst>
                <a:innerShdw blurRad="177800">
                  <a:schemeClr val="accent3">
                    <a:lumMod val="50000"/>
                  </a:schemeClr>
                </a:innerShdw>
              </a:effectLst>
              <a:latin typeface="Impact" panose="020B0806030902050204" pitchFamily="34" charset="0"/>
            </a:endParaRPr>
          </a:p>
        </p:txBody>
      </p:sp>
    </p:spTree>
    <p:extLst>
      <p:ext uri="{BB962C8B-B14F-4D97-AF65-F5344CB8AC3E}">
        <p14:creationId xmlns:p14="http://schemas.microsoft.com/office/powerpoint/2010/main" val="857420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D526B23-D8F0-47B7-BEEA-CEABCFEA6AB6}"/>
              </a:ext>
            </a:extLst>
          </p:cNvPr>
          <p:cNvSpPr txBox="1"/>
          <p:nvPr/>
        </p:nvSpPr>
        <p:spPr>
          <a:xfrm>
            <a:off x="76199" y="674400"/>
            <a:ext cx="5359791" cy="5509200"/>
          </a:xfrm>
          <a:prstGeom prst="rect">
            <a:avLst/>
          </a:prstGeom>
          <a:noFill/>
        </p:spPr>
        <p:txBody>
          <a:bodyPr wrap="square" rtlCol="0">
            <a:spAutoFit/>
          </a:bodyPr>
          <a:lstStyle/>
          <a:p>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Ricordi quando, l’11 marzo 2020, questo era il titolo che regnava in prima pagina di ogni testata giornalistica? </a:t>
            </a:r>
          </a:p>
          <a:p>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Ricordi il senso di smarrimento che hai provato e l’angoscia che saliva ad ogni aggiornamento?</a:t>
            </a:r>
          </a:p>
          <a:p>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Ricordi come e cosa hai vissuto durante gli interminabili mesi di quarantena?</a:t>
            </a:r>
          </a:p>
          <a:p>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Avresti mai immaginato, nella tua vita, di dover affrontare una situazione del genere, così spaventosamente assurda?</a:t>
            </a:r>
          </a:p>
          <a:p>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Io no, per niente, e siamo stati tutti presi alla sprovvista. </a:t>
            </a:r>
          </a:p>
        </p:txBody>
      </p:sp>
      <p:pic>
        <p:nvPicPr>
          <p:cNvPr id="5" name="Immagine 4">
            <a:extLst>
              <a:ext uri="{FF2B5EF4-FFF2-40B4-BE49-F238E27FC236}">
                <a16:creationId xmlns:a16="http://schemas.microsoft.com/office/drawing/2014/main" id="{AB3DEF48-6E2F-456E-BD75-4CD269ED5020}"/>
              </a:ext>
            </a:extLst>
          </p:cNvPr>
          <p:cNvPicPr>
            <a:picLocks noChangeAspect="1"/>
          </p:cNvPicPr>
          <p:nvPr/>
        </p:nvPicPr>
        <p:blipFill>
          <a:blip r:embed="rId2"/>
          <a:stretch>
            <a:fillRect/>
          </a:stretch>
        </p:blipFill>
        <p:spPr>
          <a:xfrm>
            <a:off x="5435990" y="1927364"/>
            <a:ext cx="6396111" cy="3693803"/>
          </a:xfrm>
          <a:prstGeom prst="snip2DiagRect">
            <a:avLst>
              <a:gd name="adj1" fmla="val 0"/>
              <a:gd name="adj2" fmla="val 12859"/>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52803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F2D7BB9F-8011-43AA-9D52-207B8093DCD7}"/>
              </a:ext>
            </a:extLst>
          </p:cNvPr>
          <p:cNvSpPr/>
          <p:nvPr/>
        </p:nvSpPr>
        <p:spPr>
          <a:xfrm>
            <a:off x="0" y="5124177"/>
            <a:ext cx="12192000" cy="1508105"/>
          </a:xfrm>
          <a:prstGeom prst="rect">
            <a:avLst/>
          </a:prstGeom>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«L’</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Organizzazione Mondiale della Sanità </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OMS</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istituita nel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1948</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con sede a Ginevra, è l’</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Agenzia</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delle Nazioni Unite </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specializzata per le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questioni sanitarie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e vi aderiscono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194 Stati Membri </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di tutto il mondo divisi in 6 regioni: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Europa</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Americhe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Africa</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Mediterraneo</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Orientale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Pacifico</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Occidentale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p>
          <a:p>
            <a:pPr marL="0" marR="0" lvl="0" indent="0" defTabSz="457200" rtl="0" eaLnBrk="1" fontAlgn="auto" latinLnBrk="0" hangingPunct="1">
              <a:lnSpc>
                <a:spcPct val="100000"/>
              </a:lnSpc>
              <a:spcBef>
                <a:spcPts val="0"/>
              </a:spcBef>
              <a:spcAft>
                <a:spcPts val="0"/>
              </a:spcAft>
              <a:buClrTx/>
              <a:buSzTx/>
              <a:buFontTx/>
              <a:buNone/>
              <a:tabLst/>
              <a:defRPr/>
            </a:pP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e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Sud-Est</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Asiatico.»</a:t>
            </a:r>
            <a:endPar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0DF0C9C2-C8F3-45C4-BF2C-D86CDBF0134F}"/>
              </a:ext>
            </a:extLst>
          </p:cNvPr>
          <p:cNvPicPr>
            <a:picLocks noChangeAspect="1"/>
          </p:cNvPicPr>
          <p:nvPr/>
        </p:nvPicPr>
        <p:blipFill rotWithShape="1">
          <a:blip r:embed="rId2"/>
          <a:srcRect l="4846" t="15305" r="3986" b="10964"/>
          <a:stretch/>
        </p:blipFill>
        <p:spPr>
          <a:xfrm>
            <a:off x="6550302" y="1598911"/>
            <a:ext cx="5366479" cy="1770468"/>
          </a:xfrm>
          <a:prstGeom prst="rect">
            <a:avLst/>
          </a:prstGeom>
          <a:ln>
            <a:noFill/>
          </a:ln>
          <a:effectLst>
            <a:outerShdw blurRad="292100" dist="139700" dir="2700000" algn="tl" rotWithShape="0">
              <a:srgbClr val="333333">
                <a:alpha val="65000"/>
              </a:srgbClr>
            </a:outerShdw>
          </a:effectLst>
        </p:spPr>
      </p:pic>
      <p:sp>
        <p:nvSpPr>
          <p:cNvPr id="5" name="CasellaDiTesto 4">
            <a:extLst>
              <a:ext uri="{FF2B5EF4-FFF2-40B4-BE49-F238E27FC236}">
                <a16:creationId xmlns:a16="http://schemas.microsoft.com/office/drawing/2014/main" id="{480280CE-558B-4885-B45D-1B72868DC55F}"/>
              </a:ext>
            </a:extLst>
          </p:cNvPr>
          <p:cNvSpPr txBox="1"/>
          <p:nvPr/>
        </p:nvSpPr>
        <p:spPr>
          <a:xfrm>
            <a:off x="1801808" y="4243426"/>
            <a:ext cx="881042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6000" b="0" i="1" u="none" strike="noStrike" kern="1200" cap="none" spc="0" normalizeH="0" baseline="0" noProof="0" dirty="0">
                <a:ln>
                  <a:noFill/>
                </a:ln>
                <a:solidFill>
                  <a:schemeClr val="accent1"/>
                </a:solidFill>
                <a:effectLst/>
                <a:uLnTx/>
                <a:uFillTx/>
                <a:latin typeface="Bodoni MT" panose="02070603080606020203" pitchFamily="18" charset="0"/>
                <a:ea typeface="+mn-ea"/>
                <a:cs typeface="+mn-cs"/>
              </a:rPr>
              <a:t>WHO? WHEN? WHERE?</a:t>
            </a:r>
          </a:p>
        </p:txBody>
      </p:sp>
      <p:sp>
        <p:nvSpPr>
          <p:cNvPr id="2" name="CasellaDiTesto 1">
            <a:extLst>
              <a:ext uri="{FF2B5EF4-FFF2-40B4-BE49-F238E27FC236}">
                <a16:creationId xmlns:a16="http://schemas.microsoft.com/office/drawing/2014/main" id="{F173080B-983D-4848-90EA-1F96B775211F}"/>
              </a:ext>
            </a:extLst>
          </p:cNvPr>
          <p:cNvSpPr txBox="1"/>
          <p:nvPr/>
        </p:nvSpPr>
        <p:spPr>
          <a:xfrm>
            <a:off x="146884" y="225718"/>
            <a:ext cx="6536520" cy="3754874"/>
          </a:xfrm>
          <a:prstGeom prst="rect">
            <a:avLst/>
          </a:prstGeom>
          <a:noFill/>
        </p:spPr>
        <p:txBody>
          <a:bodyPr wrap="square" rtlCol="0">
            <a:spAutoFit/>
          </a:bodyPr>
          <a:lstStyle/>
          <a:p>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Quando ti è stato imposto di restare a casa, quando forzatamente sei stata costretta ad abbandonare la tua vita, hai deciso di iniziare ad informarti dettagliatamente su ciò che stava accadendo, e chi stesse dando indicazioni. Avevi bisogno di capire, e quindi hai iniziato a fare ricerche, iniziando proprio dall’organizzazione di cui tutti parlavano, ponendoti alcune domande...</a:t>
            </a:r>
          </a:p>
          <a:p>
            <a:endParaRPr lang="it-IT" dirty="0"/>
          </a:p>
        </p:txBody>
      </p:sp>
    </p:spTree>
    <p:extLst>
      <p:ext uri="{BB962C8B-B14F-4D97-AF65-F5344CB8AC3E}">
        <p14:creationId xmlns:p14="http://schemas.microsoft.com/office/powerpoint/2010/main" val="3790586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70D1BEE-CE9B-4393-B554-E1E15783F2B8}"/>
              </a:ext>
            </a:extLst>
          </p:cNvPr>
          <p:cNvSpPr/>
          <p:nvPr/>
        </p:nvSpPr>
        <p:spPr>
          <a:xfrm>
            <a:off x="0" y="4085363"/>
            <a:ext cx="12192001" cy="256993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«L’</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OMS</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è l’organismo di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indirizzo e coordinamento </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in materia di salute all’interno del sistema delle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Nazioni Unite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Tra le altre funzioni, è impegnata a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fornire una guida sulle questioni sanitarie globali</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indirizzare la ricerca sanitaria</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stabilire norme e standard </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e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formulare scelte di politica sanitaria</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basate sull’evidenza scientifica; inoltre, garantisce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assistenza tecnica agli Stati Membri</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monitora e valuta le tendenze in ambito sanitario</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finanzia la ricerca medica </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e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fornisce aiuti di emergenza in caso di calamità</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Attraverso i propri programmi, l’</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OMS</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lavora anche per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migliorare in tutto il mondo la nutrizione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le condizioni abitative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l’igiene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e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le condizioni di lavoro</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a:t>
            </a:r>
          </a:p>
        </p:txBody>
      </p:sp>
      <p:sp>
        <p:nvSpPr>
          <p:cNvPr id="3" name="CasellaDiTesto 2">
            <a:extLst>
              <a:ext uri="{FF2B5EF4-FFF2-40B4-BE49-F238E27FC236}">
                <a16:creationId xmlns:a16="http://schemas.microsoft.com/office/drawing/2014/main" id="{A031C7C6-6CA6-4E0F-A35D-CE02E41585D2}"/>
              </a:ext>
            </a:extLst>
          </p:cNvPr>
          <p:cNvSpPr txBox="1"/>
          <p:nvPr/>
        </p:nvSpPr>
        <p:spPr>
          <a:xfrm>
            <a:off x="4624465" y="2886188"/>
            <a:ext cx="2943070"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6000" b="0" i="1" u="none" strike="noStrike" kern="1200" cap="none" spc="0" normalizeH="0" baseline="0" noProof="0" dirty="0">
                <a:ln>
                  <a:noFill/>
                </a:ln>
                <a:solidFill>
                  <a:schemeClr val="accent1"/>
                </a:solidFill>
                <a:effectLst/>
                <a:uLnTx/>
                <a:uFillTx/>
                <a:latin typeface="Bodoni MT" panose="02070603080606020203" pitchFamily="18" charset="0"/>
                <a:ea typeface="+mn-ea"/>
                <a:cs typeface="+mn-cs"/>
              </a:rPr>
              <a:t>WHAT?</a:t>
            </a:r>
          </a:p>
        </p:txBody>
      </p:sp>
      <p:pic>
        <p:nvPicPr>
          <p:cNvPr id="4" name="Immagine 3">
            <a:extLst>
              <a:ext uri="{FF2B5EF4-FFF2-40B4-BE49-F238E27FC236}">
                <a16:creationId xmlns:a16="http://schemas.microsoft.com/office/drawing/2014/main" id="{763C047F-215C-4FE8-B57C-29EA59C425B2}"/>
              </a:ext>
            </a:extLst>
          </p:cNvPr>
          <p:cNvPicPr>
            <a:picLocks noChangeAspect="1"/>
          </p:cNvPicPr>
          <p:nvPr/>
        </p:nvPicPr>
        <p:blipFill>
          <a:blip r:embed="rId2"/>
          <a:stretch>
            <a:fillRect/>
          </a:stretch>
        </p:blipFill>
        <p:spPr>
          <a:xfrm>
            <a:off x="258226" y="344774"/>
            <a:ext cx="3892363" cy="25985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asellaDiTesto 4">
            <a:extLst>
              <a:ext uri="{FF2B5EF4-FFF2-40B4-BE49-F238E27FC236}">
                <a16:creationId xmlns:a16="http://schemas.microsoft.com/office/drawing/2014/main" id="{C43E36DD-A229-42E2-8BBF-6693D38D27FC}"/>
              </a:ext>
            </a:extLst>
          </p:cNvPr>
          <p:cNvSpPr txBox="1"/>
          <p:nvPr/>
        </p:nvSpPr>
        <p:spPr>
          <a:xfrm>
            <a:off x="3606383" y="455530"/>
            <a:ext cx="7011650"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…avevi capito che l’</a:t>
            </a:r>
            <a:r>
              <a:rPr kumimoji="0" lang="it-IT" sz="3200" b="1"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OMS </a:t>
            </a:r>
            <a:r>
              <a:rPr kumimoji="0" lang="it-IT" sz="3200"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era stato istituito per un </a:t>
            </a:r>
            <a:r>
              <a:rPr kumimoji="0" lang="it-IT" sz="3200" b="1"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bene universale</a:t>
            </a:r>
            <a:r>
              <a:rPr kumimoji="0" lang="it-IT" sz="3200"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a:t>
            </a:r>
          </a:p>
        </p:txBody>
      </p:sp>
    </p:spTree>
    <p:extLst>
      <p:ext uri="{BB962C8B-B14F-4D97-AF65-F5344CB8AC3E}">
        <p14:creationId xmlns:p14="http://schemas.microsoft.com/office/powerpoint/2010/main" val="4624109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C8C45476-F55C-42D0-9838-F60E39AB52DD}"/>
              </a:ext>
            </a:extLst>
          </p:cNvPr>
          <p:cNvSpPr/>
          <p:nvPr/>
        </p:nvSpPr>
        <p:spPr>
          <a:xfrm>
            <a:off x="0" y="3648698"/>
            <a:ext cx="12192000" cy="29238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«L’</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OMS</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si trova oggi a operare in un contesto sempre più complesso e in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rapido cambiamento</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in cui i confini d’azione della sanità pubblica sono diventati più fluidi, estendendosi ad altri settori, che hanno un impatto sulle prospettive e sui risultati in ambito sanitario. La risposta dell’</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OMS</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 queste sfide si articola in un’agenda di sei punti:</a:t>
            </a: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due</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obiettivi di salute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promuovere lo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sviluppo</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e incrementare la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sicurezza</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sanitaria</a:t>
            </a:r>
            <a:endPar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due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necessità</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strategiche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potenziare i sistemi sanitari </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e mettere a frutto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la ricerca</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le informazioni </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e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le evidenze scientifiche</a:t>
            </a:r>
            <a:endPar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endParaRPr>
          </a:p>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due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approcci operativi</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intensificare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i partenariati e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migliorare la performance»</a:t>
            </a:r>
            <a:endPar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endParaRPr>
          </a:p>
        </p:txBody>
      </p:sp>
      <p:sp>
        <p:nvSpPr>
          <p:cNvPr id="5" name="CasellaDiTesto 4">
            <a:extLst>
              <a:ext uri="{FF2B5EF4-FFF2-40B4-BE49-F238E27FC236}">
                <a16:creationId xmlns:a16="http://schemas.microsoft.com/office/drawing/2014/main" id="{7DB1B3E4-0DEB-4AC9-B973-230F8887E9DC}"/>
              </a:ext>
            </a:extLst>
          </p:cNvPr>
          <p:cNvSpPr txBox="1"/>
          <p:nvPr/>
        </p:nvSpPr>
        <p:spPr>
          <a:xfrm>
            <a:off x="4936355" y="2413337"/>
            <a:ext cx="2319289"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6000" b="0" i="1" u="none" strike="noStrike" kern="1200" cap="none" spc="0" normalizeH="0" baseline="0" noProof="0" dirty="0">
                <a:ln>
                  <a:noFill/>
                </a:ln>
                <a:solidFill>
                  <a:schemeClr val="accent1"/>
                </a:solidFill>
                <a:effectLst/>
                <a:uLnTx/>
                <a:uFillTx/>
                <a:latin typeface="Bodoni MT" panose="02070603080606020203" pitchFamily="18" charset="0"/>
                <a:ea typeface="+mn-ea"/>
                <a:cs typeface="+mn-cs"/>
              </a:rPr>
              <a:t>HOW?</a:t>
            </a:r>
          </a:p>
        </p:txBody>
      </p:sp>
      <p:pic>
        <p:nvPicPr>
          <p:cNvPr id="6" name="Immagine 5">
            <a:extLst>
              <a:ext uri="{FF2B5EF4-FFF2-40B4-BE49-F238E27FC236}">
                <a16:creationId xmlns:a16="http://schemas.microsoft.com/office/drawing/2014/main" id="{F3DD6497-4659-4079-9938-35D401FB2385}"/>
              </a:ext>
            </a:extLst>
          </p:cNvPr>
          <p:cNvPicPr>
            <a:picLocks noChangeAspect="1"/>
          </p:cNvPicPr>
          <p:nvPr/>
        </p:nvPicPr>
        <p:blipFill>
          <a:blip r:embed="rId2"/>
          <a:stretch>
            <a:fillRect/>
          </a:stretch>
        </p:blipFill>
        <p:spPr>
          <a:xfrm>
            <a:off x="781361" y="256507"/>
            <a:ext cx="2884359" cy="288435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CasellaDiTesto 6">
            <a:extLst>
              <a:ext uri="{FF2B5EF4-FFF2-40B4-BE49-F238E27FC236}">
                <a16:creationId xmlns:a16="http://schemas.microsoft.com/office/drawing/2014/main" id="{2B3EEA72-998E-47B4-A1DF-9305165372C9}"/>
              </a:ext>
            </a:extLst>
          </p:cNvPr>
          <p:cNvSpPr txBox="1"/>
          <p:nvPr/>
        </p:nvSpPr>
        <p:spPr>
          <a:xfrm>
            <a:off x="3852472" y="705176"/>
            <a:ext cx="6115987"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3200"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…e che l’</a:t>
            </a:r>
            <a:r>
              <a:rPr kumimoji="0" lang="it-IT" sz="3200" b="1"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Organizzazione</a:t>
            </a:r>
            <a:r>
              <a:rPr kumimoji="0" lang="it-IT" sz="3200"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 era in </a:t>
            </a:r>
            <a:r>
              <a:rPr kumimoji="0" lang="it-IT" sz="3200" b="1"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continuo progresso</a:t>
            </a:r>
            <a:r>
              <a:rPr kumimoji="0" lang="it-IT" sz="3200"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a:t>
            </a:r>
          </a:p>
        </p:txBody>
      </p:sp>
    </p:spTree>
    <p:extLst>
      <p:ext uri="{BB962C8B-B14F-4D97-AF65-F5344CB8AC3E}">
        <p14:creationId xmlns:p14="http://schemas.microsoft.com/office/powerpoint/2010/main" val="181795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C0532E99-4AE3-49BC-917D-F232259B6F79}"/>
              </a:ext>
            </a:extLst>
          </p:cNvPr>
          <p:cNvSpPr txBox="1"/>
          <p:nvPr/>
        </p:nvSpPr>
        <p:spPr>
          <a:xfrm>
            <a:off x="4677664" y="718151"/>
            <a:ext cx="6752336"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3200"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Poi, ti sei interessata    specificamente all’</a:t>
            </a:r>
            <a:r>
              <a:rPr kumimoji="0" lang="it-IT" sz="3200" b="1"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Italia</a:t>
            </a:r>
            <a:r>
              <a:rPr kumimoji="0" lang="it-IT" sz="3200"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rPr>
              <a:t>…</a:t>
            </a:r>
          </a:p>
        </p:txBody>
      </p:sp>
      <p:sp>
        <p:nvSpPr>
          <p:cNvPr id="3" name="Rettangolo 2">
            <a:extLst>
              <a:ext uri="{FF2B5EF4-FFF2-40B4-BE49-F238E27FC236}">
                <a16:creationId xmlns:a16="http://schemas.microsoft.com/office/drawing/2014/main" id="{DFA07FF1-9ECB-41D2-929E-84723515EF69}"/>
              </a:ext>
            </a:extLst>
          </p:cNvPr>
          <p:cNvSpPr/>
          <p:nvPr/>
        </p:nvSpPr>
        <p:spPr>
          <a:xfrm>
            <a:off x="0" y="3670570"/>
            <a:ext cx="12192000" cy="292387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«L’</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Italia</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ha aderito ufficialmente all’</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OMS</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in data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11 aprile 1947</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Secondo la </a:t>
            </a:r>
            <a:r>
              <a:rPr kumimoji="0" lang="it-IT" sz="2300" b="1"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Costituzione dell’OMS</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l’</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obiettivo</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dell’Organizzazione è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il raggiungimento, da parte di tutte le popolazioni, del più alto livello possibile di salute</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definita come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uno stato di totale benessere fisico, mentale e sociale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e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non semplicemente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assenza di malattie o infermità</a:t>
            </a:r>
            <a:r>
              <a:rPr kumimoji="0" lang="it-IT" sz="2300" b="1"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(in linea con il 3° obiettivo dell’agenda Onu 2030).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Per raggiungere questo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obiettivo</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fondamentale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l’</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OMS</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si avvale dei suoi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Organi di Governo</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0" i="1" u="none" strike="noStrike" kern="1200" cap="none" spc="0" normalizeH="0" baseline="0" noProof="0" dirty="0" err="1">
                <a:ln>
                  <a:noFill/>
                </a:ln>
                <a:solidFill>
                  <a:schemeClr val="tx2"/>
                </a:solidFill>
                <a:effectLst/>
                <a:uLnTx/>
                <a:uFillTx/>
                <a:latin typeface="Calibri Light" panose="020F0302020204030204" pitchFamily="34" charset="0"/>
                <a:cs typeface="Calibri Light" panose="020F0302020204030204" pitchFamily="34" charset="0"/>
              </a:rPr>
              <a:t>Governing</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Bodies</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il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Segretariato</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l’</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Assemblea</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Mondiale</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ed il </a:t>
            </a:r>
            <a:r>
              <a:rPr kumimoji="0" lang="it-IT" sz="2300" b="0" i="1"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Consiglio Esecutivo</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nonché dei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6 uffici regionali </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in cui è articolata, dei propri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uffici dislocati negli Stati Membri</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 e dei </a:t>
            </a:r>
            <a:r>
              <a:rPr kumimoji="0" lang="it-IT" sz="2300" b="1"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centri collaboratori </a:t>
            </a:r>
            <a:r>
              <a:rPr kumimoji="0" lang="it-IT" sz="2300" b="0" i="0" u="none" strike="noStrike" kern="1200" cap="none" spc="0" normalizeH="0" baseline="0" noProof="0" dirty="0">
                <a:ln>
                  <a:noFill/>
                </a:ln>
                <a:solidFill>
                  <a:schemeClr val="tx2"/>
                </a:solidFill>
                <a:effectLst/>
                <a:uLnTx/>
                <a:uFillTx/>
                <a:latin typeface="Calibri Light" panose="020F0302020204030204" pitchFamily="34" charset="0"/>
                <a:cs typeface="Calibri Light" panose="020F0302020204030204" pitchFamily="34" charset="0"/>
              </a:rPr>
              <a:t>che supportano le sue attività.»</a:t>
            </a:r>
          </a:p>
        </p:txBody>
      </p:sp>
      <p:sp>
        <p:nvSpPr>
          <p:cNvPr id="4" name="Rettangolo 3">
            <a:extLst>
              <a:ext uri="{FF2B5EF4-FFF2-40B4-BE49-F238E27FC236}">
                <a16:creationId xmlns:a16="http://schemas.microsoft.com/office/drawing/2014/main" id="{2DFE728D-B41C-4611-A1B3-93C4601B4E93}"/>
              </a:ext>
            </a:extLst>
          </p:cNvPr>
          <p:cNvSpPr/>
          <p:nvPr/>
        </p:nvSpPr>
        <p:spPr>
          <a:xfrm>
            <a:off x="5136402" y="2454570"/>
            <a:ext cx="2776722" cy="46166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400" b="1" i="1" u="none" strike="noStrike" kern="1200" cap="none" spc="0" normalizeH="0" baseline="0" noProof="0" dirty="0">
                <a:ln>
                  <a:noFill/>
                </a:ln>
                <a:solidFill>
                  <a:schemeClr val="accent1"/>
                </a:solidFill>
                <a:effectLst/>
                <a:uLnTx/>
                <a:uFillTx/>
                <a:latin typeface="Century Gothic" panose="020B0502020202020204"/>
                <a:ea typeface="+mn-ea"/>
                <a:cs typeface="+mn-cs"/>
                <a:hlinkClick r:id="rId2">
                  <a:extLst>
                    <a:ext uri="{A12FA001-AC4F-418D-AE19-62706E023703}">
                      <ahyp:hlinkClr xmlns:ahyp="http://schemas.microsoft.com/office/drawing/2018/hyperlinkcolor" val="tx"/>
                    </a:ext>
                  </a:extLst>
                </a:hlinkClick>
              </a:rPr>
              <a:t>Costituzione OMS</a:t>
            </a:r>
            <a:endParaRPr kumimoji="0" lang="it-IT" sz="2400" b="1" i="1" u="none" strike="noStrike" kern="1200" cap="none" spc="0" normalizeH="0" baseline="0" noProof="0" dirty="0">
              <a:ln>
                <a:noFill/>
              </a:ln>
              <a:solidFill>
                <a:schemeClr val="accent1"/>
              </a:solidFill>
              <a:effectLst/>
              <a:uLnTx/>
              <a:uFillTx/>
              <a:latin typeface="Century Gothic" panose="020B0502020202020204"/>
              <a:ea typeface="+mn-ea"/>
              <a:cs typeface="+mn-cs"/>
            </a:endParaRPr>
          </a:p>
        </p:txBody>
      </p:sp>
      <p:sp>
        <p:nvSpPr>
          <p:cNvPr id="6" name="CasellaDiTesto 5">
            <a:extLst>
              <a:ext uri="{FF2B5EF4-FFF2-40B4-BE49-F238E27FC236}">
                <a16:creationId xmlns:a16="http://schemas.microsoft.com/office/drawing/2014/main" id="{19B3536D-0203-4FEE-B9FB-13589A45C200}"/>
              </a:ext>
            </a:extLst>
          </p:cNvPr>
          <p:cNvSpPr txBox="1"/>
          <p:nvPr/>
        </p:nvSpPr>
        <p:spPr>
          <a:xfrm>
            <a:off x="9513215" y="2301568"/>
            <a:ext cx="2428405"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chemeClr val="tx2"/>
                </a:solidFill>
                <a:effectLst/>
                <a:uLnTx/>
                <a:uFillTx/>
                <a:latin typeface="Century Gothic" panose="020B0502020202020204"/>
                <a:ea typeface="+mn-ea"/>
                <a:cs typeface="+mn-cs"/>
              </a:rPr>
              <a:t>Un click per leggere il documento ufficiale</a:t>
            </a:r>
          </a:p>
        </p:txBody>
      </p:sp>
      <p:sp>
        <p:nvSpPr>
          <p:cNvPr id="7" name="Arco 6">
            <a:extLst>
              <a:ext uri="{FF2B5EF4-FFF2-40B4-BE49-F238E27FC236}">
                <a16:creationId xmlns:a16="http://schemas.microsoft.com/office/drawing/2014/main" id="{BA68C870-380B-4368-B6D3-C41D00C9C876}"/>
              </a:ext>
            </a:extLst>
          </p:cNvPr>
          <p:cNvSpPr/>
          <p:nvPr/>
        </p:nvSpPr>
        <p:spPr>
          <a:xfrm rot="10800000">
            <a:off x="7799660" y="2629415"/>
            <a:ext cx="1827019" cy="422730"/>
          </a:xfrm>
          <a:prstGeom prst="arc">
            <a:avLst>
              <a:gd name="adj1" fmla="val 10880157"/>
              <a:gd name="adj2" fmla="val 21290486"/>
            </a:avLst>
          </a:prstGeom>
          <a:ln w="9525" cap="flat" cmpd="sng" algn="ctr">
            <a:solidFill>
              <a:srgbClr val="00206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dirty="0">
              <a:ln>
                <a:noFill/>
              </a:ln>
              <a:solidFill>
                <a:schemeClr val="bg2"/>
              </a:solidFill>
              <a:effectLst/>
              <a:uLnTx/>
              <a:uFillTx/>
              <a:latin typeface="Century Gothic" panose="020B0502020202020204"/>
              <a:ea typeface="+mn-ea"/>
              <a:cs typeface="+mn-cs"/>
            </a:endParaRPr>
          </a:p>
        </p:txBody>
      </p:sp>
      <p:pic>
        <p:nvPicPr>
          <p:cNvPr id="8" name="Immagine 7">
            <a:extLst>
              <a:ext uri="{FF2B5EF4-FFF2-40B4-BE49-F238E27FC236}">
                <a16:creationId xmlns:a16="http://schemas.microsoft.com/office/drawing/2014/main" id="{44386DDA-8502-4AE2-8414-AAC79D1DC070}"/>
              </a:ext>
            </a:extLst>
          </p:cNvPr>
          <p:cNvPicPr>
            <a:picLocks noChangeAspect="1"/>
          </p:cNvPicPr>
          <p:nvPr/>
        </p:nvPicPr>
        <p:blipFill>
          <a:blip r:embed="rId3"/>
          <a:stretch>
            <a:fillRect/>
          </a:stretch>
        </p:blipFill>
        <p:spPr>
          <a:xfrm>
            <a:off x="250380" y="433754"/>
            <a:ext cx="5124450" cy="25622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550454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B75978E-486E-4EBC-ACCA-EE0D7EB39497}"/>
              </a:ext>
            </a:extLst>
          </p:cNvPr>
          <p:cNvSpPr/>
          <p:nvPr/>
        </p:nvSpPr>
        <p:spPr>
          <a:xfrm>
            <a:off x="1" y="2621087"/>
            <a:ext cx="12191999" cy="415498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«I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Centri Collaboratori dell’OMS </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sono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istituzioni nazionali</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generalmente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dipartimenti</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o unità di università,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laboratori</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centri</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di</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ricerca</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ospedali</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e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istituti</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accademici</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Queste istituzioni sono designate dal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Direttore Generale dell’OMS </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per far parte di una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rete mondiale di sostegno </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al programma dell’Organizzazione.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Attualmente, l’</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OMS</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ha più di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700 Centri Collaboratori</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dislocati in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oltre 80 paesi</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l’</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Italia</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con le sue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28 istituzioni designate</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si pone al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secondo posto in Europa </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e al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nono nel mondo</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per numero di Centri Collaboratori OMS.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Questi Centri operano in un ampio ventaglio di settori, portando avanti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attività molto diversificate tra loro</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per esempio, un Centro Collaboratore può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condurre ricerche </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per l’OMS, collaborare con l’Organizzazione alla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stesura di linee guida</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raccogliere e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analizzare dati </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per pubblicazioni dell’OMS, contribuire alla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diffusione delle informazioni </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scientifico-sanitarie, organizzare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corsi di formazione </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su richiesta dell’OMS, collaborare alla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standardizzazione della terminologia</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fornire </a:t>
            </a:r>
            <a:r>
              <a:rPr kumimoji="0" lang="it-IT" sz="2200" b="1"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pareri tecnici</a:t>
            </a:r>
            <a:r>
              <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 all’Organizzazione.</a:t>
            </a:r>
            <a:r>
              <a:rPr lang="it-IT" sz="2200" dirty="0">
                <a:solidFill>
                  <a:prstClr val="white"/>
                </a:solidFill>
                <a:latin typeface="Calibri Light" panose="020F0302020204030204" pitchFamily="34" charset="0"/>
                <a:cs typeface="Calibri Light" panose="020F0302020204030204" pitchFamily="34" charset="0"/>
              </a:rPr>
              <a:t>»</a:t>
            </a:r>
            <a:endParaRPr kumimoji="0" lang="it-IT" sz="2200" b="0" i="0" u="none"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endParaRPr>
          </a:p>
        </p:txBody>
      </p:sp>
      <p:sp>
        <p:nvSpPr>
          <p:cNvPr id="3" name="CasellaDiTesto 2">
            <a:extLst>
              <a:ext uri="{FF2B5EF4-FFF2-40B4-BE49-F238E27FC236}">
                <a16:creationId xmlns:a16="http://schemas.microsoft.com/office/drawing/2014/main" id="{18720291-FD61-4DA3-9CFD-4B60F660ABC7}"/>
              </a:ext>
            </a:extLst>
          </p:cNvPr>
          <p:cNvSpPr txBox="1"/>
          <p:nvPr/>
        </p:nvSpPr>
        <p:spPr>
          <a:xfrm>
            <a:off x="4512039" y="589761"/>
            <a:ext cx="553137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t-IT" sz="3200" dirty="0">
                <a:solidFill>
                  <a:schemeClr val="accent1">
                    <a:lumMod val="40000"/>
                    <a:lumOff val="60000"/>
                  </a:schemeClr>
                </a:solidFill>
                <a:latin typeface="Lucida Calligraphy" panose="03010101010101010101" pitchFamily="66" charset="0"/>
                <a:cs typeface="Calibri Light" panose="020F0302020204030204" pitchFamily="34" charset="0"/>
              </a:rPr>
              <a:t>…e ai </a:t>
            </a:r>
            <a:r>
              <a:rPr lang="it-IT" sz="3200" b="1" dirty="0">
                <a:solidFill>
                  <a:schemeClr val="accent1">
                    <a:lumMod val="40000"/>
                    <a:lumOff val="60000"/>
                  </a:schemeClr>
                </a:solidFill>
                <a:latin typeface="Lucida Calligraphy" panose="03010101010101010101" pitchFamily="66" charset="0"/>
                <a:cs typeface="Calibri Light" panose="020F0302020204030204" pitchFamily="34" charset="0"/>
              </a:rPr>
              <a:t>rapporti internazionali </a:t>
            </a:r>
            <a:r>
              <a:rPr lang="it-IT" sz="3200" dirty="0">
                <a:solidFill>
                  <a:schemeClr val="accent1">
                    <a:lumMod val="40000"/>
                    <a:lumOff val="60000"/>
                  </a:schemeClr>
                </a:solidFill>
                <a:latin typeface="Lucida Calligraphy" panose="03010101010101010101" pitchFamily="66" charset="0"/>
                <a:cs typeface="Calibri Light" panose="020F0302020204030204" pitchFamily="34" charset="0"/>
              </a:rPr>
              <a:t>dell’</a:t>
            </a:r>
            <a:r>
              <a:rPr lang="it-IT" sz="3200" b="1" dirty="0">
                <a:solidFill>
                  <a:schemeClr val="accent1">
                    <a:lumMod val="40000"/>
                    <a:lumOff val="60000"/>
                  </a:schemeClr>
                </a:solidFill>
                <a:latin typeface="Lucida Calligraphy" panose="03010101010101010101" pitchFamily="66" charset="0"/>
                <a:cs typeface="Calibri Light" panose="020F0302020204030204" pitchFamily="34" charset="0"/>
              </a:rPr>
              <a:t>Oms</a:t>
            </a:r>
            <a:r>
              <a:rPr lang="it-IT" sz="3200" dirty="0">
                <a:solidFill>
                  <a:schemeClr val="accent1">
                    <a:lumMod val="40000"/>
                    <a:lumOff val="60000"/>
                  </a:schemeClr>
                </a:solidFill>
                <a:latin typeface="Lucida Calligraphy" panose="03010101010101010101" pitchFamily="66" charset="0"/>
                <a:cs typeface="Calibri Light" panose="020F0302020204030204" pitchFamily="34" charset="0"/>
              </a:rPr>
              <a:t>.</a:t>
            </a:r>
            <a:endParaRPr kumimoji="0" lang="it-IT" sz="3200" i="0" u="none" strike="noStrike" kern="1200" cap="none" spc="0" normalizeH="0" baseline="0" noProof="0" dirty="0">
              <a:ln>
                <a:noFill/>
              </a:ln>
              <a:solidFill>
                <a:schemeClr val="accent1">
                  <a:lumMod val="40000"/>
                  <a:lumOff val="60000"/>
                </a:schemeClr>
              </a:solidFill>
              <a:effectLst/>
              <a:uLnTx/>
              <a:uFillTx/>
              <a:latin typeface="Lucida Calligraphy" panose="03010101010101010101" pitchFamily="66" charset="0"/>
              <a:cs typeface="Calibri Light" panose="020F0302020204030204" pitchFamily="34" charset="0"/>
            </a:endParaRPr>
          </a:p>
        </p:txBody>
      </p:sp>
      <p:pic>
        <p:nvPicPr>
          <p:cNvPr id="4" name="Immagine 3">
            <a:extLst>
              <a:ext uri="{FF2B5EF4-FFF2-40B4-BE49-F238E27FC236}">
                <a16:creationId xmlns:a16="http://schemas.microsoft.com/office/drawing/2014/main" id="{B8E7DD38-03B9-4702-8780-001BF6E1FD8B}"/>
              </a:ext>
            </a:extLst>
          </p:cNvPr>
          <p:cNvPicPr>
            <a:picLocks noChangeAspect="1"/>
          </p:cNvPicPr>
          <p:nvPr/>
        </p:nvPicPr>
        <p:blipFill>
          <a:blip r:embed="rId2"/>
          <a:stretch>
            <a:fillRect/>
          </a:stretch>
        </p:blipFill>
        <p:spPr>
          <a:xfrm>
            <a:off x="284112" y="191652"/>
            <a:ext cx="4227927" cy="21139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27804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C03F714F-D02F-49E8-99C2-FB956F23529F}"/>
              </a:ext>
            </a:extLst>
          </p:cNvPr>
          <p:cNvPicPr>
            <a:picLocks noChangeAspect="1"/>
          </p:cNvPicPr>
          <p:nvPr/>
        </p:nvPicPr>
        <p:blipFill>
          <a:blip r:embed="rId3"/>
          <a:stretch>
            <a:fillRect/>
          </a:stretch>
        </p:blipFill>
        <p:spPr>
          <a:xfrm>
            <a:off x="186561" y="327991"/>
            <a:ext cx="4156937" cy="311369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CasellaDiTesto 4">
            <a:extLst>
              <a:ext uri="{FF2B5EF4-FFF2-40B4-BE49-F238E27FC236}">
                <a16:creationId xmlns:a16="http://schemas.microsoft.com/office/drawing/2014/main" id="{1F2E3961-ECFD-4124-9FF1-867F1692F29B}"/>
              </a:ext>
            </a:extLst>
          </p:cNvPr>
          <p:cNvSpPr txBox="1"/>
          <p:nvPr/>
        </p:nvSpPr>
        <p:spPr>
          <a:xfrm flipH="1">
            <a:off x="4278009" y="327991"/>
            <a:ext cx="7727430" cy="3016210"/>
          </a:xfrm>
          <a:prstGeom prst="rect">
            <a:avLst/>
          </a:prstGeom>
          <a:noFill/>
        </p:spPr>
        <p:txBody>
          <a:bodyPr wrap="square" rtlCol="0">
            <a:spAutoFit/>
          </a:bodyPr>
          <a:lstStyle/>
          <a:p>
            <a:r>
              <a:rPr lang="it-IT" sz="3600" b="1" i="1" dirty="0">
                <a:solidFill>
                  <a:schemeClr val="accent1">
                    <a:lumMod val="40000"/>
                    <a:lumOff val="60000"/>
                  </a:schemeClr>
                </a:solidFill>
                <a:latin typeface="Lucida Calligraphy" panose="03010101010101010101" pitchFamily="66" charset="0"/>
                <a:cs typeface="Calibri Light" panose="020F0302020204030204" pitchFamily="34" charset="0"/>
              </a:rPr>
              <a:t>Cara piccola me,</a:t>
            </a:r>
          </a:p>
          <a:p>
            <a:r>
              <a:rPr lang="it-IT" sz="2200" dirty="0">
                <a:solidFill>
                  <a:schemeClr val="accent1">
                    <a:lumMod val="40000"/>
                    <a:lumOff val="60000"/>
                  </a:schemeClr>
                </a:solidFill>
                <a:latin typeface="Lucida Calligraphy" panose="03010101010101010101" pitchFamily="66" charset="0"/>
                <a:cs typeface="Calibri Light" panose="020F0302020204030204" pitchFamily="34" charset="0"/>
              </a:rPr>
              <a:t>a quel punto, in cui era chiaro come l’Organizzazione Mondiale della Sanità agisse, ti sei chiesta cosa realmente stesse succedendo in Italia e nel mondo. Quindi hai proseguito nella tua accurata indagine, cercando informazioni su quel virus che si stava facendo strada sempre più velocemente…</a:t>
            </a:r>
          </a:p>
        </p:txBody>
      </p:sp>
      <p:sp>
        <p:nvSpPr>
          <p:cNvPr id="6" name="Rettangolo 5">
            <a:extLst>
              <a:ext uri="{FF2B5EF4-FFF2-40B4-BE49-F238E27FC236}">
                <a16:creationId xmlns:a16="http://schemas.microsoft.com/office/drawing/2014/main" id="{D1DE255E-144A-419E-B4DD-25FB42FE53F6}"/>
              </a:ext>
            </a:extLst>
          </p:cNvPr>
          <p:cNvSpPr/>
          <p:nvPr/>
        </p:nvSpPr>
        <p:spPr>
          <a:xfrm>
            <a:off x="0" y="3698266"/>
            <a:ext cx="12192000" cy="2923877"/>
          </a:xfrm>
          <a:prstGeom prst="rect">
            <a:avLst/>
          </a:prstGeom>
        </p:spPr>
        <p:txBody>
          <a:bodyPr wrap="square">
            <a:spAutoFit/>
          </a:bodyPr>
          <a:lstStyle/>
          <a:p>
            <a:r>
              <a:rPr lang="it-IT" sz="2300" dirty="0">
                <a:solidFill>
                  <a:schemeClr val="tx2"/>
                </a:solidFill>
                <a:latin typeface="Calibri Light" panose="020F0302020204030204" pitchFamily="34" charset="0"/>
                <a:cs typeface="Calibri Light" panose="020F0302020204030204" pitchFamily="34" charset="0"/>
              </a:rPr>
              <a:t>«I </a:t>
            </a:r>
            <a:r>
              <a:rPr lang="it-IT" sz="2300" b="1" dirty="0">
                <a:solidFill>
                  <a:schemeClr val="tx2"/>
                </a:solidFill>
                <a:latin typeface="Calibri Light" panose="020F0302020204030204" pitchFamily="34" charset="0"/>
                <a:cs typeface="Calibri Light" panose="020F0302020204030204" pitchFamily="34" charset="0"/>
              </a:rPr>
              <a:t>coronavirus</a:t>
            </a:r>
            <a:r>
              <a:rPr lang="it-IT" sz="2300" dirty="0">
                <a:solidFill>
                  <a:schemeClr val="tx2"/>
                </a:solidFill>
                <a:latin typeface="Calibri Light" panose="020F0302020204030204" pitchFamily="34" charset="0"/>
                <a:cs typeface="Calibri Light" panose="020F0302020204030204" pitchFamily="34" charset="0"/>
              </a:rPr>
              <a:t> (</a:t>
            </a:r>
            <a:r>
              <a:rPr lang="it-IT" sz="2300" dirty="0" err="1">
                <a:solidFill>
                  <a:schemeClr val="tx2"/>
                </a:solidFill>
                <a:latin typeface="Calibri Light" panose="020F0302020204030204" pitchFamily="34" charset="0"/>
                <a:cs typeface="Calibri Light" panose="020F0302020204030204" pitchFamily="34" charset="0"/>
              </a:rPr>
              <a:t>CoV</a:t>
            </a:r>
            <a:r>
              <a:rPr lang="it-IT" sz="2300" dirty="0">
                <a:solidFill>
                  <a:schemeClr val="tx2"/>
                </a:solidFill>
                <a:latin typeface="Calibri Light" panose="020F0302020204030204" pitchFamily="34" charset="0"/>
                <a:cs typeface="Calibri Light" panose="020F0302020204030204" pitchFamily="34" charset="0"/>
              </a:rPr>
              <a:t>) sono un’ampia famiglia di </a:t>
            </a:r>
            <a:r>
              <a:rPr lang="it-IT" sz="2300" b="1" dirty="0">
                <a:solidFill>
                  <a:schemeClr val="tx2"/>
                </a:solidFill>
                <a:latin typeface="Calibri Light" panose="020F0302020204030204" pitchFamily="34" charset="0"/>
                <a:cs typeface="Calibri Light" panose="020F0302020204030204" pitchFamily="34" charset="0"/>
              </a:rPr>
              <a:t>virus respiratori </a:t>
            </a:r>
            <a:r>
              <a:rPr lang="it-IT" sz="2300" dirty="0">
                <a:solidFill>
                  <a:schemeClr val="tx2"/>
                </a:solidFill>
                <a:latin typeface="Calibri Light" panose="020F0302020204030204" pitchFamily="34" charset="0"/>
                <a:cs typeface="Calibri Light" panose="020F0302020204030204" pitchFamily="34" charset="0"/>
              </a:rPr>
              <a:t>che possono causare malattie </a:t>
            </a:r>
            <a:r>
              <a:rPr lang="it-IT" sz="2300" b="1" dirty="0">
                <a:solidFill>
                  <a:schemeClr val="tx2"/>
                </a:solidFill>
                <a:latin typeface="Calibri Light" panose="020F0302020204030204" pitchFamily="34" charset="0"/>
                <a:cs typeface="Calibri Light" panose="020F0302020204030204" pitchFamily="34" charset="0"/>
              </a:rPr>
              <a:t>da lievi a moderate</a:t>
            </a:r>
            <a:r>
              <a:rPr lang="it-IT" sz="2300" dirty="0">
                <a:solidFill>
                  <a:schemeClr val="tx2"/>
                </a:solidFill>
                <a:latin typeface="Calibri Light" panose="020F0302020204030204" pitchFamily="34" charset="0"/>
                <a:cs typeface="Calibri Light" panose="020F0302020204030204" pitchFamily="34" charset="0"/>
              </a:rPr>
              <a:t>, dal comune raffreddore a sindromi respiratorie; sono chiamati così per le </a:t>
            </a:r>
            <a:r>
              <a:rPr lang="it-IT" sz="2300" b="1" dirty="0">
                <a:solidFill>
                  <a:schemeClr val="tx2"/>
                </a:solidFill>
                <a:latin typeface="Calibri Light" panose="020F0302020204030204" pitchFamily="34" charset="0"/>
                <a:cs typeface="Calibri Light" panose="020F0302020204030204" pitchFamily="34" charset="0"/>
              </a:rPr>
              <a:t>punte a forma di corona </a:t>
            </a:r>
            <a:r>
              <a:rPr lang="it-IT" sz="2300" dirty="0">
                <a:solidFill>
                  <a:schemeClr val="tx2"/>
                </a:solidFill>
                <a:latin typeface="Calibri Light" panose="020F0302020204030204" pitchFamily="34" charset="0"/>
                <a:cs typeface="Calibri Light" panose="020F0302020204030204" pitchFamily="34" charset="0"/>
              </a:rPr>
              <a:t>che sono presenti sulla loro superficie. </a:t>
            </a:r>
          </a:p>
          <a:p>
            <a:r>
              <a:rPr lang="it-IT" sz="2300" dirty="0">
                <a:solidFill>
                  <a:schemeClr val="tx2"/>
                </a:solidFill>
                <a:latin typeface="Calibri Light" panose="020F0302020204030204" pitchFamily="34" charset="0"/>
                <a:cs typeface="Calibri Light" panose="020F0302020204030204" pitchFamily="34" charset="0"/>
              </a:rPr>
              <a:t>I coronavirus sono </a:t>
            </a:r>
            <a:r>
              <a:rPr lang="it-IT" sz="2300" b="1" dirty="0">
                <a:solidFill>
                  <a:schemeClr val="tx2"/>
                </a:solidFill>
                <a:latin typeface="Calibri Light" panose="020F0302020204030204" pitchFamily="34" charset="0"/>
                <a:cs typeface="Calibri Light" panose="020F0302020204030204" pitchFamily="34" charset="0"/>
              </a:rPr>
              <a:t>comuni in molte specie animali </a:t>
            </a:r>
            <a:r>
              <a:rPr lang="it-IT" sz="2300" dirty="0">
                <a:solidFill>
                  <a:schemeClr val="tx2"/>
                </a:solidFill>
                <a:latin typeface="Calibri Light" panose="020F0302020204030204" pitchFamily="34" charset="0"/>
                <a:cs typeface="Calibri Light" panose="020F0302020204030204" pitchFamily="34" charset="0"/>
              </a:rPr>
              <a:t>(come i cammelli e i pipistrelli) ma in alcuni casi, se pur raramente, </a:t>
            </a:r>
            <a:r>
              <a:rPr lang="it-IT" sz="2300" b="1" dirty="0">
                <a:solidFill>
                  <a:schemeClr val="tx2"/>
                </a:solidFill>
                <a:latin typeface="Calibri Light" panose="020F0302020204030204" pitchFamily="34" charset="0"/>
                <a:cs typeface="Calibri Light" panose="020F0302020204030204" pitchFamily="34" charset="0"/>
              </a:rPr>
              <a:t>possono evolversi e infettare l’uomo </a:t>
            </a:r>
            <a:r>
              <a:rPr lang="it-IT" sz="2300" dirty="0">
                <a:solidFill>
                  <a:schemeClr val="tx2"/>
                </a:solidFill>
                <a:latin typeface="Calibri Light" panose="020F0302020204030204" pitchFamily="34" charset="0"/>
                <a:cs typeface="Calibri Light" panose="020F0302020204030204" pitchFamily="34" charset="0"/>
              </a:rPr>
              <a:t>per poi diffondersi nella popolazione. Un </a:t>
            </a:r>
            <a:r>
              <a:rPr lang="it-IT" sz="2300" b="1" dirty="0">
                <a:solidFill>
                  <a:schemeClr val="tx2"/>
                </a:solidFill>
                <a:latin typeface="Calibri Light" panose="020F0302020204030204" pitchFamily="34" charset="0"/>
                <a:cs typeface="Calibri Light" panose="020F0302020204030204" pitchFamily="34" charset="0"/>
              </a:rPr>
              <a:t>nuovo coronavirus </a:t>
            </a:r>
            <a:r>
              <a:rPr lang="it-IT" sz="2300" dirty="0">
                <a:solidFill>
                  <a:schemeClr val="tx2"/>
                </a:solidFill>
                <a:latin typeface="Calibri Light" panose="020F0302020204030204" pitchFamily="34" charset="0"/>
                <a:cs typeface="Calibri Light" panose="020F0302020204030204" pitchFamily="34" charset="0"/>
              </a:rPr>
              <a:t>è un nuovo ceppo di coronavirus che non è stato </a:t>
            </a:r>
            <a:r>
              <a:rPr lang="it-IT" sz="2300" b="1" dirty="0">
                <a:solidFill>
                  <a:schemeClr val="tx2"/>
                </a:solidFill>
                <a:latin typeface="Calibri Light" panose="020F0302020204030204" pitchFamily="34" charset="0"/>
                <a:cs typeface="Calibri Light" panose="020F0302020204030204" pitchFamily="34" charset="0"/>
              </a:rPr>
              <a:t>precedentemente</a:t>
            </a:r>
            <a:r>
              <a:rPr lang="it-IT" sz="2300" dirty="0">
                <a:solidFill>
                  <a:schemeClr val="tx2"/>
                </a:solidFill>
                <a:latin typeface="Calibri Light" panose="020F0302020204030204" pitchFamily="34" charset="0"/>
                <a:cs typeface="Calibri Light" panose="020F0302020204030204" pitchFamily="34" charset="0"/>
              </a:rPr>
              <a:t> </a:t>
            </a:r>
            <a:r>
              <a:rPr lang="it-IT" sz="2300" b="1" dirty="0">
                <a:solidFill>
                  <a:schemeClr val="tx2"/>
                </a:solidFill>
                <a:latin typeface="Calibri Light" panose="020F0302020204030204" pitchFamily="34" charset="0"/>
                <a:cs typeface="Calibri Light" panose="020F0302020204030204" pitchFamily="34" charset="0"/>
              </a:rPr>
              <a:t>mai identificato nell'uomo</a:t>
            </a:r>
            <a:r>
              <a:rPr lang="it-IT" sz="2300" dirty="0">
                <a:solidFill>
                  <a:schemeClr val="tx2"/>
                </a:solidFill>
                <a:latin typeface="Calibri Light" panose="020F0302020204030204" pitchFamily="34" charset="0"/>
                <a:cs typeface="Calibri Light" panose="020F0302020204030204" pitchFamily="34" charset="0"/>
              </a:rPr>
              <a:t>. In particolare quello denominato provvisoriamente all'inizio dell'epidemia </a:t>
            </a:r>
            <a:r>
              <a:rPr lang="it-IT" sz="2300" b="1" dirty="0">
                <a:solidFill>
                  <a:schemeClr val="tx2"/>
                </a:solidFill>
                <a:latin typeface="Calibri Light" panose="020F0302020204030204" pitchFamily="34" charset="0"/>
                <a:cs typeface="Calibri Light" panose="020F0302020204030204" pitchFamily="34" charset="0"/>
              </a:rPr>
              <a:t>2019-nCoV</a:t>
            </a:r>
            <a:r>
              <a:rPr lang="it-IT" sz="2300" dirty="0">
                <a:solidFill>
                  <a:schemeClr val="tx2"/>
                </a:solidFill>
                <a:latin typeface="Calibri Light" panose="020F0302020204030204" pitchFamily="34" charset="0"/>
                <a:cs typeface="Calibri Light" panose="020F0302020204030204" pitchFamily="34" charset="0"/>
              </a:rPr>
              <a:t>, non è mai stato identificato prima di essere segnalato a </a:t>
            </a:r>
            <a:r>
              <a:rPr lang="it-IT" sz="2300" b="1" dirty="0">
                <a:solidFill>
                  <a:schemeClr val="tx2"/>
                </a:solidFill>
                <a:latin typeface="Calibri Light" panose="020F0302020204030204" pitchFamily="34" charset="0"/>
                <a:cs typeface="Calibri Light" panose="020F0302020204030204" pitchFamily="34" charset="0"/>
              </a:rPr>
              <a:t>Wuhan, Cina a dicembre 2019</a:t>
            </a:r>
            <a:r>
              <a:rPr lang="it-IT" sz="2300" dirty="0">
                <a:solidFill>
                  <a:schemeClr val="tx2"/>
                </a:solidFill>
                <a:latin typeface="Calibri Light" panose="020F0302020204030204" pitchFamily="34" charset="0"/>
                <a:cs typeface="Calibri Light" panose="020F0302020204030204" pitchFamily="34" charset="0"/>
              </a:rPr>
              <a:t>.»</a:t>
            </a:r>
          </a:p>
        </p:txBody>
      </p:sp>
    </p:spTree>
    <p:extLst>
      <p:ext uri="{BB962C8B-B14F-4D97-AF65-F5344CB8AC3E}">
        <p14:creationId xmlns:p14="http://schemas.microsoft.com/office/powerpoint/2010/main" val="1455054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4615</TotalTime>
  <Words>3257</Words>
  <Application>Microsoft Office PowerPoint</Application>
  <PresentationFormat>Widescreen</PresentationFormat>
  <Paragraphs>109</Paragraphs>
  <Slides>21</Slides>
  <Notes>2</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21</vt:i4>
      </vt:variant>
    </vt:vector>
  </HeadingPairs>
  <TitlesOfParts>
    <vt:vector size="33" baseType="lpstr">
      <vt:lpstr>Arial</vt:lpstr>
      <vt:lpstr>Baskerville Old Face</vt:lpstr>
      <vt:lpstr>Bodoni MT</vt:lpstr>
      <vt:lpstr>Calibri</vt:lpstr>
      <vt:lpstr>Calibri Light</vt:lpstr>
      <vt:lpstr>Century Gothic</vt:lpstr>
      <vt:lpstr>Copperplate Gothic Light</vt:lpstr>
      <vt:lpstr>Impact</vt:lpstr>
      <vt:lpstr>Lucida Calligraphy</vt:lpstr>
      <vt:lpstr>Wingdings</vt:lpstr>
      <vt:lpstr>Wingdings 3</vt:lpstr>
      <vt:lpstr>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Gianluca Pellecchia</dc:creator>
  <cp:lastModifiedBy>Gianluca Pellecchia</cp:lastModifiedBy>
  <cp:revision>116</cp:revision>
  <dcterms:created xsi:type="dcterms:W3CDTF">2020-03-16T15:08:17Z</dcterms:created>
  <dcterms:modified xsi:type="dcterms:W3CDTF">2020-06-08T15:56:53Z</dcterms:modified>
</cp:coreProperties>
</file>