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39"/>
  </p:notesMasterIdLst>
  <p:sldIdLst>
    <p:sldId id="258" r:id="rId2"/>
    <p:sldId id="256" r:id="rId3"/>
    <p:sldId id="259" r:id="rId4"/>
    <p:sldId id="261" r:id="rId5"/>
    <p:sldId id="260" r:id="rId6"/>
    <p:sldId id="262" r:id="rId7"/>
    <p:sldId id="263" r:id="rId8"/>
    <p:sldId id="264" r:id="rId9"/>
    <p:sldId id="270" r:id="rId10"/>
    <p:sldId id="265" r:id="rId11"/>
    <p:sldId id="266" r:id="rId12"/>
    <p:sldId id="284" r:id="rId13"/>
    <p:sldId id="268" r:id="rId14"/>
    <p:sldId id="269" r:id="rId15"/>
    <p:sldId id="271" r:id="rId16"/>
    <p:sldId id="292" r:id="rId17"/>
    <p:sldId id="293" r:id="rId18"/>
    <p:sldId id="272" r:id="rId19"/>
    <p:sldId id="283" r:id="rId20"/>
    <p:sldId id="273" r:id="rId21"/>
    <p:sldId id="282" r:id="rId22"/>
    <p:sldId id="274" r:id="rId23"/>
    <p:sldId id="275" r:id="rId24"/>
    <p:sldId id="276" r:id="rId25"/>
    <p:sldId id="277" r:id="rId26"/>
    <p:sldId id="278" r:id="rId27"/>
    <p:sldId id="279" r:id="rId28"/>
    <p:sldId id="280" r:id="rId29"/>
    <p:sldId id="281" r:id="rId30"/>
    <p:sldId id="285" r:id="rId31"/>
    <p:sldId id="286" r:id="rId32"/>
    <p:sldId id="287" r:id="rId33"/>
    <p:sldId id="288" r:id="rId34"/>
    <p:sldId id="289" r:id="rId35"/>
    <p:sldId id="290" r:id="rId36"/>
    <p:sldId id="291" r:id="rId37"/>
    <p:sldId id="294" r:id="rId3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204D84"/>
    <a:srgbClr val="32CC5A"/>
    <a:srgbClr val="F68B32"/>
    <a:srgbClr val="FFCC99"/>
    <a:srgbClr val="FFFF99"/>
    <a:srgbClr val="99FF99"/>
    <a:srgbClr val="8AE2A1"/>
    <a:srgbClr val="99CCFF"/>
    <a:srgbClr val="F5C2A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7110" autoAdjust="0"/>
  </p:normalViewPr>
  <p:slideViewPr>
    <p:cSldViewPr>
      <p:cViewPr>
        <p:scale>
          <a:sx n="100" d="100"/>
          <a:sy n="100" d="100"/>
        </p:scale>
        <p:origin x="-1944" y="-37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BDD44D-574C-4099-9A6C-2C8A6259F8EF}" type="datetimeFigureOut">
              <a:rPr lang="it-IT" smtClean="0"/>
              <a:pPr/>
              <a:t>06/04/2020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14ABAC-A28A-4A0F-BBC7-142D79C3C7D4}"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9" name="Sottotitolo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28" name="Titolo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it-IT" smtClean="0"/>
              <a:t>Fare clic per modificare lo stile del titolo</a:t>
            </a:r>
            <a:endParaRPr kumimoji="0" lang="en-US"/>
          </a:p>
        </p:txBody>
      </p:sp>
      <p:cxnSp>
        <p:nvCxnSpPr>
          <p:cNvPr id="8" name="Connettore 1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e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Segnaposto data 14"/>
          <p:cNvSpPr>
            <a:spLocks noGrp="1"/>
          </p:cNvSpPr>
          <p:nvPr>
            <p:ph type="dt" sz="half" idx="10"/>
          </p:nvPr>
        </p:nvSpPr>
        <p:spPr/>
        <p:txBody>
          <a:bodyPr/>
          <a:lstStyle/>
          <a:p>
            <a:fld id="{DCBC2782-6AD1-4E35-8BC6-8F3C495EFA1E}" type="datetimeFigureOut">
              <a:rPr lang="it-IT" smtClean="0"/>
              <a:pPr/>
              <a:t>06/04/2020</a:t>
            </a:fld>
            <a:endParaRPr lang="it-IT"/>
          </a:p>
        </p:txBody>
      </p:sp>
      <p:sp>
        <p:nvSpPr>
          <p:cNvPr id="16" name="Segnaposto numero diapositiva 15"/>
          <p:cNvSpPr>
            <a:spLocks noGrp="1"/>
          </p:cNvSpPr>
          <p:nvPr>
            <p:ph type="sldNum" sz="quarter" idx="11"/>
          </p:nvPr>
        </p:nvSpPr>
        <p:spPr/>
        <p:txBody>
          <a:bodyPr/>
          <a:lstStyle/>
          <a:p>
            <a:fld id="{9ED7FA25-6A6D-4816-B499-B9B5548405FE}" type="slidenum">
              <a:rPr lang="it-IT" smtClean="0"/>
              <a:pPr/>
              <a:t>‹N›</a:t>
            </a:fld>
            <a:endParaRPr lang="it-IT"/>
          </a:p>
        </p:txBody>
      </p:sp>
      <p:sp>
        <p:nvSpPr>
          <p:cNvPr id="17" name="Segnaposto piè di pagina 16"/>
          <p:cNvSpPr>
            <a:spLocks noGrp="1"/>
          </p:cNvSpPr>
          <p:nvPr>
            <p:ph type="ftr" sz="quarter" idx="12"/>
          </p:nvPr>
        </p:nvSpPr>
        <p:spPr/>
        <p:txBody>
          <a:bodyPr/>
          <a:lstStyle/>
          <a:p>
            <a:endParaRPr lang="it-IT"/>
          </a:p>
        </p:txBody>
      </p:sp>
    </p:spTree>
  </p:cSld>
  <p:clrMapOvr>
    <a:masterClrMapping/>
  </p:clrMapOvr>
  <p:transition>
    <p:pull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DCBC2782-6AD1-4E35-8BC6-8F3C495EFA1E}" type="datetimeFigureOut">
              <a:rPr lang="it-IT" smtClean="0"/>
              <a:pPr/>
              <a:t>06/04/2020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ED7FA25-6A6D-4816-B499-B9B5548405FE}" type="slidenum">
              <a:rPr lang="it-IT" smtClean="0"/>
              <a:pPr/>
              <a:t>‹N›</a:t>
            </a:fld>
            <a:endParaRPr lang="it-IT"/>
          </a:p>
        </p:txBody>
      </p:sp>
    </p:spTree>
  </p:cSld>
  <p:clrMapOvr>
    <a:masterClrMapping/>
  </p:clrMapOvr>
  <p:transition>
    <p:pull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DCBC2782-6AD1-4E35-8BC6-8F3C495EFA1E}" type="datetimeFigureOut">
              <a:rPr lang="it-IT" smtClean="0"/>
              <a:pPr/>
              <a:t>06/04/2020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ED7FA25-6A6D-4816-B499-B9B5548405FE}" type="slidenum">
              <a:rPr lang="it-IT" smtClean="0"/>
              <a:pPr/>
              <a:t>‹N›</a:t>
            </a:fld>
            <a:endParaRPr lang="it-IT"/>
          </a:p>
        </p:txBody>
      </p:sp>
    </p:spTree>
  </p:cSld>
  <p:clrMapOvr>
    <a:masterClrMapping/>
  </p:clrMapOvr>
  <p:transition>
    <p:pull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9" name="Segnaposto contenuto 8"/>
          <p:cNvSpPr>
            <a:spLocks noGrp="1"/>
          </p:cNvSpPr>
          <p:nvPr>
            <p:ph idx="1"/>
          </p:nvPr>
        </p:nvSpPr>
        <p:spPr>
          <a:xfrm>
            <a:off x="457200" y="1524000"/>
            <a:ext cx="8229600" cy="4572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4" name="Segnaposto data 13"/>
          <p:cNvSpPr>
            <a:spLocks noGrp="1"/>
          </p:cNvSpPr>
          <p:nvPr>
            <p:ph type="dt" sz="half" idx="14"/>
          </p:nvPr>
        </p:nvSpPr>
        <p:spPr/>
        <p:txBody>
          <a:bodyPr/>
          <a:lstStyle/>
          <a:p>
            <a:fld id="{DCBC2782-6AD1-4E35-8BC6-8F3C495EFA1E}" type="datetimeFigureOut">
              <a:rPr lang="it-IT" smtClean="0"/>
              <a:pPr/>
              <a:t>06/04/2020</a:t>
            </a:fld>
            <a:endParaRPr lang="it-IT"/>
          </a:p>
        </p:txBody>
      </p:sp>
      <p:sp>
        <p:nvSpPr>
          <p:cNvPr id="15" name="Segnaposto numero diapositiva 14"/>
          <p:cNvSpPr>
            <a:spLocks noGrp="1"/>
          </p:cNvSpPr>
          <p:nvPr>
            <p:ph type="sldNum" sz="quarter" idx="15"/>
          </p:nvPr>
        </p:nvSpPr>
        <p:spPr/>
        <p:txBody>
          <a:bodyPr/>
          <a:lstStyle>
            <a:lvl1pPr algn="ctr">
              <a:defRPr/>
            </a:lvl1pPr>
          </a:lstStyle>
          <a:p>
            <a:fld id="{9ED7FA25-6A6D-4816-B499-B9B5548405FE}" type="slidenum">
              <a:rPr lang="it-IT" smtClean="0"/>
              <a:pPr/>
              <a:t>‹N›</a:t>
            </a:fld>
            <a:endParaRPr lang="it-IT"/>
          </a:p>
        </p:txBody>
      </p:sp>
      <p:sp>
        <p:nvSpPr>
          <p:cNvPr id="16" name="Segnaposto piè di pagina 15"/>
          <p:cNvSpPr>
            <a:spLocks noGrp="1"/>
          </p:cNvSpPr>
          <p:nvPr>
            <p:ph type="ftr" sz="quarter" idx="16"/>
          </p:nvPr>
        </p:nvSpPr>
        <p:spPr/>
        <p:txBody>
          <a:bodyPr/>
          <a:lstStyle/>
          <a:p>
            <a:endParaRPr lang="it-IT"/>
          </a:p>
        </p:txBody>
      </p:sp>
      <p:sp>
        <p:nvSpPr>
          <p:cNvPr id="17" name="Titolo 16"/>
          <p:cNvSpPr>
            <a:spLocks noGrp="1"/>
          </p:cNvSpPr>
          <p:nvPr>
            <p:ph type="title"/>
          </p:nvPr>
        </p:nvSpPr>
        <p:spPr/>
        <p:txBody>
          <a:bodyPr rtlCol="0" anchor="b" anchorCtr="0"/>
          <a:lstStyle/>
          <a:p>
            <a:r>
              <a:rPr kumimoji="0" lang="it-IT" smtClean="0"/>
              <a:t>Fare clic per modificare lo stile del titolo</a:t>
            </a:r>
            <a:endParaRPr kumimoji="0" lang="en-US"/>
          </a:p>
        </p:txBody>
      </p:sp>
    </p:spTree>
  </p:cSld>
  <p:clrMapOvr>
    <a:masterClrMapping/>
  </p:clrMapOvr>
  <p:transition>
    <p:pull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DCBC2782-6AD1-4E35-8BC6-8F3C495EFA1E}" type="datetimeFigureOut">
              <a:rPr lang="it-IT" smtClean="0"/>
              <a:pPr/>
              <a:t>06/04/2020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ED7FA25-6A6D-4816-B499-B9B5548405FE}" type="slidenum">
              <a:rPr lang="it-IT" smtClean="0"/>
              <a:pPr/>
              <a:t>‹N›</a:t>
            </a:fld>
            <a:endParaRPr lang="it-IT"/>
          </a:p>
        </p:txBody>
      </p:sp>
      <p:sp>
        <p:nvSpPr>
          <p:cNvPr id="2" name="Titolo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cxnSp>
        <p:nvCxnSpPr>
          <p:cNvPr id="7" name="Connettore 1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pull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5" name="Segnaposto data 4"/>
          <p:cNvSpPr>
            <a:spLocks noGrp="1"/>
          </p:cNvSpPr>
          <p:nvPr>
            <p:ph type="dt" sz="half" idx="10"/>
          </p:nvPr>
        </p:nvSpPr>
        <p:spPr/>
        <p:txBody>
          <a:bodyPr/>
          <a:lstStyle/>
          <a:p>
            <a:fld id="{DCBC2782-6AD1-4E35-8BC6-8F3C495EFA1E}" type="datetimeFigureOut">
              <a:rPr lang="it-IT" smtClean="0"/>
              <a:pPr/>
              <a:t>06/04/2020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ED7FA25-6A6D-4816-B499-B9B5548405FE}" type="slidenum">
              <a:rPr lang="it-IT" smtClean="0"/>
              <a:pPr/>
              <a:t>‹N›</a:t>
            </a:fld>
            <a:endParaRPr lang="it-IT"/>
          </a:p>
        </p:txBody>
      </p:sp>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11" name="Segnaposto contenuto 10"/>
          <p:cNvSpPr>
            <a:spLocks noGrp="1"/>
          </p:cNvSpPr>
          <p:nvPr>
            <p:ph sz="half" idx="1"/>
          </p:nvPr>
        </p:nvSpPr>
        <p:spPr>
          <a:xfrm>
            <a:off x="457200" y="1524000"/>
            <a:ext cx="4059936" cy="4572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3" name="Segnaposto contenuto 12"/>
          <p:cNvSpPr>
            <a:spLocks noGrp="1"/>
          </p:cNvSpPr>
          <p:nvPr>
            <p:ph sz="half" idx="2"/>
          </p:nvPr>
        </p:nvSpPr>
        <p:spPr>
          <a:xfrm>
            <a:off x="4648200" y="1524000"/>
            <a:ext cx="4059936" cy="4572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Tree>
  </p:cSld>
  <p:clrMapOvr>
    <a:masterClrMapping/>
  </p:clrMapOvr>
  <p:transition>
    <p:pull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9" name="Segnaposto numero diapositiva 8"/>
          <p:cNvSpPr>
            <a:spLocks noGrp="1"/>
          </p:cNvSpPr>
          <p:nvPr>
            <p:ph type="sldNum" sz="quarter" idx="12"/>
          </p:nvPr>
        </p:nvSpPr>
        <p:spPr/>
        <p:txBody>
          <a:bodyPr/>
          <a:lstStyle/>
          <a:p>
            <a:fld id="{9ED7FA25-6A6D-4816-B499-B9B5548405FE}" type="slidenum">
              <a:rPr lang="it-IT" smtClean="0"/>
              <a:pPr/>
              <a:t>‹N›</a:t>
            </a:fld>
            <a:endParaRPr lang="it-IT"/>
          </a:p>
        </p:txBody>
      </p:sp>
      <p:sp>
        <p:nvSpPr>
          <p:cNvPr id="8" name="Segnaposto piè di pagina 7"/>
          <p:cNvSpPr>
            <a:spLocks noGrp="1"/>
          </p:cNvSpPr>
          <p:nvPr>
            <p:ph type="ftr" sz="quarter" idx="11"/>
          </p:nvPr>
        </p:nvSpPr>
        <p:spPr/>
        <p:txBody>
          <a:bodyPr/>
          <a:lstStyle/>
          <a:p>
            <a:endParaRPr lang="it-IT"/>
          </a:p>
        </p:txBody>
      </p:sp>
      <p:sp>
        <p:nvSpPr>
          <p:cNvPr id="7" name="Segnaposto data 6"/>
          <p:cNvSpPr>
            <a:spLocks noGrp="1"/>
          </p:cNvSpPr>
          <p:nvPr>
            <p:ph type="dt" sz="half" idx="10"/>
          </p:nvPr>
        </p:nvSpPr>
        <p:spPr/>
        <p:txBody>
          <a:bodyPr/>
          <a:lstStyle/>
          <a:p>
            <a:fld id="{DCBC2782-6AD1-4E35-8BC6-8F3C495EFA1E}" type="datetimeFigureOut">
              <a:rPr lang="it-IT" smtClean="0"/>
              <a:pPr/>
              <a:t>06/04/2020</a:t>
            </a:fld>
            <a:endParaRPr lang="it-IT"/>
          </a:p>
        </p:txBody>
      </p:sp>
      <p:sp>
        <p:nvSpPr>
          <p:cNvPr id="3" name="Segnaposto testo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32" name="Segnaposto contenuto 31"/>
          <p:cNvSpPr>
            <a:spLocks noGrp="1"/>
          </p:cNvSpPr>
          <p:nvPr>
            <p:ph sz="half" idx="2"/>
          </p:nvPr>
        </p:nvSpPr>
        <p:spPr>
          <a:xfrm>
            <a:off x="457200" y="2201896"/>
            <a:ext cx="4038600" cy="3913632"/>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34" name="Segnaposto contenuto 33"/>
          <p:cNvSpPr>
            <a:spLocks noGrp="1"/>
          </p:cNvSpPr>
          <p:nvPr>
            <p:ph sz="quarter" idx="4"/>
          </p:nvPr>
        </p:nvSpPr>
        <p:spPr>
          <a:xfrm>
            <a:off x="4649788" y="2201896"/>
            <a:ext cx="4038600" cy="3913632"/>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 name="Titolo 1"/>
          <p:cNvSpPr>
            <a:spLocks noGrp="1"/>
          </p:cNvSpPr>
          <p:nvPr>
            <p:ph type="title"/>
          </p:nvPr>
        </p:nvSpPr>
        <p:spPr>
          <a:xfrm>
            <a:off x="457200" y="155448"/>
            <a:ext cx="8229600" cy="1143000"/>
          </a:xfrm>
        </p:spPr>
        <p:txBody>
          <a:bodyPr anchor="b" anchorCtr="0"/>
          <a:lstStyle>
            <a:lvl1pPr>
              <a:defRPr/>
            </a:lvl1pPr>
          </a:lstStyle>
          <a:p>
            <a:r>
              <a:rPr kumimoji="0" lang="it-IT" smtClean="0"/>
              <a:t>Fare clic per modificare lo stile del titolo</a:t>
            </a:r>
            <a:endParaRPr kumimoji="0" lang="en-US"/>
          </a:p>
        </p:txBody>
      </p:sp>
      <p:sp>
        <p:nvSpPr>
          <p:cNvPr id="12" name="Segnaposto testo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cxnSp>
        <p:nvCxnSpPr>
          <p:cNvPr id="10" name="Connettore 1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pull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fld id="{DCBC2782-6AD1-4E35-8BC6-8F3C495EFA1E}" type="datetimeFigureOut">
              <a:rPr lang="it-IT" smtClean="0"/>
              <a:pPr/>
              <a:t>06/04/2020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9ED7FA25-6A6D-4816-B499-B9B5548405FE}" type="slidenum">
              <a:rPr lang="it-IT" smtClean="0"/>
              <a:pPr/>
              <a:t>‹N›</a:t>
            </a:fld>
            <a:endParaRPr lang="it-IT"/>
          </a:p>
        </p:txBody>
      </p:sp>
      <p:sp>
        <p:nvSpPr>
          <p:cNvPr id="2" name="Titolo 1"/>
          <p:cNvSpPr>
            <a:spLocks noGrp="1"/>
          </p:cNvSpPr>
          <p:nvPr>
            <p:ph type="title"/>
          </p:nvPr>
        </p:nvSpPr>
        <p:spPr/>
        <p:txBody>
          <a:bodyPr/>
          <a:lstStyle/>
          <a:p>
            <a:r>
              <a:rPr kumimoji="0" lang="it-IT" smtClean="0"/>
              <a:t>Fare clic per modificare lo stile del titolo</a:t>
            </a:r>
            <a:endParaRPr kumimoji="0" lang="en-US"/>
          </a:p>
        </p:txBody>
      </p:sp>
    </p:spTree>
  </p:cSld>
  <p:clrMapOvr>
    <a:masterClrMapping/>
  </p:clrMapOvr>
  <p:transition>
    <p:pull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CBC2782-6AD1-4E35-8BC6-8F3C495EFA1E}" type="datetimeFigureOut">
              <a:rPr lang="it-IT" smtClean="0"/>
              <a:pPr/>
              <a:t>06/04/2020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9ED7FA25-6A6D-4816-B499-B9B5548405FE}" type="slidenum">
              <a:rPr lang="it-IT" smtClean="0"/>
              <a:pPr/>
              <a:t>‹N›</a:t>
            </a:fld>
            <a:endParaRPr lang="it-IT"/>
          </a:p>
        </p:txBody>
      </p:sp>
    </p:spTree>
  </p:cSld>
  <p:clrMapOvr>
    <a:masterClrMapping/>
  </p:clrMapOvr>
  <p:transition>
    <p:pull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9" name="Segnaposto contenuto 28"/>
          <p:cNvSpPr>
            <a:spLocks noGrp="1"/>
          </p:cNvSpPr>
          <p:nvPr>
            <p:ph sz="quarter" idx="1"/>
          </p:nvPr>
        </p:nvSpPr>
        <p:spPr>
          <a:xfrm>
            <a:off x="457200" y="457200"/>
            <a:ext cx="6248400" cy="5715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3" name="Segnaposto testo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31" name="Titolo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it-IT" smtClean="0"/>
              <a:t>Fare clic per modificare lo stile del titolo</a:t>
            </a:r>
            <a:endParaRPr kumimoji="0" lang="en-US"/>
          </a:p>
        </p:txBody>
      </p:sp>
      <p:sp>
        <p:nvSpPr>
          <p:cNvPr id="8" name="Segnaposto data 7"/>
          <p:cNvSpPr>
            <a:spLocks noGrp="1"/>
          </p:cNvSpPr>
          <p:nvPr>
            <p:ph type="dt" sz="half" idx="14"/>
          </p:nvPr>
        </p:nvSpPr>
        <p:spPr/>
        <p:txBody>
          <a:bodyPr/>
          <a:lstStyle/>
          <a:p>
            <a:fld id="{DCBC2782-6AD1-4E35-8BC6-8F3C495EFA1E}" type="datetimeFigureOut">
              <a:rPr lang="it-IT" smtClean="0"/>
              <a:pPr/>
              <a:t>06/04/2020</a:t>
            </a:fld>
            <a:endParaRPr lang="it-IT"/>
          </a:p>
        </p:txBody>
      </p:sp>
      <p:sp>
        <p:nvSpPr>
          <p:cNvPr id="9" name="Segnaposto numero diapositiva 8"/>
          <p:cNvSpPr>
            <a:spLocks noGrp="1"/>
          </p:cNvSpPr>
          <p:nvPr>
            <p:ph type="sldNum" sz="quarter" idx="15"/>
          </p:nvPr>
        </p:nvSpPr>
        <p:spPr/>
        <p:txBody>
          <a:bodyPr/>
          <a:lstStyle/>
          <a:p>
            <a:fld id="{9ED7FA25-6A6D-4816-B499-B9B5548405FE}" type="slidenum">
              <a:rPr lang="it-IT" smtClean="0"/>
              <a:pPr/>
              <a:t>‹N›</a:t>
            </a:fld>
            <a:endParaRPr lang="it-IT"/>
          </a:p>
        </p:txBody>
      </p:sp>
      <p:sp>
        <p:nvSpPr>
          <p:cNvPr id="10" name="Segnaposto piè di pagina 9"/>
          <p:cNvSpPr>
            <a:spLocks noGrp="1"/>
          </p:cNvSpPr>
          <p:nvPr>
            <p:ph type="ftr" sz="quarter" idx="16"/>
          </p:nvPr>
        </p:nvSpPr>
        <p:spPr/>
        <p:txBody>
          <a:bodyPr/>
          <a:lstStyle/>
          <a:p>
            <a:endParaRPr lang="it-IT"/>
          </a:p>
        </p:txBody>
      </p:sp>
    </p:spTree>
  </p:cSld>
  <p:clrMapOvr>
    <a:masterClrMapping/>
  </p:clrMapOvr>
  <p:transition>
    <p:pull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it-IT" smtClean="0"/>
              <a:t>Fare clic per modificare lo stile del titolo</a:t>
            </a:r>
            <a:endParaRPr kumimoji="0" lang="en-US"/>
          </a:p>
        </p:txBody>
      </p:sp>
      <p:sp>
        <p:nvSpPr>
          <p:cNvPr id="3" name="Segnaposto immagine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it-IT" smtClean="0"/>
              <a:t>Fare clic sull'icona per inserire un'immagine</a:t>
            </a:r>
            <a:endParaRPr kumimoji="0" lang="en-US"/>
          </a:p>
        </p:txBody>
      </p:sp>
      <p:sp>
        <p:nvSpPr>
          <p:cNvPr id="4" name="Segnaposto testo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
        <p:nvSpPr>
          <p:cNvPr id="8" name="Segnaposto data 7"/>
          <p:cNvSpPr>
            <a:spLocks noGrp="1"/>
          </p:cNvSpPr>
          <p:nvPr>
            <p:ph type="dt" sz="half" idx="10"/>
          </p:nvPr>
        </p:nvSpPr>
        <p:spPr/>
        <p:txBody>
          <a:bodyPr/>
          <a:lstStyle/>
          <a:p>
            <a:fld id="{DCBC2782-6AD1-4E35-8BC6-8F3C495EFA1E}" type="datetimeFigureOut">
              <a:rPr lang="it-IT" smtClean="0"/>
              <a:pPr/>
              <a:t>06/04/2020</a:t>
            </a:fld>
            <a:endParaRPr lang="it-IT"/>
          </a:p>
        </p:txBody>
      </p:sp>
      <p:sp>
        <p:nvSpPr>
          <p:cNvPr id="9" name="Segnaposto numero diapositiva 8"/>
          <p:cNvSpPr>
            <a:spLocks noGrp="1"/>
          </p:cNvSpPr>
          <p:nvPr>
            <p:ph type="sldNum" sz="quarter" idx="11"/>
          </p:nvPr>
        </p:nvSpPr>
        <p:spPr/>
        <p:txBody>
          <a:bodyPr/>
          <a:lstStyle/>
          <a:p>
            <a:fld id="{9ED7FA25-6A6D-4816-B499-B9B5548405FE}" type="slidenum">
              <a:rPr lang="it-IT" smtClean="0"/>
              <a:pPr/>
              <a:t>‹N›</a:t>
            </a:fld>
            <a:endParaRPr lang="it-IT"/>
          </a:p>
        </p:txBody>
      </p:sp>
      <p:sp>
        <p:nvSpPr>
          <p:cNvPr id="10" name="Segnaposto piè di pagina 9"/>
          <p:cNvSpPr>
            <a:spLocks noGrp="1"/>
          </p:cNvSpPr>
          <p:nvPr>
            <p:ph type="ftr" sz="quarter" idx="12"/>
          </p:nvPr>
        </p:nvSpPr>
        <p:spPr/>
        <p:txBody>
          <a:bodyPr/>
          <a:lstStyle/>
          <a:p>
            <a:endParaRPr lang="it-IT"/>
          </a:p>
        </p:txBody>
      </p:sp>
    </p:spTree>
  </p:cSld>
  <p:clrMapOvr>
    <a:masterClrMapping/>
  </p:clrMapOvr>
  <p:transition>
    <p:pull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Segnaposto testo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24" name="Segnaposto data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DCBC2782-6AD1-4E35-8BC6-8F3C495EFA1E}" type="datetimeFigureOut">
              <a:rPr lang="it-IT" smtClean="0"/>
              <a:pPr/>
              <a:t>06/04/2020</a:t>
            </a:fld>
            <a:endParaRPr lang="it-IT"/>
          </a:p>
        </p:txBody>
      </p:sp>
      <p:sp>
        <p:nvSpPr>
          <p:cNvPr id="10" name="Segnaposto piè di pagina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it-IT"/>
          </a:p>
        </p:txBody>
      </p:sp>
      <p:sp>
        <p:nvSpPr>
          <p:cNvPr id="22" name="Segnaposto numero diapositiva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9ED7FA25-6A6D-4816-B499-B9B5548405FE}" type="slidenum">
              <a:rPr lang="it-IT" smtClean="0"/>
              <a:pPr/>
              <a:t>‹N›</a:t>
            </a:fld>
            <a:endParaRPr lang="it-IT"/>
          </a:p>
        </p:txBody>
      </p:sp>
      <p:sp>
        <p:nvSpPr>
          <p:cNvPr id="5" name="Segnaposto titolo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it-IT" smtClean="0"/>
              <a:t>Fare clic per modificare lo stile del titolo</a:t>
            </a:r>
            <a:endParaRPr kumimoji="0" lang="en-US"/>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pull dir="r"/>
  </p:transition>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gif"/><Relationship Id="rId1" Type="http://schemas.openxmlformats.org/officeDocument/2006/relationships/slideLayout" Target="../slideLayouts/slideLayout7.xml"/><Relationship Id="rId4" Type="http://schemas.openxmlformats.org/officeDocument/2006/relationships/slide" Target="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slide" Target="slide7.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gif"/></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gif"/></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gif"/></Relationships>
</file>

<file path=ppt/slides/_rels/slide30.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gif"/><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jpeg"/><Relationship Id="rId1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29.png"/><Relationship Id="rId7" Type="http://schemas.openxmlformats.org/officeDocument/2006/relationships/slide" Target="slide14.xml"/><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slide" Target="slide8.xml"/><Relationship Id="rId4" Type="http://schemas.openxmlformats.org/officeDocument/2006/relationships/image" Target="../media/image30.png"/><Relationship Id="rId9" Type="http://schemas.openxmlformats.org/officeDocument/2006/relationships/slide" Target="slide16.xml"/></Relationships>
</file>

<file path=ppt/slides/_rels/slide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gif"/></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1785918" y="4534453"/>
            <a:ext cx="5286412" cy="1323439"/>
          </a:xfrm>
          <a:prstGeom prst="rect">
            <a:avLst/>
          </a:prstGeom>
          <a:noFill/>
          <a:ln w="12700">
            <a:solidFill>
              <a:schemeClr val="accent3">
                <a:lumMod val="20000"/>
                <a:lumOff val="80000"/>
              </a:schemeClr>
            </a:solidFill>
          </a:ln>
        </p:spPr>
        <p:txBody>
          <a:bodyPr wrap="square" rtlCol="0">
            <a:spAutoFit/>
          </a:bodyPr>
          <a:lstStyle/>
          <a:p>
            <a:pPr algn="ctr"/>
            <a:r>
              <a:rPr lang="it-IT" sz="2000" dirty="0" smtClean="0">
                <a:latin typeface="Calisto MT" pitchFamily="18" charset="0"/>
              </a:rPr>
              <a:t>Questa è la storia di come un </a:t>
            </a:r>
            <a:r>
              <a:rPr lang="it-IT" sz="2000" b="1" dirty="0" smtClean="0">
                <a:solidFill>
                  <a:schemeClr val="bg1"/>
                </a:solidFill>
                <a:latin typeface="Calisto MT" pitchFamily="18" charset="0"/>
              </a:rPr>
              <a:t>virus</a:t>
            </a:r>
            <a:r>
              <a:rPr lang="it-IT" sz="2000" dirty="0" smtClean="0">
                <a:latin typeface="Calisto MT" pitchFamily="18" charset="0"/>
              </a:rPr>
              <a:t>, del quale non sapevamo neanche l’esistenza fino a tre mesi fa, ha sconvolto le vite di un intero globo. E questa storia inizia in Cina, a </a:t>
            </a:r>
            <a:r>
              <a:rPr lang="it-IT" sz="2000" b="1" dirty="0" smtClean="0">
                <a:solidFill>
                  <a:srgbClr val="92D050"/>
                </a:solidFill>
                <a:latin typeface="Calisto MT" pitchFamily="18" charset="0"/>
                <a:hlinkClick r:id="rId2" action="ppaction://hlinksldjump"/>
              </a:rPr>
              <a:t>Wuhan</a:t>
            </a:r>
            <a:r>
              <a:rPr lang="it-IT" sz="2000" dirty="0" smtClean="0">
                <a:latin typeface="Calisto MT" pitchFamily="18" charset="0"/>
              </a:rPr>
              <a:t>.</a:t>
            </a:r>
            <a:endParaRPr lang="it-IT" sz="2000" dirty="0">
              <a:latin typeface="Calisto MT" pitchFamily="18" charset="0"/>
            </a:endParaRPr>
          </a:p>
        </p:txBody>
      </p:sp>
      <p:pic>
        <p:nvPicPr>
          <p:cNvPr id="5124" name="Picture 4" descr="Book Sticker for iOS &amp; Android | GIPHY"/>
          <p:cNvPicPr>
            <a:picLocks noChangeAspect="1" noChangeArrowheads="1" noCrop="1"/>
          </p:cNvPicPr>
          <p:nvPr/>
        </p:nvPicPr>
        <p:blipFill>
          <a:blip r:embed="rId3"/>
          <a:srcRect/>
          <a:stretch>
            <a:fillRect/>
          </a:stretch>
        </p:blipFill>
        <p:spPr bwMode="auto">
          <a:xfrm>
            <a:off x="1500166" y="357166"/>
            <a:ext cx="5786478" cy="3808540"/>
          </a:xfrm>
          <a:prstGeom prst="rect">
            <a:avLst/>
          </a:prstGeom>
          <a:noFill/>
        </p:spPr>
      </p:pic>
      <p:cxnSp>
        <p:nvCxnSpPr>
          <p:cNvPr id="10" name="Connettore 2 9"/>
          <p:cNvCxnSpPr/>
          <p:nvPr/>
        </p:nvCxnSpPr>
        <p:spPr>
          <a:xfrm rot="10800000">
            <a:off x="6500826" y="5786454"/>
            <a:ext cx="785818" cy="285752"/>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15" name="CasellaDiTesto 14"/>
          <p:cNvSpPr txBox="1"/>
          <p:nvPr/>
        </p:nvSpPr>
        <p:spPr>
          <a:xfrm>
            <a:off x="7358082" y="5786454"/>
            <a:ext cx="857256"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it-IT" dirty="0" smtClean="0">
                <a:solidFill>
                  <a:schemeClr val="tx1"/>
                </a:solidFill>
                <a:latin typeface="Calisto MT" pitchFamily="18" charset="0"/>
              </a:rPr>
              <a:t>Clicca qui!</a:t>
            </a:r>
            <a:endParaRPr lang="it-IT" dirty="0">
              <a:solidFill>
                <a:schemeClr val="tx1"/>
              </a:solidFill>
              <a:latin typeface="Calisto MT" pitchFamily="18" charset="0"/>
            </a:endParaRPr>
          </a:p>
        </p:txBody>
      </p:sp>
      <p:sp>
        <p:nvSpPr>
          <p:cNvPr id="9" name="Rettangolo 8"/>
          <p:cNvSpPr/>
          <p:nvPr/>
        </p:nvSpPr>
        <p:spPr>
          <a:xfrm>
            <a:off x="1214415" y="214290"/>
            <a:ext cx="6786610" cy="1446550"/>
          </a:xfrm>
          <a:prstGeom prst="rect">
            <a:avLst/>
          </a:prstGeom>
          <a:noFill/>
        </p:spPr>
        <p:txBody>
          <a:bodyPr wrap="square" lIns="91440" tIns="45720" rIns="91440" bIns="45720">
            <a:spAutoFit/>
          </a:bodyPr>
          <a:lstStyle/>
          <a:p>
            <a:pPr algn="ctr"/>
            <a:r>
              <a:rPr lang="it-IT" sz="44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Riempire di Senso</a:t>
            </a:r>
          </a:p>
          <a:p>
            <a:pPr algn="ctr"/>
            <a:r>
              <a:rPr lang="it-IT" sz="4400" b="1" dirty="0" smtClean="0">
                <a:ln w="17780" cmpd="sng">
                  <a:solidFill>
                    <a:srgbClr val="FFFFFF"/>
                  </a:solidFill>
                  <a:prstDash val="solid"/>
                  <a:miter lim="800000"/>
                </a:ln>
                <a:solidFill>
                  <a:schemeClr val="bg1"/>
                </a:solidFill>
                <a:effectLst>
                  <a:outerShdw blurRad="50800" algn="tl" rotWithShape="0">
                    <a:srgbClr val="000000"/>
                  </a:outerShdw>
                </a:effectLst>
              </a:rPr>
              <a:t>Il tempo del Coronavirus</a:t>
            </a:r>
            <a:endParaRPr lang="it-IT" sz="44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62049" y="311987"/>
            <a:ext cx="7867603" cy="830997"/>
          </a:xfrm>
          <a:prstGeom prst="rect">
            <a:avLst/>
          </a:prstGeom>
          <a:noFill/>
        </p:spPr>
        <p:txBody>
          <a:bodyPr wrap="none" lIns="91440" tIns="45720" rIns="91440" bIns="45720">
            <a:spAutoFit/>
          </a:bodyPr>
          <a:lstStyle/>
          <a:p>
            <a:pPr algn="ctr"/>
            <a:r>
              <a:rPr lang="it-IT" sz="4800" b="1" cap="none" spc="0" dirty="0" smtClean="0">
                <a:ln w="17780" cmpd="sng">
                  <a:solidFill>
                    <a:srgbClr val="FFFFFF"/>
                  </a:solidFill>
                  <a:prstDash val="solid"/>
                  <a:miter lim="800000"/>
                </a:ln>
                <a:solidFill>
                  <a:srgbClr val="32CC5A"/>
                </a:solidFill>
                <a:effectLst>
                  <a:outerShdw blurRad="50800" algn="tl" rotWithShape="0">
                    <a:srgbClr val="000000"/>
                  </a:outerShdw>
                </a:effectLst>
              </a:rPr>
              <a:t>La mia gerarchia dei Valori</a:t>
            </a:r>
            <a:endParaRPr lang="it-IT" sz="4800" b="1" cap="none" spc="0" dirty="0">
              <a:ln w="17780" cmpd="sng">
                <a:solidFill>
                  <a:srgbClr val="FFFFFF"/>
                </a:solidFill>
                <a:prstDash val="solid"/>
                <a:miter lim="800000"/>
              </a:ln>
              <a:solidFill>
                <a:srgbClr val="32CC5A"/>
              </a:solidFill>
              <a:effectLst>
                <a:outerShdw blurRad="50800" algn="tl" rotWithShape="0">
                  <a:srgbClr val="000000"/>
                </a:outerShdw>
              </a:effectLst>
            </a:endParaRPr>
          </a:p>
        </p:txBody>
      </p:sp>
      <p:sp>
        <p:nvSpPr>
          <p:cNvPr id="4" name="CasellaDiTesto 3"/>
          <p:cNvSpPr txBox="1"/>
          <p:nvPr/>
        </p:nvSpPr>
        <p:spPr>
          <a:xfrm>
            <a:off x="785786" y="1357298"/>
            <a:ext cx="3143272" cy="4801314"/>
          </a:xfrm>
          <a:prstGeom prst="rect">
            <a:avLst/>
          </a:prstGeom>
          <a:noFill/>
          <a:ln>
            <a:solidFill>
              <a:schemeClr val="tx1"/>
            </a:solidFill>
          </a:ln>
        </p:spPr>
        <p:txBody>
          <a:bodyPr wrap="square" rtlCol="0">
            <a:spAutoFit/>
          </a:bodyPr>
          <a:lstStyle/>
          <a:p>
            <a:r>
              <a:rPr lang="it-IT" dirty="0" smtClean="0">
                <a:latin typeface="Calisto MT" pitchFamily="18" charset="0"/>
              </a:rPr>
              <a:t>Un antico proverbio arabo dice ‘’Che cosa c’è di più ovvio dell’aria, ma guai a non respirarla.’’</a:t>
            </a:r>
          </a:p>
          <a:p>
            <a:endParaRPr lang="it-IT" dirty="0" smtClean="0">
              <a:latin typeface="Calisto MT" pitchFamily="18" charset="0"/>
            </a:endParaRPr>
          </a:p>
          <a:p>
            <a:r>
              <a:rPr lang="it-IT" dirty="0" smtClean="0">
                <a:latin typeface="Calisto MT" pitchFamily="18" charset="0"/>
              </a:rPr>
              <a:t>Ci rendiamo, quindi, conto di quanto magnifica e così sottovalutata sia  la </a:t>
            </a:r>
            <a:r>
              <a:rPr lang="it-IT" b="1" dirty="0" smtClean="0">
                <a:solidFill>
                  <a:srgbClr val="32CC5A"/>
                </a:solidFill>
                <a:latin typeface="Calisto MT" pitchFamily="18" charset="0"/>
              </a:rPr>
              <a:t>normalità</a:t>
            </a:r>
            <a:r>
              <a:rPr lang="it-IT" dirty="0" smtClean="0">
                <a:latin typeface="Calisto MT" pitchFamily="18" charset="0"/>
              </a:rPr>
              <a:t>. Il passeggiare con i propri amici, l’andare a mangiare fuori con la propria famiglia, andare al cinema, fare giri in bicicletta. Tutto questo è importante, e fa parte dei nostri valori più essenziali!</a:t>
            </a:r>
          </a:p>
          <a:p>
            <a:r>
              <a:rPr lang="it-IT" dirty="0" smtClean="0">
                <a:latin typeface="Calisto MT" pitchFamily="18" charset="0"/>
              </a:rPr>
              <a:t>Questi per me sono i valori più importanti:</a:t>
            </a:r>
          </a:p>
        </p:txBody>
      </p:sp>
      <p:cxnSp>
        <p:nvCxnSpPr>
          <p:cNvPr id="8" name="Connettore 2 7"/>
          <p:cNvCxnSpPr/>
          <p:nvPr/>
        </p:nvCxnSpPr>
        <p:spPr>
          <a:xfrm flipV="1">
            <a:off x="2428860" y="5643578"/>
            <a:ext cx="1643074" cy="35719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21510" name="Picture 6" descr="Pirámides Azul Forma - Gráficos vectoriales gratis en Pixabay"/>
          <p:cNvPicPr>
            <a:picLocks noChangeAspect="1" noChangeArrowheads="1"/>
          </p:cNvPicPr>
          <p:nvPr/>
        </p:nvPicPr>
        <p:blipFill>
          <a:blip r:embed="rId2"/>
          <a:srcRect/>
          <a:stretch>
            <a:fillRect/>
          </a:stretch>
        </p:blipFill>
        <p:spPr bwMode="auto">
          <a:xfrm>
            <a:off x="4500562" y="1285860"/>
            <a:ext cx="4115237" cy="4357718"/>
          </a:xfrm>
          <a:prstGeom prst="rect">
            <a:avLst/>
          </a:prstGeom>
          <a:noFill/>
        </p:spPr>
      </p:pic>
      <p:sp>
        <p:nvSpPr>
          <p:cNvPr id="12" name="CasellaDiTesto 11"/>
          <p:cNvSpPr txBox="1"/>
          <p:nvPr/>
        </p:nvSpPr>
        <p:spPr>
          <a:xfrm>
            <a:off x="5357818" y="2428868"/>
            <a:ext cx="2000264" cy="369332"/>
          </a:xfrm>
          <a:prstGeom prst="rect">
            <a:avLst/>
          </a:prstGeom>
          <a:solidFill>
            <a:srgbClr val="BCDFEA"/>
          </a:solidFill>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it-IT" dirty="0" smtClean="0"/>
              <a:t>Autorealizzazione</a:t>
            </a:r>
            <a:endParaRPr lang="it-IT" dirty="0"/>
          </a:p>
        </p:txBody>
      </p:sp>
      <p:sp>
        <p:nvSpPr>
          <p:cNvPr id="14" name="CasellaDiTesto 13"/>
          <p:cNvSpPr txBox="1"/>
          <p:nvPr/>
        </p:nvSpPr>
        <p:spPr>
          <a:xfrm>
            <a:off x="5857884" y="1571612"/>
            <a:ext cx="928694" cy="369332"/>
          </a:xfrm>
          <a:prstGeom prst="rect">
            <a:avLst/>
          </a:prstGeo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it-IT" dirty="0" smtClean="0"/>
              <a:t>Felicità</a:t>
            </a:r>
            <a:endParaRPr lang="it-IT" dirty="0"/>
          </a:p>
        </p:txBody>
      </p:sp>
      <p:sp>
        <p:nvSpPr>
          <p:cNvPr id="15" name="CasellaDiTesto 14"/>
          <p:cNvSpPr txBox="1"/>
          <p:nvPr/>
        </p:nvSpPr>
        <p:spPr>
          <a:xfrm>
            <a:off x="5857884" y="3286124"/>
            <a:ext cx="928694" cy="369332"/>
          </a:xfrm>
          <a:prstGeom prst="rect">
            <a:avLst/>
          </a:prstGeom>
          <a:solidFill>
            <a:srgbClr val="90CADC"/>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it-IT" dirty="0" smtClean="0"/>
              <a:t>Amore</a:t>
            </a:r>
            <a:endParaRPr lang="it-IT" dirty="0"/>
          </a:p>
        </p:txBody>
      </p:sp>
      <p:sp>
        <p:nvSpPr>
          <p:cNvPr id="16" name="CasellaDiTesto 15"/>
          <p:cNvSpPr txBox="1"/>
          <p:nvPr/>
        </p:nvSpPr>
        <p:spPr>
          <a:xfrm>
            <a:off x="5857884" y="4143380"/>
            <a:ext cx="857256" cy="369332"/>
          </a:xfrm>
          <a:prstGeom prst="rect">
            <a:avLst/>
          </a:prstGeom>
          <a:solidFill>
            <a:srgbClr val="61B3CD"/>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it-IT" dirty="0" smtClean="0"/>
              <a:t>Lealtà</a:t>
            </a:r>
            <a:endParaRPr lang="it-IT" dirty="0"/>
          </a:p>
        </p:txBody>
      </p:sp>
      <p:sp>
        <p:nvSpPr>
          <p:cNvPr id="17" name="CasellaDiTesto 16"/>
          <p:cNvSpPr txBox="1"/>
          <p:nvPr/>
        </p:nvSpPr>
        <p:spPr>
          <a:xfrm>
            <a:off x="5715008" y="5000636"/>
            <a:ext cx="1071570" cy="369332"/>
          </a:xfrm>
          <a:prstGeom prst="rect">
            <a:avLst/>
          </a:prstGeom>
          <a:solidFill>
            <a:srgbClr val="3488A2"/>
          </a:solidFill>
          <a:ln>
            <a:solidFill>
              <a:schemeClr val="tx1"/>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it-IT" dirty="0" smtClean="0"/>
              <a:t>Impegno</a:t>
            </a:r>
            <a:endParaRPr lang="it-IT" dirty="0"/>
          </a:p>
        </p:txBody>
      </p:sp>
      <p:sp>
        <p:nvSpPr>
          <p:cNvPr id="19" name="CasellaDiTesto 18">
            <a:hlinkClick r:id="rId3" action="ppaction://hlinksldjump"/>
          </p:cNvPr>
          <p:cNvSpPr txBox="1"/>
          <p:nvPr/>
        </p:nvSpPr>
        <p:spPr>
          <a:xfrm>
            <a:off x="7215206" y="5715016"/>
            <a:ext cx="1285884" cy="738664"/>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it-IT" sz="1400" dirty="0" err="1" smtClean="0">
                <a:latin typeface="Calisto MT" pitchFamily="18" charset="0"/>
              </a:rPr>
              <a:t>Cliccami</a:t>
            </a:r>
            <a:r>
              <a:rPr lang="it-IT" sz="1400" dirty="0" smtClean="0">
                <a:latin typeface="Calisto MT" pitchFamily="18" charset="0"/>
              </a:rPr>
              <a:t> per </a:t>
            </a:r>
          </a:p>
          <a:p>
            <a:r>
              <a:rPr lang="it-IT" sz="1400" dirty="0" smtClean="0">
                <a:latin typeface="Calisto MT" pitchFamily="18" charset="0"/>
              </a:rPr>
              <a:t>tornare agli argomenti!</a:t>
            </a:r>
            <a:endParaRPr lang="it-IT" sz="1400" dirty="0">
              <a:latin typeface="Calisto MT" pitchFamily="18" charset="0"/>
            </a:endParaRPr>
          </a:p>
        </p:txBody>
      </p:sp>
    </p:spTree>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00100" y="285728"/>
            <a:ext cx="7053534" cy="923330"/>
          </a:xfrm>
          <a:prstGeom prst="rect">
            <a:avLst/>
          </a:prstGeom>
          <a:noFill/>
        </p:spPr>
        <p:txBody>
          <a:bodyPr wrap="none" lIns="91440" tIns="45720" rIns="91440" bIns="45720">
            <a:spAutoFit/>
          </a:bodyPr>
          <a:lstStyle/>
          <a:p>
            <a:pPr algn="ctr"/>
            <a:r>
              <a:rPr lang="it-IT" sz="5400" b="1" cap="none" spc="0" dirty="0" smtClean="0">
                <a:ln w="17780" cmpd="sng">
                  <a:solidFill>
                    <a:srgbClr val="FFFFFF"/>
                  </a:solidFill>
                  <a:prstDash val="solid"/>
                  <a:miter lim="800000"/>
                </a:ln>
                <a:solidFill>
                  <a:schemeClr val="bg2">
                    <a:lumMod val="60000"/>
                    <a:lumOff val="40000"/>
                  </a:schemeClr>
                </a:solidFill>
                <a:effectLst>
                  <a:outerShdw blurRad="50800" algn="tl" rotWithShape="0">
                    <a:srgbClr val="000000"/>
                  </a:outerShdw>
                </a:effectLst>
              </a:rPr>
              <a:t>Il Mondo dei Giovani</a:t>
            </a:r>
            <a:endParaRPr lang="it-IT" sz="5400" b="1" cap="none" spc="0" dirty="0">
              <a:ln w="17780" cmpd="sng">
                <a:solidFill>
                  <a:srgbClr val="FFFFFF"/>
                </a:solidFill>
                <a:prstDash val="solid"/>
                <a:miter lim="800000"/>
              </a:ln>
              <a:solidFill>
                <a:schemeClr val="bg2">
                  <a:lumMod val="60000"/>
                  <a:lumOff val="40000"/>
                </a:schemeClr>
              </a:solidFill>
              <a:effectLst>
                <a:outerShdw blurRad="50800" algn="tl" rotWithShape="0">
                  <a:srgbClr val="000000"/>
                </a:outerShdw>
              </a:effectLst>
            </a:endParaRPr>
          </a:p>
        </p:txBody>
      </p:sp>
      <p:sp>
        <p:nvSpPr>
          <p:cNvPr id="3" name="CasellaDiTesto 2"/>
          <p:cNvSpPr txBox="1"/>
          <p:nvPr/>
        </p:nvSpPr>
        <p:spPr>
          <a:xfrm>
            <a:off x="428596" y="1357298"/>
            <a:ext cx="1928826" cy="4524315"/>
          </a:xfrm>
          <a:prstGeom prst="rect">
            <a:avLst/>
          </a:prstGeom>
          <a:noFill/>
          <a:ln>
            <a:solidFill>
              <a:schemeClr val="tx1"/>
            </a:solidFill>
          </a:ln>
        </p:spPr>
        <p:txBody>
          <a:bodyPr wrap="square" rtlCol="0">
            <a:spAutoFit/>
          </a:bodyPr>
          <a:lstStyle/>
          <a:p>
            <a:r>
              <a:rPr lang="it-IT" dirty="0" smtClean="0">
                <a:latin typeface="Calisto MT" pitchFamily="18" charset="0"/>
              </a:rPr>
              <a:t>Il Coronavirus è considerato altamente pericoloso per le persone </a:t>
            </a:r>
            <a:r>
              <a:rPr lang="it-IT" b="1" dirty="0" smtClean="0">
                <a:solidFill>
                  <a:srgbClr val="204D84"/>
                </a:solidFill>
                <a:latin typeface="Calisto MT" pitchFamily="18" charset="0"/>
              </a:rPr>
              <a:t>anziane </a:t>
            </a:r>
            <a:r>
              <a:rPr lang="it-IT" dirty="0" smtClean="0">
                <a:latin typeface="Calisto MT" pitchFamily="18" charset="0"/>
              </a:rPr>
              <a:t>e/o </a:t>
            </a:r>
            <a:r>
              <a:rPr lang="it-IT" b="1" dirty="0" smtClean="0">
                <a:solidFill>
                  <a:srgbClr val="204D84"/>
                </a:solidFill>
                <a:latin typeface="Calisto MT" pitchFamily="18" charset="0"/>
              </a:rPr>
              <a:t>immunodepresse</a:t>
            </a:r>
            <a:r>
              <a:rPr lang="it-IT" dirty="0" smtClean="0">
                <a:latin typeface="Calisto MT" pitchFamily="18" charset="0"/>
              </a:rPr>
              <a:t> e, molte volte, può essere letale.</a:t>
            </a:r>
          </a:p>
          <a:p>
            <a:r>
              <a:rPr lang="it-IT" dirty="0" smtClean="0">
                <a:latin typeface="Calisto MT" pitchFamily="18" charset="0"/>
              </a:rPr>
              <a:t>Ciò significa che noi giovani siamo, per la maggior parte, ‘’salvi’’ da un punto di vista individuale.</a:t>
            </a:r>
          </a:p>
        </p:txBody>
      </p:sp>
      <p:sp>
        <p:nvSpPr>
          <p:cNvPr id="4" name="CasellaDiTesto 3"/>
          <p:cNvSpPr txBox="1"/>
          <p:nvPr/>
        </p:nvSpPr>
        <p:spPr>
          <a:xfrm>
            <a:off x="6572264" y="1357298"/>
            <a:ext cx="2000264" cy="4524315"/>
          </a:xfrm>
          <a:prstGeom prst="rect">
            <a:avLst/>
          </a:prstGeom>
          <a:noFill/>
          <a:ln>
            <a:solidFill>
              <a:schemeClr val="tx1"/>
            </a:solidFill>
          </a:ln>
        </p:spPr>
        <p:txBody>
          <a:bodyPr wrap="square" rtlCol="0">
            <a:spAutoFit/>
          </a:bodyPr>
          <a:lstStyle/>
          <a:p>
            <a:r>
              <a:rPr lang="it-IT" dirty="0" smtClean="0">
                <a:latin typeface="Calisto MT" pitchFamily="18" charset="0"/>
              </a:rPr>
              <a:t>Ma la mia opinione coincide con quella del cardinale, il quale invita noi, ragazzi, futuro della società, a non essere spavaldi ma, soprattutto, egoisti, poiché le nostre azioni prese irrazionalmente potrebbero aggravare la salute di quelli che ci circondano.</a:t>
            </a:r>
          </a:p>
        </p:txBody>
      </p:sp>
      <p:pic>
        <p:nvPicPr>
          <p:cNvPr id="22530" name="Picture 2" descr="Coronavirus: sono i giovani i principali vettori per la Covid-19 ..."/>
          <p:cNvPicPr>
            <a:picLocks noChangeAspect="1" noChangeArrowheads="1"/>
          </p:cNvPicPr>
          <p:nvPr/>
        </p:nvPicPr>
        <p:blipFill>
          <a:blip r:embed="rId2"/>
          <a:srcRect/>
          <a:stretch>
            <a:fillRect/>
          </a:stretch>
        </p:blipFill>
        <p:spPr bwMode="auto">
          <a:xfrm>
            <a:off x="2500298" y="2367084"/>
            <a:ext cx="4000528" cy="29193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cover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714612" y="285728"/>
            <a:ext cx="3610219" cy="923330"/>
          </a:xfrm>
          <a:prstGeom prst="rect">
            <a:avLst/>
          </a:prstGeom>
          <a:noFill/>
        </p:spPr>
        <p:txBody>
          <a:bodyPr wrap="none" lIns="91440" tIns="45720" rIns="91440" bIns="45720">
            <a:spAutoFit/>
          </a:bodyPr>
          <a:lstStyle/>
          <a:p>
            <a:pPr algn="ctr"/>
            <a:r>
              <a:rPr lang="it-IT" sz="5400" b="1" dirty="0" smtClean="0">
                <a:ln w="17780" cmpd="sng">
                  <a:solidFill>
                    <a:srgbClr val="FFFFFF"/>
                  </a:solidFill>
                  <a:prstDash val="solid"/>
                  <a:miter lim="800000"/>
                </a:ln>
                <a:solidFill>
                  <a:schemeClr val="bg2">
                    <a:lumMod val="60000"/>
                    <a:lumOff val="40000"/>
                  </a:schemeClr>
                </a:solidFill>
                <a:effectLst>
                  <a:outerShdw blurRad="50800" algn="tl" rotWithShape="0">
                    <a:srgbClr val="000000"/>
                  </a:outerShdw>
                </a:effectLst>
              </a:rPr>
              <a:t>Il Rispetto</a:t>
            </a:r>
            <a:endParaRPr lang="it-IT" sz="5400" b="1" cap="none" spc="0" dirty="0">
              <a:ln w="17780" cmpd="sng">
                <a:solidFill>
                  <a:srgbClr val="FFFFFF"/>
                </a:solidFill>
                <a:prstDash val="solid"/>
                <a:miter lim="800000"/>
              </a:ln>
              <a:solidFill>
                <a:schemeClr val="bg2">
                  <a:lumMod val="60000"/>
                  <a:lumOff val="40000"/>
                </a:schemeClr>
              </a:solidFill>
              <a:effectLst>
                <a:outerShdw blurRad="50800" algn="tl" rotWithShape="0">
                  <a:srgbClr val="000000"/>
                </a:outerShdw>
              </a:effectLst>
            </a:endParaRPr>
          </a:p>
        </p:txBody>
      </p:sp>
      <p:sp>
        <p:nvSpPr>
          <p:cNvPr id="3" name="CasellaDiTesto 2"/>
          <p:cNvSpPr txBox="1"/>
          <p:nvPr/>
        </p:nvSpPr>
        <p:spPr>
          <a:xfrm>
            <a:off x="5000628" y="1433958"/>
            <a:ext cx="3429024" cy="1923604"/>
          </a:xfrm>
          <a:prstGeom prst="rect">
            <a:avLst/>
          </a:prstGeom>
          <a:noFill/>
          <a:ln>
            <a:solidFill>
              <a:schemeClr val="tx1"/>
            </a:solidFill>
          </a:ln>
        </p:spPr>
        <p:txBody>
          <a:bodyPr wrap="square" rtlCol="0">
            <a:spAutoFit/>
          </a:bodyPr>
          <a:lstStyle/>
          <a:p>
            <a:r>
              <a:rPr lang="it-IT" sz="1700" dirty="0" smtClean="0">
                <a:latin typeface="Calisto MT" pitchFamily="18" charset="0"/>
              </a:rPr>
              <a:t>Una cosa che noi giovani dobbiamo imparare precocemente è il </a:t>
            </a:r>
            <a:r>
              <a:rPr lang="it-IT" sz="1700" b="1" dirty="0" smtClean="0">
                <a:solidFill>
                  <a:srgbClr val="204D84"/>
                </a:solidFill>
                <a:latin typeface="Calisto MT" pitchFamily="18" charset="0"/>
              </a:rPr>
              <a:t>rispetto</a:t>
            </a:r>
            <a:r>
              <a:rPr lang="it-IT" sz="1700" dirty="0" smtClean="0">
                <a:latin typeface="Calisto MT" pitchFamily="18" charset="0"/>
              </a:rPr>
              <a:t>. </a:t>
            </a:r>
          </a:p>
          <a:p>
            <a:r>
              <a:rPr lang="it-IT" sz="1700" dirty="0" smtClean="0">
                <a:latin typeface="Calisto MT" pitchFamily="18" charset="0"/>
              </a:rPr>
              <a:t>Rispettiamo i nostri genitori, i nostri educatori, chiunque, anche i nostri coetanei perché nessuno è inferiore a noi. </a:t>
            </a:r>
            <a:endParaRPr lang="it-IT" sz="1700" dirty="0">
              <a:latin typeface="Calisto MT" pitchFamily="18" charset="0"/>
            </a:endParaRPr>
          </a:p>
        </p:txBody>
      </p:sp>
      <p:sp>
        <p:nvSpPr>
          <p:cNvPr id="4" name="CasellaDiTesto 3"/>
          <p:cNvSpPr txBox="1"/>
          <p:nvPr/>
        </p:nvSpPr>
        <p:spPr>
          <a:xfrm>
            <a:off x="571472" y="3857628"/>
            <a:ext cx="4286280" cy="2062103"/>
          </a:xfrm>
          <a:prstGeom prst="rect">
            <a:avLst/>
          </a:prstGeom>
          <a:noFill/>
          <a:ln>
            <a:solidFill>
              <a:schemeClr val="tx1"/>
            </a:solidFill>
          </a:ln>
        </p:spPr>
        <p:txBody>
          <a:bodyPr wrap="square" rtlCol="0">
            <a:spAutoFit/>
          </a:bodyPr>
          <a:lstStyle/>
          <a:p>
            <a:r>
              <a:rPr lang="it-IT" sz="1600" dirty="0" smtClean="0">
                <a:latin typeface="Calisto MT" pitchFamily="18" charset="0"/>
              </a:rPr>
              <a:t>Ma, soprattutto, dobbiamo rispettare coloro che si stanno impegnando per trovare una </a:t>
            </a:r>
            <a:r>
              <a:rPr lang="it-IT" sz="1600" b="1" dirty="0" smtClean="0">
                <a:solidFill>
                  <a:srgbClr val="204D84"/>
                </a:solidFill>
                <a:latin typeface="Calisto MT" pitchFamily="18" charset="0"/>
              </a:rPr>
              <a:t>cura</a:t>
            </a:r>
            <a:r>
              <a:rPr lang="it-IT" sz="1600" dirty="0" smtClean="0">
                <a:latin typeface="Calisto MT" pitchFamily="18" charset="0"/>
              </a:rPr>
              <a:t>, per guarirci tutti e far ritornare tutto al proprio posto.</a:t>
            </a:r>
          </a:p>
          <a:p>
            <a:r>
              <a:rPr lang="it-IT" sz="1600" dirty="0" smtClean="0">
                <a:latin typeface="Calisto MT" pitchFamily="18" charset="0"/>
              </a:rPr>
              <a:t>Semplicemente non possiamo distruggere tutto il loro lavoro solo perché si hanno le proprie ‘’priorità’’. In questo momento, tutto è passato in secondo piano. Si deve rimanere in casa.</a:t>
            </a:r>
          </a:p>
        </p:txBody>
      </p:sp>
      <p:pic>
        <p:nvPicPr>
          <p:cNvPr id="40962" name="Picture 2" descr="Vaccine GIFs | Tenor"/>
          <p:cNvPicPr>
            <a:picLocks noChangeAspect="1" noChangeArrowheads="1" noCrop="1"/>
          </p:cNvPicPr>
          <p:nvPr/>
        </p:nvPicPr>
        <p:blipFill>
          <a:blip r:embed="rId2"/>
          <a:srcRect/>
          <a:stretch>
            <a:fillRect/>
          </a:stretch>
        </p:blipFill>
        <p:spPr bwMode="auto">
          <a:xfrm>
            <a:off x="5332857" y="3879707"/>
            <a:ext cx="2811043" cy="2121061"/>
          </a:xfrm>
          <a:prstGeom prst="rect">
            <a:avLst/>
          </a:prstGeom>
          <a:ln w="88900" cap="sq" cmpd="thickThin">
            <a:solidFill>
              <a:srgbClr val="FF9933"/>
            </a:solidFill>
            <a:prstDash val="solid"/>
            <a:miter lim="800000"/>
          </a:ln>
          <a:effectLst>
            <a:outerShdw blurRad="76200" dir="18900000" sy="23000" kx="-1200000" algn="bl" rotWithShape="0">
              <a:prstClr val="black">
                <a:alpha val="20000"/>
              </a:prstClr>
            </a:outerShdw>
          </a:effectLst>
        </p:spPr>
      </p:pic>
      <p:pic>
        <p:nvPicPr>
          <p:cNvPr id="40964" name="Picture 4" descr="Zoonotic Epidemiologist – Career In STEM"/>
          <p:cNvPicPr>
            <a:picLocks noChangeAspect="1" noChangeArrowheads="1"/>
          </p:cNvPicPr>
          <p:nvPr/>
        </p:nvPicPr>
        <p:blipFill>
          <a:blip r:embed="rId3" cstate="print"/>
          <a:srcRect/>
          <a:stretch>
            <a:fillRect/>
          </a:stretch>
        </p:blipFill>
        <p:spPr bwMode="auto">
          <a:xfrm>
            <a:off x="1000100" y="1357298"/>
            <a:ext cx="3276062" cy="2175510"/>
          </a:xfrm>
          <a:prstGeom prst="roundRect">
            <a:avLst>
              <a:gd name="adj" fmla="val 4167"/>
            </a:avLst>
          </a:prstGeom>
          <a:solidFill>
            <a:srgbClr val="FFFFFF"/>
          </a:solidFill>
          <a:ln w="76200" cap="sq">
            <a:solidFill>
              <a:srgbClr val="FFCC9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p:pull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143108" y="291092"/>
            <a:ext cx="4823693" cy="923330"/>
          </a:xfrm>
          <a:prstGeom prst="rect">
            <a:avLst/>
          </a:prstGeom>
          <a:noFill/>
        </p:spPr>
        <p:txBody>
          <a:bodyPr wrap="none" lIns="91440" tIns="45720" rIns="91440" bIns="45720">
            <a:spAutoFit/>
          </a:bodyPr>
          <a:lstStyle/>
          <a:p>
            <a:pPr algn="ctr"/>
            <a:r>
              <a:rPr lang="it-IT" sz="5400" b="1" cap="none" spc="0" dirty="0" smtClean="0">
                <a:ln w="17780" cmpd="sng">
                  <a:solidFill>
                    <a:srgbClr val="FFFFFF"/>
                  </a:solidFill>
                  <a:prstDash val="solid"/>
                  <a:miter lim="800000"/>
                </a:ln>
                <a:solidFill>
                  <a:schemeClr val="bg2">
                    <a:lumMod val="60000"/>
                    <a:lumOff val="40000"/>
                  </a:schemeClr>
                </a:solidFill>
                <a:effectLst>
                  <a:outerShdw blurRad="50800" algn="tl" rotWithShape="0">
                    <a:srgbClr val="000000"/>
                  </a:outerShdw>
                </a:effectLst>
              </a:rPr>
              <a:t>Il mio Appello</a:t>
            </a:r>
            <a:endParaRPr lang="it-IT" sz="5400" b="1" cap="none" spc="0" dirty="0">
              <a:ln w="17780" cmpd="sng">
                <a:solidFill>
                  <a:srgbClr val="FFFFFF"/>
                </a:solidFill>
                <a:prstDash val="solid"/>
                <a:miter lim="800000"/>
              </a:ln>
              <a:solidFill>
                <a:schemeClr val="bg2">
                  <a:lumMod val="60000"/>
                  <a:lumOff val="40000"/>
                </a:schemeClr>
              </a:solidFill>
              <a:effectLst>
                <a:outerShdw blurRad="50800" algn="tl" rotWithShape="0">
                  <a:srgbClr val="000000"/>
                </a:outerShdw>
              </a:effectLst>
            </a:endParaRPr>
          </a:p>
        </p:txBody>
      </p:sp>
      <p:sp>
        <p:nvSpPr>
          <p:cNvPr id="5" name="Fumetto 2 4"/>
          <p:cNvSpPr/>
          <p:nvPr/>
        </p:nvSpPr>
        <p:spPr>
          <a:xfrm flipH="1">
            <a:off x="3214676" y="1285860"/>
            <a:ext cx="5541941" cy="4071966"/>
          </a:xfrm>
          <a:prstGeom prst="wedgeRoundRectCallout">
            <a:avLst>
              <a:gd name="adj1" fmla="val 58191"/>
              <a:gd name="adj2" fmla="val 38737"/>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a:p>
        </p:txBody>
      </p:sp>
      <p:sp>
        <p:nvSpPr>
          <p:cNvPr id="6" name="CasellaDiTesto 5"/>
          <p:cNvSpPr txBox="1"/>
          <p:nvPr/>
        </p:nvSpPr>
        <p:spPr>
          <a:xfrm>
            <a:off x="3428992" y="1428736"/>
            <a:ext cx="5214974" cy="4062651"/>
          </a:xfrm>
          <a:prstGeom prst="rect">
            <a:avLst/>
          </a:prstGeom>
          <a:noFill/>
        </p:spPr>
        <p:txBody>
          <a:bodyPr wrap="square" rtlCol="0">
            <a:spAutoFit/>
          </a:bodyPr>
          <a:lstStyle/>
          <a:p>
            <a:r>
              <a:rPr lang="it-IT" sz="2400" dirty="0" smtClean="0">
                <a:solidFill>
                  <a:schemeClr val="bg1"/>
                </a:solidFill>
                <a:latin typeface="Calisto MT" pitchFamily="18" charset="0"/>
              </a:rPr>
              <a:t>Se dovessi lanciare un appello a tutti i miei coetanei , li inviterei TUTTI a rispettare le norme della quarantena e ad essere razionali, maturi e responsabili ma, soprattutto, consapevoli delle conseguenze delle loro azioni.</a:t>
            </a:r>
          </a:p>
          <a:p>
            <a:r>
              <a:rPr lang="it-IT" sz="2400" dirty="0" smtClean="0">
                <a:solidFill>
                  <a:schemeClr val="bg1"/>
                </a:solidFill>
                <a:latin typeface="Calisto MT" pitchFamily="18" charset="0"/>
              </a:rPr>
              <a:t>Se usciamo e facciamo quello che ci fa comodo, tutti saranno presto in pericolo, compresi i nostri cari.</a:t>
            </a:r>
          </a:p>
          <a:p>
            <a:endParaRPr lang="it-IT" dirty="0"/>
          </a:p>
        </p:txBody>
      </p:sp>
      <p:pic>
        <p:nvPicPr>
          <p:cNvPr id="23556" name="Picture 4" descr="giphy - Da Piero"/>
          <p:cNvPicPr>
            <a:picLocks noChangeAspect="1" noChangeArrowheads="1" noCrop="1"/>
          </p:cNvPicPr>
          <p:nvPr/>
        </p:nvPicPr>
        <p:blipFill>
          <a:blip r:embed="rId2"/>
          <a:srcRect/>
          <a:stretch>
            <a:fillRect/>
          </a:stretch>
        </p:blipFill>
        <p:spPr bwMode="auto">
          <a:xfrm>
            <a:off x="428596" y="4000504"/>
            <a:ext cx="2643174" cy="2582602"/>
          </a:xfrm>
          <a:prstGeom prst="rect">
            <a:avLst/>
          </a:prstGeom>
          <a:noFill/>
        </p:spPr>
      </p:pic>
      <p:pic>
        <p:nvPicPr>
          <p:cNvPr id="23558" name="Picture 6" descr="Grandparents - Free people icons"/>
          <p:cNvPicPr>
            <a:picLocks noChangeAspect="1" noChangeArrowheads="1"/>
          </p:cNvPicPr>
          <p:nvPr/>
        </p:nvPicPr>
        <p:blipFill>
          <a:blip r:embed="rId3"/>
          <a:srcRect/>
          <a:stretch>
            <a:fillRect/>
          </a:stretch>
        </p:blipFill>
        <p:spPr bwMode="auto">
          <a:xfrm>
            <a:off x="571472" y="1266843"/>
            <a:ext cx="2376470" cy="2376471"/>
          </a:xfrm>
          <a:prstGeom prst="rect">
            <a:avLst/>
          </a:prstGeom>
          <a:noFill/>
        </p:spPr>
      </p:pic>
      <p:sp>
        <p:nvSpPr>
          <p:cNvPr id="9" name="Rettangolo 8">
            <a:hlinkClick r:id="rId4" action="ppaction://hlinksldjump"/>
          </p:cNvPr>
          <p:cNvSpPr/>
          <p:nvPr/>
        </p:nvSpPr>
        <p:spPr>
          <a:xfrm>
            <a:off x="6929470" y="5572140"/>
            <a:ext cx="1428744" cy="830997"/>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it-IT" sz="1600" dirty="0" err="1" smtClean="0">
                <a:latin typeface="Calisto MT" pitchFamily="18" charset="0"/>
              </a:rPr>
              <a:t>Cliccami</a:t>
            </a:r>
            <a:r>
              <a:rPr lang="it-IT" sz="1600" dirty="0" smtClean="0">
                <a:latin typeface="Calisto MT" pitchFamily="18" charset="0"/>
              </a:rPr>
              <a:t> per </a:t>
            </a:r>
          </a:p>
          <a:p>
            <a:r>
              <a:rPr lang="it-IT" sz="1600" dirty="0" smtClean="0">
                <a:latin typeface="Calisto MT" pitchFamily="18" charset="0"/>
              </a:rPr>
              <a:t>tornare agli argomenti!</a:t>
            </a:r>
            <a:endParaRPr lang="it-IT" sz="1600" dirty="0">
              <a:latin typeface="Calisto MT" pitchFamily="18" charset="0"/>
            </a:endParaRPr>
          </a:p>
        </p:txBody>
      </p:sp>
    </p:spTree>
  </p:cSld>
  <p:clrMapOvr>
    <a:masterClrMapping/>
  </p:clrMapOvr>
  <p:transition>
    <p:strips dir="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285852" y="285728"/>
            <a:ext cx="6890605" cy="923330"/>
          </a:xfrm>
          <a:prstGeom prst="rect">
            <a:avLst/>
          </a:prstGeom>
          <a:noFill/>
        </p:spPr>
        <p:txBody>
          <a:bodyPr wrap="none" lIns="91440" tIns="45720" rIns="91440" bIns="45720">
            <a:spAutoFit/>
          </a:bodyPr>
          <a:lstStyle/>
          <a:p>
            <a:pPr algn="ctr"/>
            <a:r>
              <a:rPr lang="it-IT" sz="5400" b="1" cap="none" spc="0" dirty="0" smtClean="0">
                <a:ln w="17780" cmpd="sng">
                  <a:solidFill>
                    <a:srgbClr val="FFFFFF"/>
                  </a:solidFill>
                  <a:prstDash val="solid"/>
                  <a:miter lim="800000"/>
                </a:ln>
                <a:solidFill>
                  <a:srgbClr val="FFFF00"/>
                </a:solidFill>
                <a:effectLst>
                  <a:outerShdw blurRad="50800" algn="tl" rotWithShape="0">
                    <a:srgbClr val="000000"/>
                  </a:outerShdw>
                </a:effectLst>
              </a:rPr>
              <a:t>Il Vincolo del Futuro</a:t>
            </a:r>
            <a:endParaRPr lang="it-IT" sz="5400" b="1" cap="none" spc="0" dirty="0">
              <a:ln w="17780" cmpd="sng">
                <a:solidFill>
                  <a:srgbClr val="FFFFFF"/>
                </a:solidFill>
                <a:prstDash val="solid"/>
                <a:miter lim="800000"/>
              </a:ln>
              <a:solidFill>
                <a:srgbClr val="FFFF00"/>
              </a:solidFill>
              <a:effectLst>
                <a:outerShdw blurRad="50800" algn="tl" rotWithShape="0">
                  <a:srgbClr val="000000"/>
                </a:outerShdw>
              </a:effectLst>
            </a:endParaRPr>
          </a:p>
        </p:txBody>
      </p:sp>
      <p:sp>
        <p:nvSpPr>
          <p:cNvPr id="3" name="CasellaDiTesto 2"/>
          <p:cNvSpPr txBox="1"/>
          <p:nvPr/>
        </p:nvSpPr>
        <p:spPr>
          <a:xfrm>
            <a:off x="785786" y="1357298"/>
            <a:ext cx="3571900" cy="923330"/>
          </a:xfrm>
          <a:prstGeom prst="rect">
            <a:avLst/>
          </a:prstGeom>
          <a:noFill/>
          <a:ln>
            <a:solidFill>
              <a:schemeClr val="tx1"/>
            </a:solidFill>
          </a:ln>
        </p:spPr>
        <p:txBody>
          <a:bodyPr wrap="square" rtlCol="0">
            <a:spAutoFit/>
          </a:bodyPr>
          <a:lstStyle/>
          <a:p>
            <a:r>
              <a:rPr lang="it-IT" dirty="0" smtClean="0">
                <a:latin typeface="Calisto MT" pitchFamily="18" charset="0"/>
              </a:rPr>
              <a:t>Inoltre, il cardinale, ci fa riflettere su come l’uomo si concentri sulla </a:t>
            </a:r>
            <a:r>
              <a:rPr lang="it-IT" b="1" dirty="0" smtClean="0">
                <a:solidFill>
                  <a:srgbClr val="FFFF00"/>
                </a:solidFill>
                <a:latin typeface="Calisto MT" pitchFamily="18" charset="0"/>
              </a:rPr>
              <a:t>tridimensionalità del tempo</a:t>
            </a:r>
            <a:r>
              <a:rPr lang="it-IT" dirty="0" smtClean="0">
                <a:latin typeface="Calisto MT" pitchFamily="18" charset="0"/>
              </a:rPr>
              <a:t>:</a:t>
            </a:r>
          </a:p>
        </p:txBody>
      </p:sp>
      <p:pic>
        <p:nvPicPr>
          <p:cNvPr id="25601" name="Picture 1" descr="C:\Users\Imma\Desktop\Cattura.PNG"/>
          <p:cNvPicPr>
            <a:picLocks noChangeAspect="1" noChangeArrowheads="1"/>
          </p:cNvPicPr>
          <p:nvPr/>
        </p:nvPicPr>
        <p:blipFill>
          <a:blip r:embed="rId2"/>
          <a:srcRect/>
          <a:stretch>
            <a:fillRect/>
          </a:stretch>
        </p:blipFill>
        <p:spPr bwMode="auto">
          <a:xfrm>
            <a:off x="5715008" y="1357298"/>
            <a:ext cx="2071702" cy="20017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Fumetto 1 4"/>
          <p:cNvSpPr/>
          <p:nvPr/>
        </p:nvSpPr>
        <p:spPr>
          <a:xfrm flipH="1" flipV="1">
            <a:off x="714348" y="2500306"/>
            <a:ext cx="4071966" cy="1244740"/>
          </a:xfrm>
          <a:prstGeom prst="wedgeRectCallout">
            <a:avLst>
              <a:gd name="adj1" fmla="val -67813"/>
              <a:gd name="adj2" fmla="val 39089"/>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it-IT"/>
          </a:p>
        </p:txBody>
      </p:sp>
      <p:sp>
        <p:nvSpPr>
          <p:cNvPr id="6" name="CasellaDiTesto 5"/>
          <p:cNvSpPr txBox="1"/>
          <p:nvPr/>
        </p:nvSpPr>
        <p:spPr>
          <a:xfrm>
            <a:off x="785786" y="2500306"/>
            <a:ext cx="3857652" cy="1200329"/>
          </a:xfrm>
          <a:prstGeom prst="rect">
            <a:avLst/>
          </a:prstGeom>
          <a:noFill/>
        </p:spPr>
        <p:txBody>
          <a:bodyPr wrap="square" rtlCol="0">
            <a:spAutoFit/>
          </a:bodyPr>
          <a:lstStyle/>
          <a:p>
            <a:r>
              <a:rPr lang="it-IT" i="1" dirty="0" smtClean="0">
                <a:solidFill>
                  <a:schemeClr val="bg1"/>
                </a:solidFill>
                <a:latin typeface="Calisto MT" pitchFamily="18" charset="0"/>
              </a:rPr>
              <a:t>‘’Abbiamo una forte percezione di ciò che sta alle nostre spalle, viviamo il presente, che muore subito e diventa passato, e ci trasferiamo nel futuro.’’</a:t>
            </a:r>
            <a:endParaRPr lang="it-IT" i="1" dirty="0">
              <a:solidFill>
                <a:schemeClr val="bg1"/>
              </a:solidFill>
              <a:latin typeface="Calisto MT" pitchFamily="18" charset="0"/>
            </a:endParaRPr>
          </a:p>
        </p:txBody>
      </p:sp>
      <p:sp>
        <p:nvSpPr>
          <p:cNvPr id="7" name="CasellaDiTesto 6"/>
          <p:cNvSpPr txBox="1"/>
          <p:nvPr/>
        </p:nvSpPr>
        <p:spPr>
          <a:xfrm>
            <a:off x="4500562" y="4000504"/>
            <a:ext cx="4143404" cy="2308324"/>
          </a:xfrm>
          <a:prstGeom prst="rect">
            <a:avLst/>
          </a:prstGeom>
          <a:noFill/>
          <a:ln>
            <a:solidFill>
              <a:schemeClr val="tx1"/>
            </a:solidFill>
          </a:ln>
        </p:spPr>
        <p:txBody>
          <a:bodyPr wrap="square" rtlCol="0">
            <a:spAutoFit/>
          </a:bodyPr>
          <a:lstStyle/>
          <a:p>
            <a:r>
              <a:rPr lang="it-IT" dirty="0" smtClean="0">
                <a:latin typeface="Calisto MT" pitchFamily="18" charset="0"/>
              </a:rPr>
              <a:t>Questa sua affermazione mi ha aperto gli occhi, perché se prima molti di noi trascuravamo il passare del tempo, </a:t>
            </a:r>
            <a:r>
              <a:rPr lang="it-IT" dirty="0" err="1" smtClean="0">
                <a:latin typeface="Calisto MT" pitchFamily="18" charset="0"/>
              </a:rPr>
              <a:t>procastinando</a:t>
            </a:r>
            <a:r>
              <a:rPr lang="it-IT" dirty="0" smtClean="0">
                <a:latin typeface="Calisto MT" pitchFamily="18" charset="0"/>
              </a:rPr>
              <a:t> e rimandando sempre ad un domani, adesso che siamo ostacolati dal progettarci e costruirci un futuro produttivo e degno delle nostre ambizioni, entriamo in panico.</a:t>
            </a:r>
            <a:endParaRPr lang="it-IT" dirty="0">
              <a:latin typeface="Calisto MT" pitchFamily="18" charset="0"/>
            </a:endParaRPr>
          </a:p>
        </p:txBody>
      </p:sp>
      <p:pic>
        <p:nvPicPr>
          <p:cNvPr id="25603" name="Picture 3" descr="Concorsi – Future Time Traveller"/>
          <p:cNvPicPr>
            <a:picLocks noChangeAspect="1" noChangeArrowheads="1"/>
          </p:cNvPicPr>
          <p:nvPr/>
        </p:nvPicPr>
        <p:blipFill>
          <a:blip r:embed="rId3"/>
          <a:srcRect/>
          <a:stretch>
            <a:fillRect/>
          </a:stretch>
        </p:blipFill>
        <p:spPr bwMode="auto">
          <a:xfrm>
            <a:off x="1214414" y="3929066"/>
            <a:ext cx="2500330" cy="2500330"/>
          </a:xfrm>
          <a:prstGeom prst="rect">
            <a:avLst/>
          </a:prstGeom>
          <a:noFill/>
        </p:spPr>
      </p:pic>
    </p:spTree>
  </p:cSld>
  <p:clrMapOvr>
    <a:masterClrMapping/>
  </p:clrMapOvr>
  <p:transition>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214414" y="285728"/>
            <a:ext cx="6890605" cy="923330"/>
          </a:xfrm>
          <a:prstGeom prst="rect">
            <a:avLst/>
          </a:prstGeom>
          <a:noFill/>
        </p:spPr>
        <p:txBody>
          <a:bodyPr wrap="none" lIns="91440" tIns="45720" rIns="91440" bIns="45720">
            <a:spAutoFit/>
          </a:bodyPr>
          <a:lstStyle/>
          <a:p>
            <a:pPr algn="ctr"/>
            <a:r>
              <a:rPr lang="it-IT" sz="5400" b="1" cap="none" spc="0" dirty="0" smtClean="0">
                <a:ln w="17780" cmpd="sng">
                  <a:solidFill>
                    <a:srgbClr val="FFFFFF"/>
                  </a:solidFill>
                  <a:prstDash val="solid"/>
                  <a:miter lim="800000"/>
                </a:ln>
                <a:solidFill>
                  <a:srgbClr val="FFFF00"/>
                </a:solidFill>
                <a:effectLst>
                  <a:outerShdw blurRad="50800" algn="tl" rotWithShape="0">
                    <a:srgbClr val="000000"/>
                  </a:outerShdw>
                </a:effectLst>
              </a:rPr>
              <a:t>Il Vincolo del Futuro</a:t>
            </a:r>
            <a:endParaRPr lang="it-IT" sz="5400" b="1" cap="none" spc="0" dirty="0">
              <a:ln w="17780" cmpd="sng">
                <a:solidFill>
                  <a:srgbClr val="FFFFFF"/>
                </a:solidFill>
                <a:prstDash val="solid"/>
                <a:miter lim="800000"/>
              </a:ln>
              <a:solidFill>
                <a:srgbClr val="FFFF00"/>
              </a:solidFill>
              <a:effectLst>
                <a:outerShdw blurRad="50800" algn="tl" rotWithShape="0">
                  <a:srgbClr val="000000"/>
                </a:outerShdw>
              </a:effectLst>
            </a:endParaRPr>
          </a:p>
        </p:txBody>
      </p:sp>
      <p:sp>
        <p:nvSpPr>
          <p:cNvPr id="5" name="CasellaDiTesto 4"/>
          <p:cNvSpPr txBox="1"/>
          <p:nvPr/>
        </p:nvSpPr>
        <p:spPr>
          <a:xfrm>
            <a:off x="642910" y="1214422"/>
            <a:ext cx="7786742" cy="1200329"/>
          </a:xfrm>
          <a:prstGeom prst="rect">
            <a:avLst/>
          </a:prstGeom>
          <a:noFill/>
          <a:ln>
            <a:solidFill>
              <a:schemeClr val="tx1"/>
            </a:solidFill>
          </a:ln>
        </p:spPr>
        <p:txBody>
          <a:bodyPr wrap="square" rtlCol="0">
            <a:spAutoFit/>
          </a:bodyPr>
          <a:lstStyle/>
          <a:p>
            <a:r>
              <a:rPr lang="it-IT" dirty="0" smtClean="0">
                <a:latin typeface="Calisto MT" pitchFamily="18" charset="0"/>
              </a:rPr>
              <a:t>Iniziamo a renderci conto che nulla è certo, nulla è delineato, almeno per noi. Io sono convinta che tutto quello che accade sia già scritto e sia immutabile. Tuttavia nessuno di noi può ‘’accedere’’ a queste previsioni.</a:t>
            </a:r>
          </a:p>
          <a:p>
            <a:r>
              <a:rPr lang="it-IT" dirty="0" smtClean="0">
                <a:latin typeface="Calisto MT" pitchFamily="18" charset="0"/>
              </a:rPr>
              <a:t>Quel futuro che prima sembrava così vicino, tangibile, ora è </a:t>
            </a:r>
            <a:r>
              <a:rPr lang="it-IT" b="1" dirty="0" smtClean="0">
                <a:solidFill>
                  <a:srgbClr val="FFFF00"/>
                </a:solidFill>
                <a:latin typeface="Calisto MT" pitchFamily="18" charset="0"/>
              </a:rPr>
              <a:t>lontano</a:t>
            </a:r>
            <a:r>
              <a:rPr lang="it-IT" dirty="0" smtClean="0">
                <a:latin typeface="Calisto MT" pitchFamily="18" charset="0"/>
              </a:rPr>
              <a:t> e </a:t>
            </a:r>
            <a:r>
              <a:rPr lang="it-IT" b="1" dirty="0" smtClean="0">
                <a:solidFill>
                  <a:srgbClr val="FFFF00"/>
                </a:solidFill>
                <a:latin typeface="Calisto MT" pitchFamily="18" charset="0"/>
              </a:rPr>
              <a:t>sfocato</a:t>
            </a:r>
            <a:r>
              <a:rPr lang="it-IT" dirty="0" smtClean="0">
                <a:latin typeface="Calisto MT" pitchFamily="18" charset="0"/>
              </a:rPr>
              <a:t>.</a:t>
            </a:r>
            <a:endParaRPr lang="it-IT" dirty="0">
              <a:latin typeface="Calisto MT" pitchFamily="18" charset="0"/>
            </a:endParaRPr>
          </a:p>
        </p:txBody>
      </p:sp>
      <p:pic>
        <p:nvPicPr>
          <p:cNvPr id="26628" name="Picture 4" descr="Instant Future - News - Newsletter Instant Future - Uno sguardo al ..."/>
          <p:cNvPicPr>
            <a:picLocks noChangeAspect="1" noChangeArrowheads="1"/>
          </p:cNvPicPr>
          <p:nvPr/>
        </p:nvPicPr>
        <p:blipFill>
          <a:blip r:embed="rId2"/>
          <a:srcRect/>
          <a:stretch>
            <a:fillRect/>
          </a:stretch>
        </p:blipFill>
        <p:spPr bwMode="auto">
          <a:xfrm>
            <a:off x="1357290" y="2643182"/>
            <a:ext cx="6357982" cy="2649159"/>
          </a:xfrm>
          <a:prstGeom prst="snip2DiagRect">
            <a:avLst/>
          </a:prstGeom>
          <a:solidFill>
            <a:srgbClr val="FFFFFF">
              <a:shade val="85000"/>
            </a:srgbClr>
          </a:solidFill>
          <a:ln w="88900" cap="sq">
            <a:solidFill>
              <a:schemeClr val="tx1"/>
            </a:solidFill>
            <a:miter lim="800000"/>
          </a:ln>
          <a:effectLst>
            <a:glow rad="139700">
              <a:srgbClr val="FFFF00">
                <a:alpha val="40000"/>
              </a:srgbClr>
            </a:glow>
            <a:outerShdw blurRad="88900" algn="tl" rotWithShape="0">
              <a:srgbClr val="000000">
                <a:alpha val="45000"/>
              </a:srgbClr>
            </a:outerShdw>
            <a:reflection blurRad="6350" stA="50000" endA="300" endPos="38500" dist="50800" dir="5400000" sy="-100000" algn="bl" rotWithShape="0"/>
          </a:effectLst>
          <a:scene3d>
            <a:camera prst="orthographicFront"/>
            <a:lightRig rig="twoPt" dir="t">
              <a:rot lat="0" lon="0" rev="7200000"/>
            </a:lightRig>
          </a:scene3d>
          <a:sp3d>
            <a:bevelT w="25400" h="19050"/>
            <a:contourClr>
              <a:srgbClr val="FFFFFF"/>
            </a:contourClr>
          </a:sp3d>
        </p:spPr>
      </p:pic>
      <p:sp>
        <p:nvSpPr>
          <p:cNvPr id="8" name="Rettangolo 7">
            <a:hlinkClick r:id="rId3" action="ppaction://hlinksldjump"/>
          </p:cNvPr>
          <p:cNvSpPr/>
          <p:nvPr/>
        </p:nvSpPr>
        <p:spPr>
          <a:xfrm>
            <a:off x="7286644" y="5643578"/>
            <a:ext cx="1285884" cy="830997"/>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it-IT" sz="1600" dirty="0" err="1" smtClean="0">
                <a:latin typeface="Calisto MT" pitchFamily="18" charset="0"/>
              </a:rPr>
              <a:t>Cliccami</a:t>
            </a:r>
            <a:r>
              <a:rPr lang="it-IT" sz="1600" dirty="0" smtClean="0">
                <a:latin typeface="Calisto MT" pitchFamily="18" charset="0"/>
              </a:rPr>
              <a:t> per tornare agli argomenti!</a:t>
            </a:r>
            <a:endParaRPr lang="it-IT" dirty="0">
              <a:latin typeface="Calisto MT" pitchFamily="18" charset="0"/>
            </a:endParaRPr>
          </a:p>
        </p:txBody>
      </p:sp>
    </p:spTree>
  </p:cSld>
  <p:clrMapOvr>
    <a:masterClrMapping/>
  </p:clrMapOvr>
  <p:transition>
    <p:circl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285984" y="285728"/>
            <a:ext cx="4708981" cy="923330"/>
          </a:xfrm>
          <a:prstGeom prst="rect">
            <a:avLst/>
          </a:prstGeom>
          <a:noFill/>
        </p:spPr>
        <p:txBody>
          <a:bodyPr wrap="none" lIns="91440" tIns="45720" rIns="91440" bIns="45720">
            <a:spAutoFit/>
          </a:bodyPr>
          <a:lstStyle/>
          <a:p>
            <a:pPr algn="ctr"/>
            <a:r>
              <a:rPr lang="it-IT" sz="54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Dio ed il Male</a:t>
            </a:r>
            <a:endParaRPr lang="it-IT"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3" name="Rettangolo 2"/>
          <p:cNvSpPr/>
          <p:nvPr/>
        </p:nvSpPr>
        <p:spPr>
          <a:xfrm>
            <a:off x="4572000" y="1643050"/>
            <a:ext cx="3929090" cy="1569660"/>
          </a:xfrm>
          <a:prstGeom prst="rect">
            <a:avLst/>
          </a:prstGeom>
          <a:ln>
            <a:solidFill>
              <a:schemeClr val="tx1"/>
            </a:solidFill>
          </a:ln>
        </p:spPr>
        <p:txBody>
          <a:bodyPr wrap="square">
            <a:spAutoFit/>
          </a:bodyPr>
          <a:lstStyle/>
          <a:p>
            <a:r>
              <a:rPr lang="it-IT" sz="1600" dirty="0" smtClean="0">
                <a:latin typeface="Calisto MT" pitchFamily="18" charset="0"/>
              </a:rPr>
              <a:t>Un altro argomento trattato da Ravasi che mi ha toccato è la </a:t>
            </a:r>
            <a:r>
              <a:rPr lang="it-IT" sz="1600" b="1" dirty="0" smtClean="0">
                <a:solidFill>
                  <a:schemeClr val="bg2">
                    <a:lumMod val="20000"/>
                    <a:lumOff val="80000"/>
                  </a:schemeClr>
                </a:solidFill>
                <a:latin typeface="Calisto MT" pitchFamily="18" charset="0"/>
              </a:rPr>
              <a:t>connessione </a:t>
            </a:r>
            <a:r>
              <a:rPr lang="it-IT" sz="1600" b="1" dirty="0" err="1" smtClean="0">
                <a:solidFill>
                  <a:schemeClr val="bg2">
                    <a:lumMod val="20000"/>
                    <a:lumOff val="80000"/>
                  </a:schemeClr>
                </a:solidFill>
                <a:latin typeface="Calisto MT" pitchFamily="18" charset="0"/>
              </a:rPr>
              <a:t>Dio-male</a:t>
            </a:r>
            <a:r>
              <a:rPr lang="it-IT" sz="1600" dirty="0" smtClean="0">
                <a:latin typeface="Calisto MT" pitchFamily="18" charset="0"/>
              </a:rPr>
              <a:t>. Qual è il filo che congiunge i due emisferi opposti? Perché se Dio ci ha creati per farci nient'altro che bene, puntualmente c'è qualcosa che ci fa stare male?</a:t>
            </a:r>
            <a:endParaRPr lang="it-IT" sz="1600" dirty="0">
              <a:latin typeface="Calisto MT" pitchFamily="18" charset="0"/>
            </a:endParaRPr>
          </a:p>
        </p:txBody>
      </p:sp>
      <p:sp>
        <p:nvSpPr>
          <p:cNvPr id="4" name="Rettangolo 3"/>
          <p:cNvSpPr/>
          <p:nvPr/>
        </p:nvSpPr>
        <p:spPr>
          <a:xfrm>
            <a:off x="571472" y="4288232"/>
            <a:ext cx="4286280" cy="1569660"/>
          </a:xfrm>
          <a:prstGeom prst="rect">
            <a:avLst/>
          </a:prstGeom>
          <a:ln>
            <a:solidFill>
              <a:schemeClr val="tx1"/>
            </a:solidFill>
          </a:ln>
        </p:spPr>
        <p:txBody>
          <a:bodyPr wrap="square">
            <a:spAutoFit/>
          </a:bodyPr>
          <a:lstStyle/>
          <a:p>
            <a:r>
              <a:rPr lang="it-IT" sz="1600" dirty="0" smtClean="0">
                <a:latin typeface="Calisto MT" pitchFamily="18" charset="0"/>
              </a:rPr>
              <a:t>Ed io, riflettendo, mi sono data una risposta. Il male non proviene da Dio. Non ha mai creato il malessere, bensì il benessere di noi uomini. Ma ogni cosa ha il suo </a:t>
            </a:r>
            <a:r>
              <a:rPr lang="it-IT" sz="1600" b="1" dirty="0" smtClean="0">
                <a:solidFill>
                  <a:schemeClr val="bg2">
                    <a:lumMod val="20000"/>
                    <a:lumOff val="80000"/>
                  </a:schemeClr>
                </a:solidFill>
                <a:latin typeface="Calisto MT" pitchFamily="18" charset="0"/>
              </a:rPr>
              <a:t>opposto</a:t>
            </a:r>
            <a:r>
              <a:rPr lang="it-IT" sz="1600" dirty="0" smtClean="0">
                <a:latin typeface="Calisto MT" pitchFamily="18" charset="0"/>
              </a:rPr>
              <a:t>, e non deve essere per forza proveniente dallo stesso creatore: gli uomini sono </a:t>
            </a:r>
            <a:r>
              <a:rPr lang="it-IT" sz="1600" b="1" dirty="0" smtClean="0">
                <a:solidFill>
                  <a:schemeClr val="bg2">
                    <a:lumMod val="20000"/>
                    <a:lumOff val="80000"/>
                  </a:schemeClr>
                </a:solidFill>
                <a:latin typeface="Calisto MT" pitchFamily="18" charset="0"/>
              </a:rPr>
              <a:t>artefici del male</a:t>
            </a:r>
            <a:r>
              <a:rPr lang="it-IT" sz="1600" dirty="0" smtClean="0">
                <a:latin typeface="Calisto MT" pitchFamily="18" charset="0"/>
              </a:rPr>
              <a:t>.</a:t>
            </a:r>
            <a:endParaRPr lang="it-IT" sz="1600" dirty="0">
              <a:latin typeface="Calisto MT" pitchFamily="18" charset="0"/>
            </a:endParaRPr>
          </a:p>
        </p:txBody>
      </p:sp>
      <p:pic>
        <p:nvPicPr>
          <p:cNvPr id="2050" name="Picture 2" descr="Singolarita Tecnologica: Il Dio Onnipotente e il Problema del Male"/>
          <p:cNvPicPr>
            <a:picLocks noChangeAspect="1" noChangeArrowheads="1"/>
          </p:cNvPicPr>
          <p:nvPr/>
        </p:nvPicPr>
        <p:blipFill>
          <a:blip r:embed="rId2"/>
          <a:srcRect/>
          <a:stretch>
            <a:fillRect/>
          </a:stretch>
        </p:blipFill>
        <p:spPr bwMode="auto">
          <a:xfrm>
            <a:off x="571472" y="1571612"/>
            <a:ext cx="3500430" cy="2100259"/>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2052" name="Picture 4" descr="Un Dio che lascia fare? Il male e il dolore - Opus Dei"/>
          <p:cNvPicPr>
            <a:picLocks noChangeAspect="1" noChangeArrowheads="1"/>
          </p:cNvPicPr>
          <p:nvPr/>
        </p:nvPicPr>
        <p:blipFill>
          <a:blip r:embed="rId3"/>
          <a:srcRect/>
          <a:stretch>
            <a:fillRect/>
          </a:stretch>
        </p:blipFill>
        <p:spPr bwMode="auto">
          <a:xfrm>
            <a:off x="5214942" y="3643314"/>
            <a:ext cx="3214710" cy="25539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pull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85918" y="285728"/>
            <a:ext cx="5880521" cy="923330"/>
          </a:xfrm>
          <a:prstGeom prst="rect">
            <a:avLst/>
          </a:prstGeom>
          <a:noFill/>
        </p:spPr>
        <p:txBody>
          <a:bodyPr wrap="none" lIns="91440" tIns="45720" rIns="91440" bIns="45720">
            <a:spAutoFit/>
          </a:bodyPr>
          <a:lstStyle/>
          <a:p>
            <a:pPr algn="ctr"/>
            <a:r>
              <a:rPr lang="it-IT" sz="54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Il Male siamo Noi</a:t>
            </a:r>
            <a:endParaRPr lang="it-IT"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3" name="Rettangolo 2"/>
          <p:cNvSpPr/>
          <p:nvPr/>
        </p:nvSpPr>
        <p:spPr>
          <a:xfrm>
            <a:off x="714348" y="1142984"/>
            <a:ext cx="7429552" cy="877163"/>
          </a:xfrm>
          <a:prstGeom prst="rect">
            <a:avLst/>
          </a:prstGeom>
          <a:ln>
            <a:solidFill>
              <a:schemeClr val="tx1"/>
            </a:solidFill>
          </a:ln>
        </p:spPr>
        <p:txBody>
          <a:bodyPr wrap="square">
            <a:spAutoFit/>
          </a:bodyPr>
          <a:lstStyle/>
          <a:p>
            <a:r>
              <a:rPr lang="it-IT" sz="1700" dirty="0" smtClean="0">
                <a:latin typeface="Calisto MT" pitchFamily="18" charset="0"/>
              </a:rPr>
              <a:t>Il virus non è creato da Dio, bensì è stato formato qui, sulla piattaforma terrestre e da nessuna entità celeste. Noi ci stiamo facendo del male da soli e noi stessi dobbiamo risolvere il problema.</a:t>
            </a:r>
            <a:endParaRPr lang="it-IT" sz="1700" dirty="0">
              <a:latin typeface="Calisto MT" pitchFamily="18" charset="0"/>
            </a:endParaRPr>
          </a:p>
        </p:txBody>
      </p:sp>
      <p:pic>
        <p:nvPicPr>
          <p:cNvPr id="1026" name="Picture 2" descr="SARS-CoV-2 - Wikipedia"/>
          <p:cNvPicPr>
            <a:picLocks noChangeAspect="1" noChangeArrowheads="1"/>
          </p:cNvPicPr>
          <p:nvPr/>
        </p:nvPicPr>
        <p:blipFill>
          <a:blip r:embed="rId2"/>
          <a:srcRect/>
          <a:stretch>
            <a:fillRect/>
          </a:stretch>
        </p:blipFill>
        <p:spPr bwMode="auto">
          <a:xfrm>
            <a:off x="1000100" y="2214554"/>
            <a:ext cx="2095500" cy="2105026"/>
          </a:xfrm>
          <a:prstGeom prst="rect">
            <a:avLst/>
          </a:prstGeom>
          <a:noFill/>
          <a:effectLst>
            <a:outerShdw blurRad="76200" dir="18900000" sy="23000" kx="-1200000" algn="bl" rotWithShape="0">
              <a:prstClr val="black">
                <a:alpha val="20000"/>
              </a:prstClr>
            </a:outerShdw>
          </a:effectLst>
        </p:spPr>
      </p:pic>
      <p:pic>
        <p:nvPicPr>
          <p:cNvPr id="1028" name="Picture 4" descr="Come | AZ Molecular Diagnostic"/>
          <p:cNvPicPr>
            <a:picLocks noChangeAspect="1" noChangeArrowheads="1"/>
          </p:cNvPicPr>
          <p:nvPr/>
        </p:nvPicPr>
        <p:blipFill>
          <a:blip r:embed="rId3"/>
          <a:srcRect/>
          <a:stretch>
            <a:fillRect/>
          </a:stretch>
        </p:blipFill>
        <p:spPr bwMode="auto">
          <a:xfrm>
            <a:off x="3604638" y="2071678"/>
            <a:ext cx="1824618" cy="2200275"/>
          </a:xfrm>
          <a:prstGeom prst="rect">
            <a:avLst/>
          </a:prstGeom>
          <a:noFill/>
          <a:effectLst>
            <a:outerShdw blurRad="76200" dir="18900000" sy="23000" kx="-1200000" algn="bl" rotWithShape="0">
              <a:prstClr val="black">
                <a:alpha val="20000"/>
              </a:prstClr>
            </a:outerShdw>
          </a:effectLst>
        </p:spPr>
      </p:pic>
      <p:sp>
        <p:nvSpPr>
          <p:cNvPr id="1030" name="AutoShape 6" descr="Download Free png sick person clipart 52717 - Ill - Free Clipart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32" name="AutoShape 8" descr="Download Free png sick person clipart 52717 - Ill - Free Clipart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34" name="Picture 10" descr="Avatar, girl, mask, medical, person, sick, woman icon"/>
          <p:cNvPicPr>
            <a:picLocks noChangeAspect="1" noChangeArrowheads="1"/>
          </p:cNvPicPr>
          <p:nvPr/>
        </p:nvPicPr>
        <p:blipFill>
          <a:blip r:embed="rId4"/>
          <a:srcRect/>
          <a:stretch>
            <a:fillRect/>
          </a:stretch>
        </p:blipFill>
        <p:spPr bwMode="auto">
          <a:xfrm>
            <a:off x="5715008" y="2000240"/>
            <a:ext cx="2357454" cy="2357454"/>
          </a:xfrm>
          <a:prstGeom prst="rect">
            <a:avLst/>
          </a:prstGeom>
          <a:noFill/>
          <a:effectLst>
            <a:outerShdw blurRad="76200" dir="18900000" sy="23000" kx="-1200000" algn="bl" rotWithShape="0">
              <a:prstClr val="black">
                <a:alpha val="20000"/>
              </a:prstClr>
            </a:outerShdw>
          </a:effectLst>
        </p:spPr>
      </p:pic>
      <p:sp>
        <p:nvSpPr>
          <p:cNvPr id="10" name="Rettangolo 9"/>
          <p:cNvSpPr/>
          <p:nvPr/>
        </p:nvSpPr>
        <p:spPr>
          <a:xfrm>
            <a:off x="357158" y="4709236"/>
            <a:ext cx="8358246" cy="1077218"/>
          </a:xfrm>
          <a:prstGeom prst="rect">
            <a:avLst/>
          </a:prstGeom>
          <a:ln>
            <a:solidFill>
              <a:schemeClr val="tx1"/>
            </a:solidFill>
          </a:ln>
        </p:spPr>
        <p:txBody>
          <a:bodyPr wrap="square">
            <a:spAutoFit/>
          </a:bodyPr>
          <a:lstStyle/>
          <a:p>
            <a:r>
              <a:rPr lang="it-IT" sz="1600" dirty="0" smtClean="0">
                <a:latin typeface="Calisto MT" pitchFamily="18" charset="0"/>
              </a:rPr>
              <a:t>Sono dell'opinione che l'Onnipotente è come un </a:t>
            </a:r>
            <a:r>
              <a:rPr lang="it-IT" sz="1600" b="1" dirty="0" smtClean="0">
                <a:solidFill>
                  <a:schemeClr val="bg2">
                    <a:lumMod val="20000"/>
                    <a:lumOff val="80000"/>
                  </a:schemeClr>
                </a:solidFill>
                <a:latin typeface="Calisto MT" pitchFamily="18" charset="0"/>
              </a:rPr>
              <a:t>genitore</a:t>
            </a:r>
            <a:r>
              <a:rPr lang="it-IT" sz="1600" dirty="0" smtClean="0">
                <a:latin typeface="Calisto MT" pitchFamily="18" charset="0"/>
              </a:rPr>
              <a:t>: responsabile, protettivo, ma solo nei momenti giusti. Se qualcun altro o qualcos'altro ci provoca del male, lui ci salverà, ma se quel male ce lo siamo provocati da soli, allora dobbiamo provvedere senza alcun aiuto. Perciò la mia conclusione è che Dio non è né buono ma neanche cattivo. </a:t>
            </a:r>
            <a:r>
              <a:rPr lang="it-IT" sz="1600" b="1" dirty="0" smtClean="0">
                <a:solidFill>
                  <a:schemeClr val="bg2">
                    <a:lumMod val="20000"/>
                    <a:lumOff val="80000"/>
                  </a:schemeClr>
                </a:solidFill>
                <a:latin typeface="Calisto MT" pitchFamily="18" charset="0"/>
              </a:rPr>
              <a:t>Dio è giusto</a:t>
            </a:r>
            <a:r>
              <a:rPr lang="it-IT" sz="1600" dirty="0" smtClean="0">
                <a:latin typeface="Calisto MT" pitchFamily="18" charset="0"/>
              </a:rPr>
              <a:t>.</a:t>
            </a:r>
            <a:endParaRPr lang="it-IT" sz="1600" dirty="0">
              <a:latin typeface="Calisto MT" pitchFamily="18" charset="0"/>
            </a:endParaRPr>
          </a:p>
        </p:txBody>
      </p:sp>
      <p:sp>
        <p:nvSpPr>
          <p:cNvPr id="11" name="Rettangolo 10">
            <a:hlinkClick r:id="rId5" action="ppaction://hlinksldjump"/>
          </p:cNvPr>
          <p:cNvSpPr/>
          <p:nvPr/>
        </p:nvSpPr>
        <p:spPr>
          <a:xfrm>
            <a:off x="7215206" y="5857892"/>
            <a:ext cx="1500198" cy="830997"/>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r>
              <a:rPr lang="it-IT" sz="1600" dirty="0" err="1" smtClean="0">
                <a:latin typeface="Calisto MT" pitchFamily="18" charset="0"/>
              </a:rPr>
              <a:t>Cliccami</a:t>
            </a:r>
            <a:r>
              <a:rPr lang="it-IT" sz="1600" dirty="0" smtClean="0">
                <a:latin typeface="Calisto MT" pitchFamily="18" charset="0"/>
              </a:rPr>
              <a:t> per tornare agli argomenti!</a:t>
            </a:r>
            <a:endParaRPr lang="it-IT" dirty="0">
              <a:latin typeface="Calisto MT" pitchFamily="18" charset="0"/>
            </a:endParaRPr>
          </a:p>
        </p:txBody>
      </p:sp>
    </p:spTree>
  </p:cSld>
  <p:clrMapOvr>
    <a:masterClrMapping/>
  </p:clrMapOvr>
  <p:transition>
    <p:pull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79442" y="240549"/>
            <a:ext cx="7993086" cy="830997"/>
          </a:xfrm>
          <a:prstGeom prst="rect">
            <a:avLst/>
          </a:prstGeom>
          <a:noFill/>
        </p:spPr>
        <p:txBody>
          <a:bodyPr wrap="none" lIns="91440" tIns="45720" rIns="91440" bIns="45720">
            <a:spAutoFit/>
          </a:bodyPr>
          <a:lstStyle/>
          <a:p>
            <a:pPr algn="ctr"/>
            <a:r>
              <a:rPr lang="it-IT" sz="4800" b="1" dirty="0" smtClean="0">
                <a:ln w="17780" cmpd="sng">
                  <a:solidFill>
                    <a:srgbClr val="FFFFFF"/>
                  </a:solidFill>
                  <a:prstDash val="solid"/>
                  <a:miter lim="800000"/>
                </a:ln>
                <a:solidFill>
                  <a:schemeClr val="bg1"/>
                </a:solidFill>
                <a:effectLst>
                  <a:outerShdw blurRad="50800" algn="tl" rotWithShape="0">
                    <a:srgbClr val="000000"/>
                  </a:outerShdw>
                </a:effectLst>
              </a:rPr>
              <a:t>La Gratitudine per i Medici</a:t>
            </a:r>
            <a:endParaRPr lang="it-IT" sz="48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pic>
        <p:nvPicPr>
          <p:cNvPr id="1026" name="Picture 2" descr="Coronavirus, teme che la moglie abbia il Covid-19 e la chiude in ..."/>
          <p:cNvPicPr>
            <a:picLocks noChangeAspect="1" noChangeArrowheads="1"/>
          </p:cNvPicPr>
          <p:nvPr/>
        </p:nvPicPr>
        <p:blipFill>
          <a:blip r:embed="rId2"/>
          <a:srcRect/>
          <a:stretch>
            <a:fillRect/>
          </a:stretch>
        </p:blipFill>
        <p:spPr bwMode="auto">
          <a:xfrm>
            <a:off x="4500562" y="1262069"/>
            <a:ext cx="3951461" cy="216693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CasellaDiTesto 3"/>
          <p:cNvSpPr txBox="1"/>
          <p:nvPr/>
        </p:nvSpPr>
        <p:spPr>
          <a:xfrm>
            <a:off x="785786" y="1142984"/>
            <a:ext cx="3214710" cy="2446824"/>
          </a:xfrm>
          <a:prstGeom prst="rect">
            <a:avLst/>
          </a:prstGeom>
          <a:noFill/>
          <a:ln>
            <a:solidFill>
              <a:schemeClr val="tx1"/>
            </a:solidFill>
          </a:ln>
        </p:spPr>
        <p:txBody>
          <a:bodyPr wrap="square" rtlCol="0">
            <a:spAutoFit/>
          </a:bodyPr>
          <a:lstStyle/>
          <a:p>
            <a:r>
              <a:rPr lang="it-IT" sz="1700" dirty="0" smtClean="0">
                <a:latin typeface="Calisto MT" pitchFamily="18" charset="0"/>
                <a:cs typeface="Calibri" pitchFamily="34" charset="0"/>
              </a:rPr>
              <a:t>Toccando l’argomento ospedaliero, mi sento di dire che i protagonisti del momento non sono gli interminabili contagiati, che entrano ad ondate ogni giorno in numeri infiniti negli ospedali, bensì sono i </a:t>
            </a:r>
            <a:r>
              <a:rPr lang="it-IT" sz="1700" b="1" dirty="0" smtClean="0">
                <a:solidFill>
                  <a:schemeClr val="bg1"/>
                </a:solidFill>
                <a:latin typeface="Calisto MT" pitchFamily="18" charset="0"/>
                <a:cs typeface="Calibri" pitchFamily="34" charset="0"/>
              </a:rPr>
              <a:t>medici</a:t>
            </a:r>
            <a:r>
              <a:rPr lang="it-IT" sz="1700" dirty="0" smtClean="0">
                <a:latin typeface="Calisto MT" pitchFamily="18" charset="0"/>
                <a:cs typeface="Calibri" pitchFamily="34" charset="0"/>
              </a:rPr>
              <a:t>, che devono gestire coloro che si ammalano e cercano aiuto.</a:t>
            </a:r>
            <a:endParaRPr lang="it-IT" sz="1700" dirty="0">
              <a:latin typeface="Calisto MT" pitchFamily="18" charset="0"/>
              <a:cs typeface="Calibri" pitchFamily="34" charset="0"/>
            </a:endParaRPr>
          </a:p>
        </p:txBody>
      </p:sp>
      <p:sp>
        <p:nvSpPr>
          <p:cNvPr id="5" name="CasellaDiTesto 4"/>
          <p:cNvSpPr txBox="1"/>
          <p:nvPr/>
        </p:nvSpPr>
        <p:spPr>
          <a:xfrm>
            <a:off x="4857752" y="4357694"/>
            <a:ext cx="3571900" cy="1138773"/>
          </a:xfrm>
          <a:prstGeom prst="rect">
            <a:avLst/>
          </a:prstGeom>
          <a:noFill/>
          <a:ln>
            <a:solidFill>
              <a:schemeClr val="tx1"/>
            </a:solidFill>
          </a:ln>
        </p:spPr>
        <p:txBody>
          <a:bodyPr wrap="square" rtlCol="0">
            <a:spAutoFit/>
          </a:bodyPr>
          <a:lstStyle/>
          <a:p>
            <a:r>
              <a:rPr lang="it-IT" sz="1700" dirty="0" smtClean="0">
                <a:latin typeface="Calisto MT" pitchFamily="18" charset="0"/>
              </a:rPr>
              <a:t>Loro mettono a rischio la propria salute e quella dei loro cari per </a:t>
            </a:r>
            <a:r>
              <a:rPr lang="it-IT" sz="1700" b="1" dirty="0" smtClean="0">
                <a:solidFill>
                  <a:schemeClr val="bg1"/>
                </a:solidFill>
                <a:latin typeface="Calisto MT" pitchFamily="18" charset="0"/>
              </a:rPr>
              <a:t>NOI</a:t>
            </a:r>
            <a:r>
              <a:rPr lang="it-IT" sz="1700" dirty="0" smtClean="0">
                <a:latin typeface="Calisto MT" pitchFamily="18" charset="0"/>
              </a:rPr>
              <a:t>. Fanno straordinari, lavorano giorno e notte, ma si mostrano </a:t>
            </a:r>
            <a:r>
              <a:rPr lang="it-IT" sz="1700" b="1" dirty="0" smtClean="0">
                <a:solidFill>
                  <a:schemeClr val="bg1"/>
                </a:solidFill>
                <a:latin typeface="Calisto MT" pitchFamily="18" charset="0"/>
              </a:rPr>
              <a:t>invincibili</a:t>
            </a:r>
            <a:r>
              <a:rPr lang="it-IT" sz="1700" dirty="0" smtClean="0">
                <a:latin typeface="Calisto MT" pitchFamily="18" charset="0"/>
              </a:rPr>
              <a:t>.</a:t>
            </a:r>
            <a:endParaRPr lang="it-IT" sz="1700" dirty="0">
              <a:latin typeface="Calisto MT" pitchFamily="18" charset="0"/>
            </a:endParaRPr>
          </a:p>
        </p:txBody>
      </p:sp>
      <p:pic>
        <p:nvPicPr>
          <p:cNvPr id="1028" name="Picture 4" descr="Together against COVID-19 • European University Institute"/>
          <p:cNvPicPr>
            <a:picLocks noChangeAspect="1" noChangeArrowheads="1"/>
          </p:cNvPicPr>
          <p:nvPr/>
        </p:nvPicPr>
        <p:blipFill>
          <a:blip r:embed="rId3" cstate="print"/>
          <a:srcRect/>
          <a:stretch>
            <a:fillRect/>
          </a:stretch>
        </p:blipFill>
        <p:spPr bwMode="auto">
          <a:xfrm>
            <a:off x="642910" y="4000504"/>
            <a:ext cx="3857652" cy="1895507"/>
          </a:xfrm>
          <a:prstGeom prst="rect">
            <a:avLst/>
          </a:prstGeom>
          <a:noFill/>
          <a:effectLst>
            <a:outerShdw blurRad="76200" dist="12700" dir="2700000" sy="-23000" kx="-800400" algn="bl" rotWithShape="0">
              <a:prstClr val="black">
                <a:alpha val="20000"/>
              </a:prstClr>
            </a:outerShdw>
          </a:effectLst>
          <a:scene3d>
            <a:camera prst="orthographicFront"/>
            <a:lightRig rig="threePt" dir="t"/>
          </a:scene3d>
          <a:sp3d>
            <a:bevelT w="139700" h="139700" prst="divot"/>
          </a:sp3d>
        </p:spPr>
      </p:pic>
      <p:pic>
        <p:nvPicPr>
          <p:cNvPr id="1032" name="Picture 8" descr="Gloves GIFs | Tenor"/>
          <p:cNvPicPr>
            <a:picLocks noChangeAspect="1" noChangeArrowheads="1" noCrop="1"/>
          </p:cNvPicPr>
          <p:nvPr/>
        </p:nvPicPr>
        <p:blipFill>
          <a:blip r:embed="rId4"/>
          <a:srcRect/>
          <a:stretch>
            <a:fillRect/>
          </a:stretch>
        </p:blipFill>
        <p:spPr bwMode="auto">
          <a:xfrm>
            <a:off x="4857752" y="3214686"/>
            <a:ext cx="1234330" cy="819147"/>
          </a:xfrm>
          <a:prstGeom prst="rect">
            <a:avLst/>
          </a:prstGeom>
          <a:ln w="88900" cap="sq" cmpd="thickThin">
            <a:solidFill>
              <a:schemeClr val="accent2">
                <a:lumMod val="40000"/>
                <a:lumOff val="60000"/>
              </a:schemeClr>
            </a:solidFill>
            <a:prstDash val="solid"/>
            <a:miter lim="800000"/>
          </a:ln>
          <a:effectLst>
            <a:innerShdw blurRad="76200">
              <a:srgbClr val="000000"/>
            </a:innerShdw>
          </a:effectLst>
        </p:spPr>
      </p:pic>
    </p:spTree>
  </p:cSld>
  <p:clrMapOvr>
    <a:masterClrMapping/>
  </p:clrMapOvr>
  <p:transition>
    <p:pull dir="l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579442" y="240549"/>
            <a:ext cx="7993086" cy="830997"/>
          </a:xfrm>
          <a:prstGeom prst="rect">
            <a:avLst/>
          </a:prstGeom>
          <a:noFill/>
        </p:spPr>
        <p:txBody>
          <a:bodyPr wrap="none" lIns="91440" tIns="45720" rIns="91440" bIns="45720">
            <a:spAutoFit/>
          </a:bodyPr>
          <a:lstStyle/>
          <a:p>
            <a:pPr algn="ctr"/>
            <a:r>
              <a:rPr lang="it-IT" sz="4800" b="1" dirty="0" smtClean="0">
                <a:ln w="17780" cmpd="sng">
                  <a:solidFill>
                    <a:srgbClr val="FFFFFF"/>
                  </a:solidFill>
                  <a:prstDash val="solid"/>
                  <a:miter lim="800000"/>
                </a:ln>
                <a:solidFill>
                  <a:schemeClr val="bg1"/>
                </a:solidFill>
                <a:effectLst>
                  <a:outerShdw blurRad="50800" algn="tl" rotWithShape="0">
                    <a:srgbClr val="000000"/>
                  </a:outerShdw>
                </a:effectLst>
              </a:rPr>
              <a:t>La Gratitudine per i Medici</a:t>
            </a:r>
            <a:endParaRPr lang="it-IT" sz="48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
        <p:nvSpPr>
          <p:cNvPr id="4" name="CasellaDiTesto 3"/>
          <p:cNvSpPr txBox="1"/>
          <p:nvPr/>
        </p:nvSpPr>
        <p:spPr>
          <a:xfrm>
            <a:off x="1214414" y="1357298"/>
            <a:ext cx="2786082" cy="4801314"/>
          </a:xfrm>
          <a:prstGeom prst="rect">
            <a:avLst/>
          </a:prstGeom>
          <a:noFill/>
          <a:ln>
            <a:solidFill>
              <a:schemeClr val="tx1"/>
            </a:solidFill>
          </a:ln>
        </p:spPr>
        <p:txBody>
          <a:bodyPr wrap="square" rtlCol="0">
            <a:spAutoFit/>
          </a:bodyPr>
          <a:lstStyle/>
          <a:p>
            <a:r>
              <a:rPr lang="it-IT" dirty="0" smtClean="0">
                <a:latin typeface="Calisto MT" pitchFamily="18" charset="0"/>
              </a:rPr>
              <a:t>Stanno facendo di tutto e si impegnano al massimo. E nessuno è inutile! Tutti aiutano, nel loro piccolo, la grande realtà che si sta affrontando. Fanno anni ed anni di studi, dedicano la propria vita alla cura delle altre persone e sicuramente non ci vuole poco tempo. Solo con queste foto si può capire quanto </a:t>
            </a:r>
            <a:r>
              <a:rPr lang="it-IT" b="1" dirty="0" smtClean="0">
                <a:solidFill>
                  <a:schemeClr val="bg1"/>
                </a:solidFill>
                <a:latin typeface="Calisto MT" pitchFamily="18" charset="0"/>
              </a:rPr>
              <a:t>lavoro ed impegno </a:t>
            </a:r>
            <a:r>
              <a:rPr lang="it-IT" dirty="0" smtClean="0">
                <a:latin typeface="Calisto MT" pitchFamily="18" charset="0"/>
              </a:rPr>
              <a:t>ci stiano mettendo per mantenere in vita tutte queste persone contemporaneamente.</a:t>
            </a:r>
            <a:endParaRPr lang="it-IT" dirty="0">
              <a:latin typeface="Calisto MT" pitchFamily="18" charset="0"/>
            </a:endParaRPr>
          </a:p>
        </p:txBody>
      </p:sp>
      <p:pic>
        <p:nvPicPr>
          <p:cNvPr id="39938" name="Picture 2" descr="C:\Users\Imma\Desktop\1.PNG"/>
          <p:cNvPicPr>
            <a:picLocks noChangeAspect="1" noChangeArrowheads="1"/>
          </p:cNvPicPr>
          <p:nvPr/>
        </p:nvPicPr>
        <p:blipFill>
          <a:blip r:embed="rId2" cstate="print"/>
          <a:srcRect/>
          <a:stretch>
            <a:fillRect/>
          </a:stretch>
        </p:blipFill>
        <p:spPr bwMode="auto">
          <a:xfrm>
            <a:off x="5786446" y="1214422"/>
            <a:ext cx="2500330" cy="2335317"/>
          </a:xfrm>
          <a:prstGeom prst="rect">
            <a:avLst/>
          </a:prstGeom>
          <a:solidFill>
            <a:srgbClr val="FFFFFF">
              <a:shade val="85000"/>
            </a:srgbClr>
          </a:solidFill>
          <a:ln w="88900" cap="sq">
            <a:solidFill>
              <a:schemeClr val="accent6">
                <a:lumMod val="60000"/>
                <a:lumOff val="40000"/>
              </a:schemeClr>
            </a:solidFill>
            <a:miter lim="800000"/>
          </a:ln>
          <a:effectLst>
            <a:outerShdw blurRad="152400" dist="317500" dir="5400000" sx="90000" sy="-19000" rotWithShape="0">
              <a:prstClr val="black">
                <a:alpha val="15000"/>
              </a:prstClr>
            </a:outerShdw>
          </a:effectLst>
          <a:scene3d>
            <a:camera prst="orthographicFront"/>
            <a:lightRig rig="twoPt" dir="t">
              <a:rot lat="0" lon="0" rev="7200000"/>
            </a:lightRig>
          </a:scene3d>
          <a:sp3d>
            <a:bevelT w="25400" h="19050"/>
            <a:contourClr>
              <a:srgbClr val="FFFFFF"/>
            </a:contourClr>
          </a:sp3d>
        </p:spPr>
      </p:pic>
      <p:pic>
        <p:nvPicPr>
          <p:cNvPr id="39939" name="Picture 3" descr="C:\Users\Imma\Desktop\2.PNG"/>
          <p:cNvPicPr>
            <a:picLocks noChangeAspect="1" noChangeArrowheads="1"/>
          </p:cNvPicPr>
          <p:nvPr/>
        </p:nvPicPr>
        <p:blipFill>
          <a:blip r:embed="rId3" cstate="print"/>
          <a:srcRect/>
          <a:stretch>
            <a:fillRect/>
          </a:stretch>
        </p:blipFill>
        <p:spPr bwMode="auto">
          <a:xfrm>
            <a:off x="4500562" y="3857628"/>
            <a:ext cx="2509841" cy="2421350"/>
          </a:xfrm>
          <a:prstGeom prst="rect">
            <a:avLst/>
          </a:prstGeom>
          <a:solidFill>
            <a:srgbClr val="FFFFFF">
              <a:shade val="85000"/>
            </a:srgbClr>
          </a:solidFill>
          <a:ln w="88900" cap="sq">
            <a:solidFill>
              <a:schemeClr val="bg2">
                <a:lumMod val="40000"/>
                <a:lumOff val="60000"/>
              </a:schemeClr>
            </a:solidFill>
            <a:miter lim="800000"/>
          </a:ln>
          <a:effectLst>
            <a:outerShdw blurRad="76200" dir="18900000" sy="23000" kx="-1200000" algn="bl" rotWithShape="0">
              <a:prstClr val="black">
                <a:alpha val="20000"/>
              </a:prst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pull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Wuhan – Veduta"/>
          <p:cNvPicPr>
            <a:picLocks noChangeAspect="1" noChangeArrowheads="1"/>
          </p:cNvPicPr>
          <p:nvPr/>
        </p:nvPicPr>
        <p:blipFill>
          <a:blip r:embed="rId2" cstate="print"/>
          <a:srcRect/>
          <a:stretch>
            <a:fillRect/>
          </a:stretch>
        </p:blipFill>
        <p:spPr bwMode="auto">
          <a:xfrm>
            <a:off x="571472" y="857232"/>
            <a:ext cx="3973819" cy="26432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7892" name="Picture 4" descr="Coronavirus, il tasso di diffusione è simile a quello della Sars ..."/>
          <p:cNvPicPr>
            <a:picLocks noChangeAspect="1" noChangeArrowheads="1"/>
          </p:cNvPicPr>
          <p:nvPr/>
        </p:nvPicPr>
        <p:blipFill>
          <a:blip r:embed="rId3"/>
          <a:srcRect/>
          <a:stretch>
            <a:fillRect/>
          </a:stretch>
        </p:blipFill>
        <p:spPr bwMode="auto">
          <a:xfrm>
            <a:off x="5000628" y="4000504"/>
            <a:ext cx="3214710" cy="2271038"/>
          </a:xfrm>
          <a:prstGeom prst="round2DiagRect">
            <a:avLst>
              <a:gd name="adj1" fmla="val 16667"/>
              <a:gd name="adj2" fmla="val 1091"/>
            </a:avLst>
          </a:prstGeom>
          <a:ln w="88900" cap="sq">
            <a:solidFill>
              <a:srgbClr val="FFFFFF"/>
            </a:solidFill>
            <a:miter lim="800000"/>
          </a:ln>
          <a:effectLst>
            <a:outerShdw blurRad="254000" algn="tl" rotWithShape="0">
              <a:srgbClr val="000000">
                <a:alpha val="43000"/>
              </a:srgbClr>
            </a:outerShdw>
          </a:effectLst>
        </p:spPr>
      </p:pic>
      <p:sp>
        <p:nvSpPr>
          <p:cNvPr id="7" name="CasellaDiTesto 6"/>
          <p:cNvSpPr txBox="1"/>
          <p:nvPr/>
        </p:nvSpPr>
        <p:spPr>
          <a:xfrm>
            <a:off x="4714876" y="977800"/>
            <a:ext cx="4000528" cy="2308324"/>
          </a:xfrm>
          <a:prstGeom prst="rect">
            <a:avLst/>
          </a:prstGeom>
          <a:noFill/>
          <a:ln>
            <a:solidFill>
              <a:schemeClr val="accent3">
                <a:lumMod val="20000"/>
                <a:lumOff val="80000"/>
              </a:schemeClr>
            </a:solidFill>
          </a:ln>
        </p:spPr>
        <p:txBody>
          <a:bodyPr wrap="square" rtlCol="0">
            <a:spAutoFit/>
          </a:bodyPr>
          <a:lstStyle/>
          <a:p>
            <a:r>
              <a:rPr lang="it-IT" dirty="0" smtClean="0">
                <a:latin typeface="Calisto MT" pitchFamily="18" charset="0"/>
              </a:rPr>
              <a:t>Durante la </a:t>
            </a:r>
            <a:r>
              <a:rPr lang="it-IT" b="1" dirty="0" smtClean="0">
                <a:solidFill>
                  <a:schemeClr val="bg1"/>
                </a:solidFill>
                <a:latin typeface="Calisto MT" pitchFamily="18" charset="0"/>
              </a:rPr>
              <a:t>prima metà di Dicembre 2019</a:t>
            </a:r>
            <a:r>
              <a:rPr lang="it-IT" dirty="0" smtClean="0">
                <a:latin typeface="Calisto MT" pitchFamily="18" charset="0"/>
              </a:rPr>
              <a:t> a Wuhan, in Cina, iniziarono ad esserci i primi pazienti che mostravano sintomi di polmonite, di </a:t>
            </a:r>
            <a:r>
              <a:rPr lang="it-IT" b="1" dirty="0" smtClean="0">
                <a:solidFill>
                  <a:schemeClr val="bg1"/>
                </a:solidFill>
                <a:latin typeface="Calisto MT" pitchFamily="18" charset="0"/>
              </a:rPr>
              <a:t>causa</a:t>
            </a:r>
            <a:r>
              <a:rPr lang="it-IT" dirty="0" smtClean="0">
                <a:latin typeface="Calisto MT" pitchFamily="18" charset="0"/>
              </a:rPr>
              <a:t> a tutti </a:t>
            </a:r>
            <a:r>
              <a:rPr lang="it-IT" b="1" dirty="0" smtClean="0">
                <a:solidFill>
                  <a:schemeClr val="bg1"/>
                </a:solidFill>
                <a:latin typeface="Calisto MT" pitchFamily="18" charset="0"/>
              </a:rPr>
              <a:t>sconosciuta</a:t>
            </a:r>
            <a:r>
              <a:rPr lang="it-IT" dirty="0" smtClean="0">
                <a:latin typeface="Calisto MT" pitchFamily="18" charset="0"/>
              </a:rPr>
              <a:t>. Questi malati frequentavano spesso il grande </a:t>
            </a:r>
            <a:r>
              <a:rPr lang="it-IT" b="1" dirty="0" smtClean="0">
                <a:solidFill>
                  <a:schemeClr val="bg1"/>
                </a:solidFill>
                <a:latin typeface="Calisto MT" pitchFamily="18" charset="0"/>
              </a:rPr>
              <a:t>mercato della città</a:t>
            </a:r>
            <a:r>
              <a:rPr lang="it-IT" dirty="0" smtClean="0">
                <a:latin typeface="Calisto MT" pitchFamily="18" charset="0"/>
              </a:rPr>
              <a:t>, dove si vendevano animali selvatici, come pipistrelli e serpenti.</a:t>
            </a:r>
            <a:endParaRPr lang="it-IT" dirty="0">
              <a:latin typeface="Calisto MT" pitchFamily="18" charset="0"/>
            </a:endParaRPr>
          </a:p>
        </p:txBody>
      </p:sp>
      <p:sp>
        <p:nvSpPr>
          <p:cNvPr id="8" name="CasellaDiTesto 7"/>
          <p:cNvSpPr txBox="1"/>
          <p:nvPr/>
        </p:nvSpPr>
        <p:spPr>
          <a:xfrm>
            <a:off x="785786" y="4071942"/>
            <a:ext cx="3643338" cy="2031325"/>
          </a:xfrm>
          <a:prstGeom prst="rect">
            <a:avLst/>
          </a:prstGeom>
          <a:noFill/>
          <a:ln>
            <a:solidFill>
              <a:schemeClr val="accent3">
                <a:lumMod val="20000"/>
                <a:lumOff val="80000"/>
              </a:schemeClr>
            </a:solidFill>
          </a:ln>
        </p:spPr>
        <p:txBody>
          <a:bodyPr wrap="square" rtlCol="0">
            <a:spAutoFit/>
          </a:bodyPr>
          <a:lstStyle/>
          <a:p>
            <a:r>
              <a:rPr lang="it-IT" dirty="0" smtClean="0">
                <a:latin typeface="Calisto MT" pitchFamily="18" charset="0"/>
              </a:rPr>
              <a:t>Per questo motivo, si pensava che la malattia fosse una </a:t>
            </a:r>
            <a:r>
              <a:rPr lang="it-IT" b="1" dirty="0" smtClean="0">
                <a:solidFill>
                  <a:schemeClr val="bg1"/>
                </a:solidFill>
                <a:latin typeface="Calisto MT" pitchFamily="18" charset="0"/>
              </a:rPr>
              <a:t>zoonosi</a:t>
            </a:r>
            <a:r>
              <a:rPr lang="it-IT" dirty="0" smtClean="0">
                <a:latin typeface="Calisto MT" pitchFamily="18" charset="0"/>
              </a:rPr>
              <a:t>, ovvero che proveniva dagli animali, mentre l’OMS ha smentito queste ipotesi ed ha annunciato, l’11 febbraio 2020, la nascita di un nuovo virus denominato </a:t>
            </a:r>
            <a:r>
              <a:rPr lang="it-IT" b="1" dirty="0" smtClean="0">
                <a:solidFill>
                  <a:schemeClr val="bg1"/>
                </a:solidFill>
                <a:latin typeface="Calisto MT" pitchFamily="18" charset="0"/>
              </a:rPr>
              <a:t>COVID-19</a:t>
            </a:r>
            <a:r>
              <a:rPr lang="it-IT" b="1" dirty="0" smtClean="0">
                <a:latin typeface="Calisto MT" pitchFamily="18" charset="0"/>
              </a:rPr>
              <a:t>. </a:t>
            </a:r>
            <a:endParaRPr lang="it-IT" b="1" dirty="0">
              <a:latin typeface="Calisto MT" pitchFamily="18" charset="0"/>
            </a:endParaRPr>
          </a:p>
        </p:txBody>
      </p:sp>
      <p:sp>
        <p:nvSpPr>
          <p:cNvPr id="9" name="Rettangolo 8"/>
          <p:cNvSpPr/>
          <p:nvPr/>
        </p:nvSpPr>
        <p:spPr>
          <a:xfrm>
            <a:off x="3428992" y="0"/>
            <a:ext cx="2510624" cy="923330"/>
          </a:xfrm>
          <a:prstGeom prst="rect">
            <a:avLst/>
          </a:prstGeom>
          <a:noFill/>
        </p:spPr>
        <p:txBody>
          <a:bodyPr wrap="none" lIns="91440" tIns="45720" rIns="91440" bIns="45720">
            <a:spAutoFit/>
          </a:bodyPr>
          <a:lstStyle/>
          <a:p>
            <a:pPr algn="ctr"/>
            <a:r>
              <a:rPr lang="it-IT"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Wuhan</a:t>
            </a:r>
            <a:endParaRPr lang="it-IT"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p:spli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oronavirus, è guarita Elena Pagliarini, l'infermiera di Cremona protagonista della foto simbolo"/>
          <p:cNvPicPr>
            <a:picLocks noChangeAspect="1" noChangeArrowheads="1"/>
          </p:cNvPicPr>
          <p:nvPr/>
        </p:nvPicPr>
        <p:blipFill>
          <a:blip r:embed="rId2"/>
          <a:srcRect/>
          <a:stretch>
            <a:fillRect/>
          </a:stretch>
        </p:blipFill>
        <p:spPr bwMode="auto">
          <a:xfrm>
            <a:off x="714348" y="3000372"/>
            <a:ext cx="3643338" cy="2732504"/>
          </a:xfrm>
          <a:prstGeom prst="roundRect">
            <a:avLst>
              <a:gd name="adj" fmla="val 16667"/>
            </a:avLst>
          </a:prstGeom>
          <a:ln>
            <a:solidFill>
              <a:srgbClr val="FFFF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 name="Rettangolo 2"/>
          <p:cNvSpPr/>
          <p:nvPr/>
        </p:nvSpPr>
        <p:spPr>
          <a:xfrm>
            <a:off x="2071670" y="285728"/>
            <a:ext cx="5369099" cy="923330"/>
          </a:xfrm>
          <a:prstGeom prst="rect">
            <a:avLst/>
          </a:prstGeom>
          <a:noFill/>
        </p:spPr>
        <p:txBody>
          <a:bodyPr wrap="none" lIns="91440" tIns="45720" rIns="91440" bIns="45720">
            <a:spAutoFit/>
          </a:bodyPr>
          <a:lstStyle/>
          <a:p>
            <a:pPr algn="ctr"/>
            <a:r>
              <a:rPr lang="it-IT"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Elena </a:t>
            </a:r>
            <a:r>
              <a:rPr lang="it-IT" sz="5400" b="1" cap="none" spc="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Pagliarini</a:t>
            </a:r>
            <a:endParaRPr lang="it-IT"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CasellaDiTesto 3"/>
          <p:cNvSpPr txBox="1"/>
          <p:nvPr/>
        </p:nvSpPr>
        <p:spPr>
          <a:xfrm>
            <a:off x="642910" y="1357298"/>
            <a:ext cx="7858180" cy="1323439"/>
          </a:xfrm>
          <a:prstGeom prst="rect">
            <a:avLst/>
          </a:prstGeom>
          <a:noFill/>
          <a:ln>
            <a:solidFill>
              <a:schemeClr val="tx1"/>
            </a:solidFill>
          </a:ln>
        </p:spPr>
        <p:txBody>
          <a:bodyPr wrap="square" rtlCol="0">
            <a:spAutoFit/>
          </a:bodyPr>
          <a:lstStyle/>
          <a:p>
            <a:r>
              <a:rPr lang="it-IT" sz="1600" dirty="0" smtClean="0">
                <a:latin typeface="Calisto MT" pitchFamily="18" charset="0"/>
              </a:rPr>
              <a:t>Lei è </a:t>
            </a:r>
            <a:r>
              <a:rPr lang="it-IT" sz="1600" b="1" dirty="0" smtClean="0">
                <a:solidFill>
                  <a:schemeClr val="bg1"/>
                </a:solidFill>
                <a:latin typeface="Calisto MT" pitchFamily="18" charset="0"/>
              </a:rPr>
              <a:t>Elena</a:t>
            </a:r>
            <a:r>
              <a:rPr lang="it-IT" sz="1600" dirty="0" smtClean="0">
                <a:latin typeface="Calisto MT" pitchFamily="18" charset="0"/>
              </a:rPr>
              <a:t>, una comune infermiera presso l’ospedale di Cremona. Ha sempre lavorato in modo impeccabile, non si è mai fatta ringraziare, faceva tutto con amore per i suoi pazienti. Tuttavia, durante i suoi soliti turni di lavoro, dopo ben dodici ore di ‘’trincea’’, si è appisolata sulla scrivania, dopo un </a:t>
            </a:r>
            <a:r>
              <a:rPr lang="it-IT" sz="1600" b="1" dirty="0" smtClean="0">
                <a:solidFill>
                  <a:schemeClr val="bg1"/>
                </a:solidFill>
                <a:latin typeface="Calisto MT" pitchFamily="18" charset="0"/>
              </a:rPr>
              <a:t>pianto di sfogo </a:t>
            </a:r>
            <a:r>
              <a:rPr lang="it-IT" sz="1600" dirty="0" smtClean="0">
                <a:latin typeface="Calisto MT" pitchFamily="18" charset="0"/>
              </a:rPr>
              <a:t>che traspariva la sua impotenza dinanzi ad una situazione più grande di lei e di tutti noi.</a:t>
            </a:r>
            <a:endParaRPr lang="it-IT" sz="1600" dirty="0">
              <a:latin typeface="Calisto MT" pitchFamily="18" charset="0"/>
            </a:endParaRPr>
          </a:p>
        </p:txBody>
      </p:sp>
      <p:pic>
        <p:nvPicPr>
          <p:cNvPr id="28675" name="Picture 3" descr="C:\Users\Imma\Desktop\gif.gif"/>
          <p:cNvPicPr>
            <a:picLocks noChangeAspect="1" noChangeArrowheads="1" noCrop="1"/>
          </p:cNvPicPr>
          <p:nvPr/>
        </p:nvPicPr>
        <p:blipFill>
          <a:blip r:embed="rId3" cstate="print"/>
          <a:srcRect/>
          <a:stretch>
            <a:fillRect/>
          </a:stretch>
        </p:blipFill>
        <p:spPr bwMode="auto">
          <a:xfrm>
            <a:off x="3143240" y="5000636"/>
            <a:ext cx="1857388" cy="1044781"/>
          </a:xfrm>
          <a:prstGeom prst="snip2DiagRect">
            <a:avLst/>
          </a:prstGeom>
          <a:solidFill>
            <a:srgbClr val="FFFFFF">
              <a:shade val="85000"/>
            </a:srgbClr>
          </a:solidFill>
          <a:ln w="889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Fumetto 3 9"/>
          <p:cNvSpPr/>
          <p:nvPr/>
        </p:nvSpPr>
        <p:spPr>
          <a:xfrm>
            <a:off x="5357818" y="3214686"/>
            <a:ext cx="3214710" cy="2214578"/>
          </a:xfrm>
          <a:prstGeom prst="wedgeEllipseCallout">
            <a:avLst>
              <a:gd name="adj1" fmla="val -51796"/>
              <a:gd name="adj2" fmla="val 36295"/>
            </a:avLst>
          </a:prstGeom>
          <a:solidFill>
            <a:srgbClr val="F5C2AD"/>
          </a:solidFill>
          <a:ln>
            <a:solidFill>
              <a:srgbClr val="F5C2AD"/>
            </a:solidFill>
          </a:ln>
          <a:effectLst>
            <a:glow rad="139700">
              <a:schemeClr val="accent2">
                <a:satMod val="175000"/>
                <a:alpha val="40000"/>
              </a:schemeClr>
            </a:glow>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a:off x="5572132" y="3512296"/>
            <a:ext cx="2714644" cy="1631216"/>
          </a:xfrm>
          <a:prstGeom prst="rect">
            <a:avLst/>
          </a:prstGeom>
          <a:noFill/>
        </p:spPr>
        <p:txBody>
          <a:bodyPr wrap="square" rtlCol="0">
            <a:spAutoFit/>
          </a:bodyPr>
          <a:lstStyle/>
          <a:p>
            <a:pPr algn="ctr"/>
            <a:r>
              <a:rPr lang="it-IT" sz="2000" i="1" dirty="0" smtClean="0">
                <a:solidFill>
                  <a:schemeClr val="bg1"/>
                </a:solidFill>
                <a:latin typeface="Calisto MT" pitchFamily="18" charset="0"/>
              </a:rPr>
              <a:t>Voi potete certamente aiutarci. Come?</a:t>
            </a:r>
          </a:p>
          <a:p>
            <a:pPr algn="ctr"/>
            <a:r>
              <a:rPr lang="it-IT" sz="2000" i="1" dirty="0" smtClean="0">
                <a:solidFill>
                  <a:schemeClr val="bg1"/>
                </a:solidFill>
                <a:latin typeface="Calisto MT" pitchFamily="18" charset="0"/>
              </a:rPr>
              <a:t>Restate a casa e rispettate le norme della quarantena!</a:t>
            </a:r>
            <a:endParaRPr lang="it-IT" sz="2000" i="1" dirty="0">
              <a:solidFill>
                <a:schemeClr val="bg1"/>
              </a:solidFill>
              <a:latin typeface="Calisto MT" pitchFamily="18" charset="0"/>
            </a:endParaRPr>
          </a:p>
        </p:txBody>
      </p:sp>
    </p:spTree>
  </p:cSld>
  <p:clrMapOvr>
    <a:masterClrMapping/>
  </p:clrMapOvr>
  <p:transition>
    <p:zoom dir="in"/>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786050" y="214290"/>
            <a:ext cx="3736664" cy="923330"/>
          </a:xfrm>
          <a:prstGeom prst="rect">
            <a:avLst/>
          </a:prstGeom>
          <a:noFill/>
        </p:spPr>
        <p:txBody>
          <a:bodyPr wrap="none" lIns="91440" tIns="45720" rIns="91440" bIns="45720">
            <a:spAutoFit/>
          </a:bodyPr>
          <a:lstStyle/>
          <a:p>
            <a:pPr algn="ctr"/>
            <a:r>
              <a:rPr lang="it-IT"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Sydni Lane</a:t>
            </a:r>
            <a:endParaRPr lang="it-IT"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CasellaDiTesto 4"/>
          <p:cNvSpPr txBox="1"/>
          <p:nvPr/>
        </p:nvSpPr>
        <p:spPr>
          <a:xfrm>
            <a:off x="428596" y="1477582"/>
            <a:ext cx="5000660" cy="4308872"/>
          </a:xfrm>
          <a:prstGeom prst="rect">
            <a:avLst/>
          </a:prstGeom>
          <a:noFill/>
          <a:ln>
            <a:solidFill>
              <a:schemeClr val="tx1"/>
            </a:solidFill>
          </a:ln>
        </p:spPr>
        <p:txBody>
          <a:bodyPr wrap="square" rtlCol="0">
            <a:spAutoFit/>
          </a:bodyPr>
          <a:lstStyle/>
          <a:p>
            <a:r>
              <a:rPr lang="it-IT" dirty="0" smtClean="0">
                <a:latin typeface="Calisto MT" pitchFamily="18" charset="0"/>
              </a:rPr>
              <a:t> 		</a:t>
            </a:r>
            <a:r>
              <a:rPr lang="it-IT" sz="1600" dirty="0" smtClean="0">
                <a:latin typeface="Calisto MT" pitchFamily="18" charset="0"/>
              </a:rPr>
              <a:t>Lei, invece, è </a:t>
            </a:r>
            <a:r>
              <a:rPr lang="it-IT" sz="1600" b="1" dirty="0" smtClean="0">
                <a:solidFill>
                  <a:schemeClr val="bg1"/>
                </a:solidFill>
                <a:latin typeface="Calisto MT" pitchFamily="18" charset="0"/>
              </a:rPr>
              <a:t>Sydni</a:t>
            </a:r>
            <a:r>
              <a:rPr lang="it-IT" sz="1600" dirty="0" smtClean="0">
                <a:latin typeface="Calisto MT" pitchFamily="18" charset="0"/>
              </a:rPr>
              <a:t>, infermiera 			americana. Anche lei è stanca, 			affranta, perché questo non è il 			futuro che lei aveva previsto 			per la sua carriera. Pensava di 			curare malati, ovvio, ma non 			di non essere protetta da una 			pandemia letale. Non pensava di essere sgridata dai propri pazienti perché il governo americano non sa cosa fare. </a:t>
            </a:r>
          </a:p>
          <a:p>
            <a:r>
              <a:rPr lang="it-IT" sz="1600" dirty="0" smtClean="0">
                <a:latin typeface="Calisto MT" pitchFamily="18" charset="0"/>
              </a:rPr>
              <a:t>Un infermiere come lei, a New York, è morto a causa del virus e non aveva precedenti sanitari preoccupanti. Questo sicuramente le incute puro terrore ed immagino che ogni volta che entri in una sala dell’ospedale pensi ‘’E se questo fosse il paziente che mi farà ammalare, che farà morire me, i miei figli e mio marito?’’</a:t>
            </a:r>
          </a:p>
          <a:p>
            <a:r>
              <a:rPr lang="it-IT" sz="1600" dirty="0" smtClean="0">
                <a:latin typeface="Calisto MT" pitchFamily="18" charset="0"/>
              </a:rPr>
              <a:t>Questo è quello che ha scritto sui social:</a:t>
            </a:r>
            <a:endParaRPr lang="it-IT" sz="1600" dirty="0">
              <a:latin typeface="Calisto MT" pitchFamily="18" charset="0"/>
            </a:endParaRPr>
          </a:p>
        </p:txBody>
      </p:sp>
      <p:pic>
        <p:nvPicPr>
          <p:cNvPr id="9218" name="Picture 2" descr="Cellulare Telefono - Immagini gratis su Pixabay"/>
          <p:cNvPicPr>
            <a:picLocks noChangeAspect="1" noChangeArrowheads="1"/>
          </p:cNvPicPr>
          <p:nvPr/>
        </p:nvPicPr>
        <p:blipFill>
          <a:blip r:embed="rId2"/>
          <a:srcRect/>
          <a:stretch>
            <a:fillRect/>
          </a:stretch>
        </p:blipFill>
        <p:spPr bwMode="auto">
          <a:xfrm>
            <a:off x="4143372" y="928670"/>
            <a:ext cx="6000792" cy="5572165"/>
          </a:xfrm>
          <a:prstGeom prst="rect">
            <a:avLst/>
          </a:prstGeom>
          <a:noFill/>
        </p:spPr>
      </p:pic>
      <p:pic>
        <p:nvPicPr>
          <p:cNvPr id="1026" name="Picture 2"/>
          <p:cNvPicPr>
            <a:picLocks noChangeAspect="1" noChangeArrowheads="1"/>
          </p:cNvPicPr>
          <p:nvPr/>
        </p:nvPicPr>
        <p:blipFill>
          <a:blip r:embed="rId3" cstate="print"/>
          <a:srcRect/>
          <a:stretch>
            <a:fillRect/>
          </a:stretch>
        </p:blipFill>
        <p:spPr bwMode="auto">
          <a:xfrm>
            <a:off x="642910" y="1622251"/>
            <a:ext cx="1485719" cy="1855595"/>
          </a:xfrm>
          <a:prstGeom prst="ellipse">
            <a:avLst/>
          </a:prstGeom>
          <a:ln w="63500" cap="rnd">
            <a:solidFill>
              <a:schemeClr val="accent4">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CasellaDiTesto 5"/>
          <p:cNvSpPr txBox="1"/>
          <p:nvPr/>
        </p:nvSpPr>
        <p:spPr>
          <a:xfrm>
            <a:off x="6215074" y="2000240"/>
            <a:ext cx="2071702" cy="2862322"/>
          </a:xfrm>
          <a:prstGeom prst="rect">
            <a:avLst/>
          </a:prstGeom>
          <a:noFill/>
        </p:spPr>
        <p:txBody>
          <a:bodyPr wrap="square" rtlCol="0">
            <a:spAutoFit/>
          </a:bodyPr>
          <a:lstStyle/>
          <a:p>
            <a:r>
              <a:rPr lang="it-IT" sz="2000" dirty="0" smtClean="0">
                <a:solidFill>
                  <a:schemeClr val="bg1"/>
                </a:solidFill>
                <a:latin typeface="Agency FB" pitchFamily="34" charset="0"/>
              </a:rPr>
              <a:t>‘’Oggi all’ospedale ho pianto. Ho pianto per esaurimento, per un senso di sconfitta. Perché dopo 4 anni in quest’ambito, ora come ora mi sembra come se non sapessi più niente.’’</a:t>
            </a:r>
            <a:endParaRPr lang="it-IT" sz="2000" dirty="0">
              <a:solidFill>
                <a:schemeClr val="bg1"/>
              </a:solidFill>
              <a:latin typeface="Agency FB" pitchFamily="34" charset="0"/>
            </a:endParaRPr>
          </a:p>
        </p:txBody>
      </p:sp>
      <p:cxnSp>
        <p:nvCxnSpPr>
          <p:cNvPr id="8" name="Connettore 2 7"/>
          <p:cNvCxnSpPr/>
          <p:nvPr/>
        </p:nvCxnSpPr>
        <p:spPr>
          <a:xfrm>
            <a:off x="4000496" y="5572140"/>
            <a:ext cx="1571636" cy="158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Tree>
  </p:cSld>
  <p:clrMapOvr>
    <a:masterClrMapping/>
  </p:clrMapOvr>
  <p:transition>
    <p:pull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LE PIU' BELLE POESIE D'AMORE DELLA POETESSA MARIANGELA GUALTIERI ..."/>
          <p:cNvPicPr>
            <a:picLocks noChangeAspect="1" noChangeArrowheads="1"/>
          </p:cNvPicPr>
          <p:nvPr/>
        </p:nvPicPr>
        <p:blipFill>
          <a:blip r:embed="rId2"/>
          <a:srcRect/>
          <a:stretch>
            <a:fillRect/>
          </a:stretch>
        </p:blipFill>
        <p:spPr bwMode="auto">
          <a:xfrm>
            <a:off x="1428728" y="1283002"/>
            <a:ext cx="2428892" cy="2364122"/>
          </a:xfrm>
          <a:prstGeom prst="rect">
            <a:avLst/>
          </a:prstGeom>
          <a:ln>
            <a:noFill/>
          </a:ln>
          <a:effectLst>
            <a:glow rad="228600">
              <a:schemeClr val="accent6">
                <a:satMod val="175000"/>
                <a:alpha val="40000"/>
              </a:schemeClr>
            </a:glow>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5" name="Rettangolo 4"/>
          <p:cNvSpPr/>
          <p:nvPr/>
        </p:nvSpPr>
        <p:spPr>
          <a:xfrm>
            <a:off x="785786" y="240549"/>
            <a:ext cx="7717369" cy="830997"/>
          </a:xfrm>
          <a:prstGeom prst="rect">
            <a:avLst/>
          </a:prstGeom>
          <a:noFill/>
        </p:spPr>
        <p:txBody>
          <a:bodyPr wrap="none" lIns="91440" tIns="45720" rIns="91440" bIns="45720">
            <a:spAutoFit/>
          </a:bodyPr>
          <a:lstStyle/>
          <a:p>
            <a:pPr algn="ctr"/>
            <a:r>
              <a:rPr lang="it-IT" sz="4800" b="1" cap="none" spc="0" dirty="0" smtClean="0">
                <a:ln w="17780" cmpd="sng">
                  <a:solidFill>
                    <a:srgbClr val="FFFFFF"/>
                  </a:solidFill>
                  <a:prstDash val="solid"/>
                  <a:miter lim="800000"/>
                </a:ln>
                <a:solidFill>
                  <a:srgbClr val="FF9933"/>
                </a:solidFill>
                <a:effectLst>
                  <a:outerShdw blurRad="50800" algn="tl" rotWithShape="0">
                    <a:srgbClr val="000000"/>
                  </a:outerShdw>
                </a:effectLst>
              </a:rPr>
              <a:t>Nove Marzo Duemilaventi</a:t>
            </a:r>
            <a:endParaRPr lang="it-IT" sz="4800" b="1" cap="none" spc="0" dirty="0">
              <a:ln w="17780" cmpd="sng">
                <a:solidFill>
                  <a:srgbClr val="FFFFFF"/>
                </a:solidFill>
                <a:prstDash val="solid"/>
                <a:miter lim="800000"/>
              </a:ln>
              <a:solidFill>
                <a:srgbClr val="FF9933"/>
              </a:solidFill>
              <a:effectLst>
                <a:outerShdw blurRad="50800" algn="tl" rotWithShape="0">
                  <a:srgbClr val="000000"/>
                </a:outerShdw>
              </a:effectLst>
            </a:endParaRPr>
          </a:p>
        </p:txBody>
      </p:sp>
      <p:sp>
        <p:nvSpPr>
          <p:cNvPr id="8" name="Rettangolo 7"/>
          <p:cNvSpPr/>
          <p:nvPr/>
        </p:nvSpPr>
        <p:spPr>
          <a:xfrm>
            <a:off x="4643438" y="1270892"/>
            <a:ext cx="3000396" cy="4801314"/>
          </a:xfrm>
          <a:prstGeom prst="rect">
            <a:avLst/>
          </a:prstGeom>
          <a:ln>
            <a:solidFill>
              <a:schemeClr val="tx1"/>
            </a:solidFill>
          </a:ln>
        </p:spPr>
        <p:txBody>
          <a:bodyPr wrap="square">
            <a:spAutoFit/>
          </a:bodyPr>
          <a:lstStyle/>
          <a:p>
            <a:r>
              <a:rPr lang="it-IT" sz="1700" dirty="0" smtClean="0">
                <a:latin typeface="Calisto MT" pitchFamily="18" charset="0"/>
              </a:rPr>
              <a:t>La poeta e drammaturga </a:t>
            </a:r>
            <a:r>
              <a:rPr lang="it-IT" sz="1700" b="1" dirty="0" smtClean="0">
                <a:solidFill>
                  <a:srgbClr val="FF9933"/>
                </a:solidFill>
                <a:latin typeface="Calisto MT" pitchFamily="18" charset="0"/>
              </a:rPr>
              <a:t>Mariangela </a:t>
            </a:r>
            <a:r>
              <a:rPr lang="it-IT" sz="1700" b="1" dirty="0" err="1" smtClean="0">
                <a:solidFill>
                  <a:srgbClr val="FF9933"/>
                </a:solidFill>
                <a:latin typeface="Calisto MT" pitchFamily="18" charset="0"/>
              </a:rPr>
              <a:t>Gualtieri</a:t>
            </a:r>
            <a:r>
              <a:rPr lang="it-IT" sz="1700" b="1" dirty="0" smtClean="0">
                <a:solidFill>
                  <a:srgbClr val="FF9933"/>
                </a:solidFill>
                <a:latin typeface="Calisto MT" pitchFamily="18" charset="0"/>
              </a:rPr>
              <a:t> </a:t>
            </a:r>
            <a:r>
              <a:rPr lang="it-IT" sz="1700" dirty="0" smtClean="0">
                <a:latin typeface="Calisto MT" pitchFamily="18" charset="0"/>
              </a:rPr>
              <a:t>ha voluto farsi ispirare dalla pericolosa situazione del momento per scrivere una poesia. Ma le parole tardavano ad arrivare e risultava molto difficile completarla. Quando, precisamente il giorno </a:t>
            </a:r>
            <a:r>
              <a:rPr lang="it-IT" sz="1700" b="1" dirty="0" smtClean="0">
                <a:solidFill>
                  <a:srgbClr val="FF9933"/>
                </a:solidFill>
                <a:latin typeface="Calisto MT" pitchFamily="18" charset="0"/>
              </a:rPr>
              <a:t>9 Marzo</a:t>
            </a:r>
            <a:r>
              <a:rPr lang="it-IT" sz="1700" dirty="0" smtClean="0">
                <a:latin typeface="Calisto MT" pitchFamily="18" charset="0"/>
              </a:rPr>
              <a:t>, si è svegliata con grande illuminazione,ed ha lasciato scrivere la sua mano.</a:t>
            </a:r>
          </a:p>
          <a:p>
            <a:r>
              <a:rPr lang="it-IT" sz="1700" dirty="0" smtClean="0">
                <a:latin typeface="Calisto MT" pitchFamily="18" charset="0"/>
              </a:rPr>
              <a:t>Così nasce la poesia dell’omonimo giorno, Nove Marzo Duemilaventi.</a:t>
            </a:r>
          </a:p>
          <a:p>
            <a:r>
              <a:rPr lang="it-IT" sz="1700" dirty="0" smtClean="0">
                <a:latin typeface="Calisto MT" pitchFamily="18" charset="0"/>
              </a:rPr>
              <a:t>Coglierò, quindi, l’occasione per esprimere il mio pensiero su alcuni versi della poesia.</a:t>
            </a:r>
            <a:endParaRPr lang="it-IT" sz="1700" dirty="0">
              <a:latin typeface="Calisto MT" pitchFamily="18" charset="0"/>
            </a:endParaRPr>
          </a:p>
        </p:txBody>
      </p:sp>
      <p:pic>
        <p:nvPicPr>
          <p:cNvPr id="29704" name="Picture 8" descr="Poetry Writing Contests: Make Money from Poetry"/>
          <p:cNvPicPr>
            <a:picLocks noChangeAspect="1" noChangeArrowheads="1"/>
          </p:cNvPicPr>
          <p:nvPr/>
        </p:nvPicPr>
        <p:blipFill>
          <a:blip r:embed="rId3"/>
          <a:srcRect/>
          <a:stretch>
            <a:fillRect/>
          </a:stretch>
        </p:blipFill>
        <p:spPr bwMode="auto">
          <a:xfrm>
            <a:off x="1357290" y="4000504"/>
            <a:ext cx="2586217" cy="2043112"/>
          </a:xfrm>
          <a:prstGeom prst="rect">
            <a:avLst/>
          </a:prstGeom>
          <a:noFill/>
          <a:effectLst>
            <a:glow rad="63500">
              <a:schemeClr val="accent4">
                <a:satMod val="175000"/>
                <a:alpha val="40000"/>
              </a:schemeClr>
            </a:glow>
            <a:outerShdw blurRad="76200" dist="12700" dir="8100000" sy="-23000" kx="800400" algn="br" rotWithShape="0">
              <a:prstClr val="black">
                <a:alpha val="20000"/>
              </a:prstClr>
            </a:outerShdw>
          </a:effectLst>
        </p:spPr>
      </p:pic>
      <p:pic>
        <p:nvPicPr>
          <p:cNvPr id="29706" name="Picture 10" descr="Gif drawing pen, Picture #2277534 gif drawing pen"/>
          <p:cNvPicPr>
            <a:picLocks noChangeAspect="1" noChangeArrowheads="1" noCrop="1"/>
          </p:cNvPicPr>
          <p:nvPr/>
        </p:nvPicPr>
        <p:blipFill>
          <a:blip r:embed="rId4"/>
          <a:srcRect/>
          <a:stretch>
            <a:fillRect/>
          </a:stretch>
        </p:blipFill>
        <p:spPr bwMode="auto">
          <a:xfrm>
            <a:off x="7000907" y="4357694"/>
            <a:ext cx="2143125" cy="2000251"/>
          </a:xfrm>
          <a:prstGeom prst="rect">
            <a:avLst/>
          </a:prstGeom>
          <a:noFill/>
        </p:spPr>
      </p:pic>
    </p:spTree>
  </p:cSld>
  <p:clrMapOvr>
    <a:masterClrMapping/>
  </p:clrMapOvr>
  <p:transition>
    <p:pull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8" name="Picture 8" descr="Come firmare una pergamena | Notizie.it"/>
          <p:cNvPicPr>
            <a:picLocks noChangeAspect="1" noChangeArrowheads="1"/>
          </p:cNvPicPr>
          <p:nvPr/>
        </p:nvPicPr>
        <p:blipFill>
          <a:blip r:embed="rId2"/>
          <a:srcRect/>
          <a:stretch>
            <a:fillRect/>
          </a:stretch>
        </p:blipFill>
        <p:spPr bwMode="auto">
          <a:xfrm>
            <a:off x="4857722" y="1228710"/>
            <a:ext cx="3437606" cy="4714908"/>
          </a:xfrm>
          <a:prstGeom prst="rect">
            <a:avLst/>
          </a:prstGeom>
          <a:noFill/>
          <a:effectLst>
            <a:outerShdw blurRad="76200" dir="18900000" sy="23000" kx="-1200000" algn="bl" rotWithShape="0">
              <a:prstClr val="black">
                <a:alpha val="20000"/>
              </a:prstClr>
            </a:outerShdw>
          </a:effectLst>
        </p:spPr>
      </p:pic>
      <p:sp>
        <p:nvSpPr>
          <p:cNvPr id="8" name="Rettangolo 7"/>
          <p:cNvSpPr/>
          <p:nvPr/>
        </p:nvSpPr>
        <p:spPr>
          <a:xfrm>
            <a:off x="5286396" y="2214554"/>
            <a:ext cx="2643190" cy="2246769"/>
          </a:xfrm>
          <a:prstGeom prst="rect">
            <a:avLst/>
          </a:prstGeom>
        </p:spPr>
        <p:txBody>
          <a:bodyPr wrap="square">
            <a:spAutoFit/>
          </a:bodyPr>
          <a:lstStyle/>
          <a:p>
            <a:r>
              <a:rPr lang="it-IT" sz="2000" i="1" dirty="0" smtClean="0">
                <a:solidFill>
                  <a:schemeClr val="bg1"/>
                </a:solidFill>
                <a:latin typeface="Calisto MT" pitchFamily="18" charset="0"/>
              </a:rPr>
              <a:t>Ci dovevamo fermare</a:t>
            </a:r>
          </a:p>
          <a:p>
            <a:r>
              <a:rPr lang="it-IT" sz="2000" i="1" dirty="0" smtClean="0">
                <a:solidFill>
                  <a:schemeClr val="bg1"/>
                </a:solidFill>
                <a:latin typeface="Calisto MT" pitchFamily="18" charset="0"/>
              </a:rPr>
              <a:t>e non ci riuscivamo.</a:t>
            </a:r>
          </a:p>
          <a:p>
            <a:r>
              <a:rPr lang="it-IT" sz="2000" i="1" dirty="0" smtClean="0">
                <a:solidFill>
                  <a:schemeClr val="bg1"/>
                </a:solidFill>
                <a:latin typeface="Calisto MT" pitchFamily="18" charset="0"/>
              </a:rPr>
              <a:t>Andava fatto insieme.</a:t>
            </a:r>
          </a:p>
          <a:p>
            <a:r>
              <a:rPr lang="it-IT" sz="2000" i="1" dirty="0" smtClean="0">
                <a:solidFill>
                  <a:schemeClr val="bg1"/>
                </a:solidFill>
                <a:latin typeface="Calisto MT" pitchFamily="18" charset="0"/>
              </a:rPr>
              <a:t>Rallentare la corsa.</a:t>
            </a:r>
          </a:p>
          <a:p>
            <a:r>
              <a:rPr lang="it-IT" sz="2000" i="1" dirty="0" smtClean="0">
                <a:solidFill>
                  <a:schemeClr val="bg1"/>
                </a:solidFill>
                <a:latin typeface="Calisto MT" pitchFamily="18" charset="0"/>
              </a:rPr>
              <a:t>Ma non ci riuscivamo.</a:t>
            </a:r>
          </a:p>
          <a:p>
            <a:r>
              <a:rPr lang="it-IT" sz="2000" i="1" dirty="0" smtClean="0">
                <a:solidFill>
                  <a:schemeClr val="bg1"/>
                </a:solidFill>
                <a:latin typeface="Calisto MT" pitchFamily="18" charset="0"/>
              </a:rPr>
              <a:t>Non c’era sforzo umano</a:t>
            </a:r>
          </a:p>
          <a:p>
            <a:r>
              <a:rPr lang="it-IT" sz="2000" i="1" dirty="0" smtClean="0">
                <a:solidFill>
                  <a:schemeClr val="bg1"/>
                </a:solidFill>
                <a:latin typeface="Calisto MT" pitchFamily="18" charset="0"/>
              </a:rPr>
              <a:t>che ci potesse bloccare.</a:t>
            </a:r>
            <a:endParaRPr lang="it-IT" sz="2000" i="1" dirty="0">
              <a:solidFill>
                <a:schemeClr val="bg1"/>
              </a:solidFill>
              <a:latin typeface="Calisto MT" pitchFamily="18" charset="0"/>
            </a:endParaRPr>
          </a:p>
        </p:txBody>
      </p:sp>
      <p:sp>
        <p:nvSpPr>
          <p:cNvPr id="9" name="Rettangolo 8"/>
          <p:cNvSpPr/>
          <p:nvPr/>
        </p:nvSpPr>
        <p:spPr>
          <a:xfrm>
            <a:off x="928662" y="214290"/>
            <a:ext cx="7689477" cy="923330"/>
          </a:xfrm>
          <a:prstGeom prst="rect">
            <a:avLst/>
          </a:prstGeom>
          <a:noFill/>
        </p:spPr>
        <p:txBody>
          <a:bodyPr wrap="none" lIns="91440" tIns="45720" rIns="91440" bIns="45720">
            <a:spAutoFit/>
          </a:bodyPr>
          <a:lstStyle/>
          <a:p>
            <a:pPr algn="ctr"/>
            <a:r>
              <a:rPr lang="it-IT" sz="5400" b="1" cap="none" spc="0" dirty="0" smtClean="0">
                <a:ln w="17780" cmpd="sng">
                  <a:solidFill>
                    <a:srgbClr val="FFFFFF"/>
                  </a:solidFill>
                  <a:prstDash val="solid"/>
                  <a:miter lim="800000"/>
                </a:ln>
                <a:solidFill>
                  <a:srgbClr val="FF9933"/>
                </a:solidFill>
                <a:effectLst>
                  <a:outerShdw blurRad="50800" algn="tl" rotWithShape="0">
                    <a:srgbClr val="000000"/>
                  </a:outerShdw>
                </a:effectLst>
              </a:rPr>
              <a:t>Ci dovevamo fermare…</a:t>
            </a:r>
            <a:endParaRPr lang="it-IT" sz="5400" b="1" cap="none" spc="0" dirty="0">
              <a:ln w="17780" cmpd="sng">
                <a:solidFill>
                  <a:srgbClr val="FFFFFF"/>
                </a:solidFill>
                <a:prstDash val="solid"/>
                <a:miter lim="800000"/>
              </a:ln>
              <a:solidFill>
                <a:srgbClr val="FF9933"/>
              </a:solidFill>
              <a:effectLst>
                <a:outerShdw blurRad="50800" algn="tl" rotWithShape="0">
                  <a:srgbClr val="000000"/>
                </a:outerShdw>
              </a:effectLst>
            </a:endParaRPr>
          </a:p>
        </p:txBody>
      </p:sp>
      <p:sp>
        <p:nvSpPr>
          <p:cNvPr id="10" name="CasellaDiTesto 9"/>
          <p:cNvSpPr txBox="1"/>
          <p:nvPr/>
        </p:nvSpPr>
        <p:spPr>
          <a:xfrm>
            <a:off x="785786" y="1571612"/>
            <a:ext cx="3857652" cy="3046988"/>
          </a:xfrm>
          <a:prstGeom prst="rect">
            <a:avLst/>
          </a:prstGeom>
          <a:noFill/>
          <a:ln>
            <a:solidFill>
              <a:schemeClr val="tx1"/>
            </a:solidFill>
          </a:ln>
        </p:spPr>
        <p:txBody>
          <a:bodyPr wrap="square" rtlCol="0">
            <a:spAutoFit/>
          </a:bodyPr>
          <a:lstStyle/>
          <a:p>
            <a:r>
              <a:rPr lang="it-IT" sz="1600" dirty="0" smtClean="0">
                <a:latin typeface="Calisto MT" pitchFamily="18" charset="0"/>
              </a:rPr>
              <a:t>Questi versi trasmettono quella che è l’insicurezza comune.</a:t>
            </a:r>
          </a:p>
          <a:p>
            <a:r>
              <a:rPr lang="it-IT" sz="1600" dirty="0" smtClean="0">
                <a:latin typeface="Calisto MT" pitchFamily="18" charset="0"/>
              </a:rPr>
              <a:t>La gente sa che deve </a:t>
            </a:r>
            <a:r>
              <a:rPr lang="it-IT" sz="1600" b="1" dirty="0" smtClean="0">
                <a:solidFill>
                  <a:srgbClr val="FF9933"/>
                </a:solidFill>
                <a:latin typeface="Calisto MT" pitchFamily="18" charset="0"/>
              </a:rPr>
              <a:t>restare a casa</a:t>
            </a:r>
            <a:r>
              <a:rPr lang="it-IT" sz="1600" dirty="0" smtClean="0">
                <a:latin typeface="Calisto MT" pitchFamily="18" charset="0"/>
              </a:rPr>
              <a:t>, evitando di recare ulteriore disagio. Tuttavia, vedendo altre persone uscire per ragioni non urgenti o al di fuori del decreto, si ritengono giustificate a fare altrettanto. Ma tutti sanno che quello che fanno è sbagliato e si potrebbe evitare. Citando la poesia, ‘’Non c’era sforzo umano’’ per fermarci tutti ed essere </a:t>
            </a:r>
            <a:r>
              <a:rPr lang="it-IT" sz="1600" b="1" dirty="0" smtClean="0">
                <a:solidFill>
                  <a:srgbClr val="FF9933"/>
                </a:solidFill>
                <a:latin typeface="Calisto MT" pitchFamily="18" charset="0"/>
              </a:rPr>
              <a:t>coscienti</a:t>
            </a:r>
            <a:r>
              <a:rPr lang="it-IT" sz="1600" dirty="0" smtClean="0">
                <a:latin typeface="Calisto MT" pitchFamily="18" charset="0"/>
              </a:rPr>
              <a:t>.</a:t>
            </a:r>
            <a:endParaRPr lang="it-IT" sz="1600" dirty="0">
              <a:latin typeface="Calisto MT" pitchFamily="18" charset="0"/>
            </a:endParaRPr>
          </a:p>
        </p:txBody>
      </p:sp>
      <p:pic>
        <p:nvPicPr>
          <p:cNvPr id="30730" name="Picture 10" descr="IORESTOACASA | Yves Rocher"/>
          <p:cNvPicPr>
            <a:picLocks noChangeAspect="1" noChangeArrowheads="1"/>
          </p:cNvPicPr>
          <p:nvPr/>
        </p:nvPicPr>
        <p:blipFill>
          <a:blip r:embed="rId3"/>
          <a:srcRect/>
          <a:stretch>
            <a:fillRect/>
          </a:stretch>
        </p:blipFill>
        <p:spPr bwMode="auto">
          <a:xfrm>
            <a:off x="-1928858" y="5143512"/>
            <a:ext cx="9215502" cy="679037"/>
          </a:xfrm>
          <a:prstGeom prst="rect">
            <a:avLst/>
          </a:prstGeom>
          <a:noFill/>
          <a:effectLst>
            <a:glow rad="101600">
              <a:schemeClr val="accent2">
                <a:satMod val="175000"/>
                <a:alpha val="40000"/>
              </a:schemeClr>
            </a:glow>
            <a:outerShdw blurRad="50800" dist="38100" dir="16200000" rotWithShape="0">
              <a:prstClr val="black">
                <a:alpha val="40000"/>
              </a:prstClr>
            </a:outerShdw>
          </a:effectLst>
        </p:spPr>
      </p:pic>
    </p:spTree>
  </p:cSld>
  <p:clrMapOvr>
    <a:masterClrMapping/>
  </p:clrMapOvr>
  <p:transition>
    <p:zoom dir="in"/>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143240" y="214290"/>
            <a:ext cx="2786789" cy="923330"/>
          </a:xfrm>
          <a:prstGeom prst="rect">
            <a:avLst/>
          </a:prstGeom>
          <a:noFill/>
        </p:spPr>
        <p:txBody>
          <a:bodyPr wrap="none" lIns="91440" tIns="45720" rIns="91440" bIns="45720">
            <a:spAutoFit/>
          </a:bodyPr>
          <a:lstStyle/>
          <a:p>
            <a:pPr algn="ctr"/>
            <a:r>
              <a:rPr lang="it-IT" sz="5400" b="1" cap="none" spc="0" dirty="0" smtClean="0">
                <a:ln w="17780" cmpd="sng">
                  <a:solidFill>
                    <a:srgbClr val="FFFFFF"/>
                  </a:solidFill>
                  <a:prstDash val="solid"/>
                  <a:miter lim="800000"/>
                </a:ln>
                <a:solidFill>
                  <a:srgbClr val="FF9933"/>
                </a:solidFill>
                <a:effectLst>
                  <a:outerShdw blurRad="50800" algn="tl" rotWithShape="0">
                    <a:srgbClr val="000000"/>
                  </a:outerShdw>
                </a:effectLst>
              </a:rPr>
              <a:t>Il</a:t>
            </a:r>
            <a:r>
              <a:rPr lang="it-IT"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it-IT" sz="5400" b="1" cap="none" spc="0" dirty="0" smtClean="0">
                <a:ln w="17780" cmpd="sng">
                  <a:solidFill>
                    <a:srgbClr val="FFFFFF"/>
                  </a:solidFill>
                  <a:prstDash val="solid"/>
                  <a:miter lim="800000"/>
                </a:ln>
                <a:solidFill>
                  <a:srgbClr val="FF9933"/>
                </a:solidFill>
                <a:effectLst>
                  <a:outerShdw blurRad="50800" algn="tl" rotWithShape="0">
                    <a:srgbClr val="000000"/>
                  </a:outerShdw>
                </a:effectLst>
              </a:rPr>
              <a:t>Vuoto</a:t>
            </a:r>
            <a:endParaRPr lang="it-IT" sz="5400" b="1" cap="none" spc="0" dirty="0">
              <a:ln w="17780" cmpd="sng">
                <a:solidFill>
                  <a:srgbClr val="FFFFFF"/>
                </a:solidFill>
                <a:prstDash val="solid"/>
                <a:miter lim="800000"/>
              </a:ln>
              <a:solidFill>
                <a:srgbClr val="FF9933"/>
              </a:solidFill>
              <a:effectLst>
                <a:outerShdw blurRad="50800" algn="tl" rotWithShape="0">
                  <a:srgbClr val="000000"/>
                </a:outerShdw>
              </a:effectLst>
            </a:endParaRPr>
          </a:p>
        </p:txBody>
      </p:sp>
      <p:pic>
        <p:nvPicPr>
          <p:cNvPr id="31746" name="Picture 2" descr="Pergamena by DanyGraphic | Cornice di fiori, Cornici e Carta pergamena"/>
          <p:cNvPicPr>
            <a:picLocks noChangeAspect="1" noChangeArrowheads="1"/>
          </p:cNvPicPr>
          <p:nvPr/>
        </p:nvPicPr>
        <p:blipFill>
          <a:blip r:embed="rId2"/>
          <a:srcRect/>
          <a:stretch>
            <a:fillRect/>
          </a:stretch>
        </p:blipFill>
        <p:spPr bwMode="auto">
          <a:xfrm>
            <a:off x="1879184" y="1000108"/>
            <a:ext cx="5193146" cy="5857892"/>
          </a:xfrm>
          <a:prstGeom prst="rect">
            <a:avLst/>
          </a:prstGeom>
          <a:noFill/>
        </p:spPr>
      </p:pic>
      <p:sp>
        <p:nvSpPr>
          <p:cNvPr id="4" name="Rettangolo 3"/>
          <p:cNvSpPr/>
          <p:nvPr/>
        </p:nvSpPr>
        <p:spPr>
          <a:xfrm>
            <a:off x="3571868" y="1643050"/>
            <a:ext cx="2714644" cy="3139321"/>
          </a:xfrm>
          <a:prstGeom prst="rect">
            <a:avLst/>
          </a:prstGeom>
        </p:spPr>
        <p:txBody>
          <a:bodyPr wrap="square">
            <a:spAutoFit/>
          </a:bodyPr>
          <a:lstStyle/>
          <a:p>
            <a:r>
              <a:rPr lang="it-IT" i="1" dirty="0" smtClean="0">
                <a:solidFill>
                  <a:schemeClr val="bg1"/>
                </a:solidFill>
                <a:latin typeface="Calisto MT" pitchFamily="18" charset="0"/>
              </a:rPr>
              <a:t>Se la materia oscura fosse questo</a:t>
            </a:r>
          </a:p>
          <a:p>
            <a:r>
              <a:rPr lang="it-IT" i="1" dirty="0" smtClean="0">
                <a:solidFill>
                  <a:schemeClr val="bg1"/>
                </a:solidFill>
                <a:latin typeface="Calisto MT" pitchFamily="18" charset="0"/>
              </a:rPr>
              <a:t>tenersi insieme di tutto in un ardore</a:t>
            </a:r>
          </a:p>
          <a:p>
            <a:r>
              <a:rPr lang="it-IT" i="1" dirty="0" smtClean="0">
                <a:solidFill>
                  <a:schemeClr val="bg1"/>
                </a:solidFill>
                <a:latin typeface="Calisto MT" pitchFamily="18" charset="0"/>
              </a:rPr>
              <a:t>di vita, con la spazzina morte che viene</a:t>
            </a:r>
          </a:p>
          <a:p>
            <a:r>
              <a:rPr lang="it-IT" i="1" dirty="0" smtClean="0">
                <a:solidFill>
                  <a:schemeClr val="bg1"/>
                </a:solidFill>
                <a:latin typeface="Calisto MT" pitchFamily="18" charset="0"/>
              </a:rPr>
              <a:t>a equilibrare ogni specie.</a:t>
            </a:r>
          </a:p>
          <a:p>
            <a:r>
              <a:rPr lang="it-IT" i="1" dirty="0" smtClean="0">
                <a:solidFill>
                  <a:schemeClr val="bg1"/>
                </a:solidFill>
                <a:latin typeface="Calisto MT" pitchFamily="18" charset="0"/>
              </a:rPr>
              <a:t>Tenerla dentro la misura sua, al posto suo,</a:t>
            </a:r>
          </a:p>
          <a:p>
            <a:r>
              <a:rPr lang="it-IT" i="1" dirty="0" smtClean="0">
                <a:solidFill>
                  <a:schemeClr val="bg1"/>
                </a:solidFill>
                <a:latin typeface="Calisto MT" pitchFamily="18" charset="0"/>
              </a:rPr>
              <a:t>guidata. Non siamo noi</a:t>
            </a:r>
          </a:p>
          <a:p>
            <a:r>
              <a:rPr lang="it-IT" i="1" dirty="0" smtClean="0">
                <a:solidFill>
                  <a:schemeClr val="bg1"/>
                </a:solidFill>
                <a:latin typeface="Calisto MT" pitchFamily="18" charset="0"/>
              </a:rPr>
              <a:t>che abbiamo fatto il cielo.</a:t>
            </a:r>
            <a:endParaRPr lang="it-IT" i="1" dirty="0">
              <a:solidFill>
                <a:schemeClr val="bg1"/>
              </a:solidFill>
              <a:latin typeface="Calisto MT" pitchFamily="18" charset="0"/>
            </a:endParaRPr>
          </a:p>
        </p:txBody>
      </p:sp>
      <p:sp>
        <p:nvSpPr>
          <p:cNvPr id="5" name="CasellaDiTesto 4"/>
          <p:cNvSpPr txBox="1"/>
          <p:nvPr/>
        </p:nvSpPr>
        <p:spPr>
          <a:xfrm>
            <a:off x="428596" y="985140"/>
            <a:ext cx="1571636" cy="4801314"/>
          </a:xfrm>
          <a:prstGeom prst="rect">
            <a:avLst/>
          </a:prstGeom>
          <a:noFill/>
          <a:ln>
            <a:solidFill>
              <a:schemeClr val="tx1"/>
            </a:solidFill>
          </a:ln>
        </p:spPr>
        <p:txBody>
          <a:bodyPr wrap="square" rtlCol="0">
            <a:spAutoFit/>
          </a:bodyPr>
          <a:lstStyle/>
          <a:p>
            <a:r>
              <a:rPr lang="it-IT" sz="1700" dirty="0" smtClean="0">
                <a:latin typeface="Calisto MT" pitchFamily="18" charset="0"/>
              </a:rPr>
              <a:t>Questa strofa mi fa sorgere un dilemma: perché tutto  questo? Perché a noi? Siamo per caso destinati ad una fine del genere? </a:t>
            </a:r>
            <a:r>
              <a:rPr lang="it-IT" sz="1700" b="1" dirty="0" smtClean="0">
                <a:solidFill>
                  <a:srgbClr val="FF9933"/>
                </a:solidFill>
                <a:latin typeface="Calisto MT" pitchFamily="18" charset="0"/>
              </a:rPr>
              <a:t>Ce la meritiamo</a:t>
            </a:r>
            <a:r>
              <a:rPr lang="it-IT" sz="1700" dirty="0" smtClean="0">
                <a:latin typeface="Calisto MT" pitchFamily="18" charset="0"/>
              </a:rPr>
              <a:t>? E se avessimo superato il ‘’numero massimo’’ e si dovesse fare una sorta di pulizia?</a:t>
            </a:r>
            <a:endParaRPr lang="it-IT" sz="1700" dirty="0">
              <a:latin typeface="Calisto MT" pitchFamily="18" charset="0"/>
            </a:endParaRPr>
          </a:p>
        </p:txBody>
      </p:sp>
      <p:sp>
        <p:nvSpPr>
          <p:cNvPr id="6" name="CasellaDiTesto 5"/>
          <p:cNvSpPr txBox="1"/>
          <p:nvPr/>
        </p:nvSpPr>
        <p:spPr>
          <a:xfrm>
            <a:off x="7072330" y="985140"/>
            <a:ext cx="1714512" cy="4539704"/>
          </a:xfrm>
          <a:prstGeom prst="rect">
            <a:avLst/>
          </a:prstGeom>
          <a:noFill/>
          <a:ln>
            <a:solidFill>
              <a:schemeClr val="tx1"/>
            </a:solidFill>
          </a:ln>
        </p:spPr>
        <p:txBody>
          <a:bodyPr wrap="square" rtlCol="0">
            <a:spAutoFit/>
          </a:bodyPr>
          <a:lstStyle/>
          <a:p>
            <a:r>
              <a:rPr lang="it-IT" sz="1700" dirty="0" smtClean="0">
                <a:latin typeface="Calisto MT" pitchFamily="18" charset="0"/>
              </a:rPr>
              <a:t>Non abbiamo creato niente, non siamo noi i fondatori di tutto. Ne siamo solo una parte. E se il nostro aggregarsi formasse un qualcosa di più grande? Magari noi invece della materia siamo l’</a:t>
            </a:r>
            <a:r>
              <a:rPr lang="it-IT" sz="1700" b="1" dirty="0" smtClean="0">
                <a:solidFill>
                  <a:srgbClr val="FF9933"/>
                </a:solidFill>
                <a:latin typeface="Calisto MT" pitchFamily="18" charset="0"/>
              </a:rPr>
              <a:t>antimateria</a:t>
            </a:r>
            <a:r>
              <a:rPr lang="it-IT" sz="1700" dirty="0" smtClean="0">
                <a:latin typeface="Calisto MT" pitchFamily="18" charset="0"/>
              </a:rPr>
              <a:t>, il vuoto. Che cos’è il vuoto? </a:t>
            </a:r>
            <a:r>
              <a:rPr lang="it-IT" sz="1700" b="1" dirty="0" smtClean="0">
                <a:solidFill>
                  <a:srgbClr val="FF9933"/>
                </a:solidFill>
                <a:latin typeface="Calisto MT" pitchFamily="18" charset="0"/>
              </a:rPr>
              <a:t>Siamo noi?</a:t>
            </a:r>
            <a:endParaRPr lang="it-IT" sz="1700" b="1" dirty="0">
              <a:solidFill>
                <a:srgbClr val="FF9933"/>
              </a:solidFill>
              <a:latin typeface="Calisto MT" pitchFamily="18" charset="0"/>
            </a:endParaRPr>
          </a:p>
        </p:txBody>
      </p:sp>
      <p:pic>
        <p:nvPicPr>
          <p:cNvPr id="31748" name="Picture 4" descr="Materia-antimateria: una simmetria imperfetta | F2 CULTURA"/>
          <p:cNvPicPr>
            <a:picLocks noChangeAspect="1" noChangeArrowheads="1"/>
          </p:cNvPicPr>
          <p:nvPr/>
        </p:nvPicPr>
        <p:blipFill>
          <a:blip r:embed="rId3"/>
          <a:srcRect/>
          <a:stretch>
            <a:fillRect/>
          </a:stretch>
        </p:blipFill>
        <p:spPr bwMode="auto">
          <a:xfrm rot="1594021">
            <a:off x="5857884" y="1000108"/>
            <a:ext cx="1143008" cy="1143009"/>
          </a:xfrm>
          <a:prstGeom prst="rect">
            <a:avLst/>
          </a:prstGeom>
          <a:noFill/>
        </p:spPr>
      </p:pic>
    </p:spTree>
  </p:cSld>
  <p:clrMapOvr>
    <a:masterClrMapping/>
  </p:clrMapOvr>
  <p:transition>
    <p:comb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428860" y="285728"/>
            <a:ext cx="4166012" cy="923330"/>
          </a:xfrm>
          <a:prstGeom prst="rect">
            <a:avLst/>
          </a:prstGeom>
          <a:noFill/>
        </p:spPr>
        <p:txBody>
          <a:bodyPr wrap="none" lIns="91440" tIns="45720" rIns="91440" bIns="45720">
            <a:spAutoFit/>
          </a:bodyPr>
          <a:lstStyle/>
          <a:p>
            <a:pPr algn="ctr"/>
            <a:r>
              <a:rPr lang="it-IT" sz="5400" b="1" cap="none" spc="0" dirty="0" err="1" smtClean="0">
                <a:ln w="17780" cmpd="sng">
                  <a:solidFill>
                    <a:srgbClr val="FFFFFF"/>
                  </a:solidFill>
                  <a:prstDash val="solid"/>
                  <a:miter lim="800000"/>
                </a:ln>
                <a:solidFill>
                  <a:srgbClr val="FF9933"/>
                </a:solidFill>
                <a:effectLst>
                  <a:outerShdw blurRad="50800" algn="tl" rotWithShape="0">
                    <a:srgbClr val="000000"/>
                  </a:outerShdw>
                </a:effectLst>
              </a:rPr>
              <a:t>Accorgersi…</a:t>
            </a:r>
            <a:endParaRPr lang="it-IT" sz="5400" b="1" cap="none" spc="0" dirty="0">
              <a:ln w="17780" cmpd="sng">
                <a:solidFill>
                  <a:srgbClr val="FFFFFF"/>
                </a:solidFill>
                <a:prstDash val="solid"/>
                <a:miter lim="800000"/>
              </a:ln>
              <a:solidFill>
                <a:srgbClr val="FF9933"/>
              </a:solidFill>
              <a:effectLst>
                <a:outerShdw blurRad="50800" algn="tl" rotWithShape="0">
                  <a:srgbClr val="000000"/>
                </a:outerShdw>
              </a:effectLst>
            </a:endParaRPr>
          </a:p>
        </p:txBody>
      </p:sp>
      <p:sp>
        <p:nvSpPr>
          <p:cNvPr id="7" name="CasellaDiTesto 6"/>
          <p:cNvSpPr txBox="1"/>
          <p:nvPr/>
        </p:nvSpPr>
        <p:spPr>
          <a:xfrm>
            <a:off x="428596" y="1214422"/>
            <a:ext cx="8286808" cy="1323439"/>
          </a:xfrm>
          <a:prstGeom prst="rect">
            <a:avLst/>
          </a:prstGeom>
          <a:noFill/>
          <a:ln>
            <a:solidFill>
              <a:schemeClr val="tx1"/>
            </a:solidFill>
          </a:ln>
        </p:spPr>
        <p:txBody>
          <a:bodyPr wrap="square" rtlCol="0">
            <a:spAutoFit/>
          </a:bodyPr>
          <a:lstStyle/>
          <a:p>
            <a:r>
              <a:rPr lang="it-IT" sz="1600" dirty="0" smtClean="0">
                <a:latin typeface="Calisto MT" pitchFamily="18" charset="0"/>
              </a:rPr>
              <a:t>La quarantena ci serve a qualcosa: di accorgersi di nuovo delle cose che non vedevamo più. ‘’Guardare di più il cielo’’. Un terreno azzurro così grande, che, però, passa in osservato. Ogni giorno mostra le sue sfumature più belle, le sue nuvole più graziose, le sue stelle più luminose, nella speranza che qualcuno lo noti. E adesso, ogni notte, tante persone si apprestano ad ammirarlo. </a:t>
            </a:r>
            <a:r>
              <a:rPr lang="it-IT" sz="1600" b="1" dirty="0" smtClean="0">
                <a:solidFill>
                  <a:srgbClr val="FF9933"/>
                </a:solidFill>
                <a:latin typeface="Calisto MT" pitchFamily="18" charset="0"/>
              </a:rPr>
              <a:t>Si accorgono della sua esistenza</a:t>
            </a:r>
            <a:r>
              <a:rPr lang="it-IT" sz="1600" dirty="0" smtClean="0">
                <a:latin typeface="Calisto MT" pitchFamily="18" charset="0"/>
              </a:rPr>
              <a:t>.</a:t>
            </a:r>
            <a:endParaRPr lang="it-IT" sz="1600" dirty="0">
              <a:latin typeface="Calisto MT" pitchFamily="18" charset="0"/>
            </a:endParaRPr>
          </a:p>
        </p:txBody>
      </p:sp>
      <p:pic>
        <p:nvPicPr>
          <p:cNvPr id="32776" name="Picture 8" descr="Clouds gif png, Picture #534196 clouds gif png"/>
          <p:cNvPicPr>
            <a:picLocks noChangeAspect="1" noChangeArrowheads="1" noCrop="1"/>
          </p:cNvPicPr>
          <p:nvPr/>
        </p:nvPicPr>
        <p:blipFill>
          <a:blip r:embed="rId2"/>
          <a:srcRect/>
          <a:stretch>
            <a:fillRect/>
          </a:stretch>
        </p:blipFill>
        <p:spPr bwMode="auto">
          <a:xfrm rot="21278724">
            <a:off x="4774294" y="2496753"/>
            <a:ext cx="4548186" cy="4548186"/>
          </a:xfrm>
          <a:prstGeom prst="rect">
            <a:avLst/>
          </a:prstGeom>
          <a:noFill/>
        </p:spPr>
      </p:pic>
      <p:pic>
        <p:nvPicPr>
          <p:cNvPr id="32770" name="Picture 2" descr="La Pergamena"/>
          <p:cNvPicPr>
            <a:picLocks noChangeAspect="1" noChangeArrowheads="1"/>
          </p:cNvPicPr>
          <p:nvPr/>
        </p:nvPicPr>
        <p:blipFill>
          <a:blip r:embed="rId3"/>
          <a:srcRect/>
          <a:stretch>
            <a:fillRect/>
          </a:stretch>
        </p:blipFill>
        <p:spPr bwMode="auto">
          <a:xfrm rot="21264681">
            <a:off x="455439" y="2852051"/>
            <a:ext cx="5429288" cy="3750495"/>
          </a:xfrm>
          <a:prstGeom prst="rect">
            <a:avLst/>
          </a:prstGeom>
          <a:noFill/>
        </p:spPr>
      </p:pic>
      <p:sp>
        <p:nvSpPr>
          <p:cNvPr id="6" name="Rettangolo 5"/>
          <p:cNvSpPr/>
          <p:nvPr/>
        </p:nvSpPr>
        <p:spPr>
          <a:xfrm rot="21228931">
            <a:off x="983178" y="3310557"/>
            <a:ext cx="4572000" cy="2585323"/>
          </a:xfrm>
          <a:prstGeom prst="rect">
            <a:avLst/>
          </a:prstGeom>
        </p:spPr>
        <p:txBody>
          <a:bodyPr>
            <a:spAutoFit/>
          </a:bodyPr>
          <a:lstStyle/>
          <a:p>
            <a:r>
              <a:rPr lang="it-IT" i="1" dirty="0" smtClean="0">
                <a:solidFill>
                  <a:schemeClr val="bg1"/>
                </a:solidFill>
                <a:latin typeface="Calisto MT" pitchFamily="18" charset="0"/>
              </a:rPr>
              <a:t>Guardare di più il cielo,</a:t>
            </a:r>
          </a:p>
          <a:p>
            <a:r>
              <a:rPr lang="it-IT" i="1" dirty="0" smtClean="0">
                <a:solidFill>
                  <a:schemeClr val="bg1"/>
                </a:solidFill>
                <a:latin typeface="Calisto MT" pitchFamily="18" charset="0"/>
              </a:rPr>
              <a:t>tingere d’ocra un morto. Fare per la prima volta</a:t>
            </a:r>
          </a:p>
          <a:p>
            <a:r>
              <a:rPr lang="it-IT" i="1" dirty="0" smtClean="0">
                <a:solidFill>
                  <a:schemeClr val="bg1"/>
                </a:solidFill>
                <a:latin typeface="Calisto MT" pitchFamily="18" charset="0"/>
              </a:rPr>
              <a:t>il pane. Guardare bene una faccia. Cantare</a:t>
            </a:r>
          </a:p>
          <a:p>
            <a:r>
              <a:rPr lang="it-IT" i="1" dirty="0" smtClean="0">
                <a:solidFill>
                  <a:schemeClr val="bg1"/>
                </a:solidFill>
                <a:latin typeface="Calisto MT" pitchFamily="18" charset="0"/>
              </a:rPr>
              <a:t>piano piano perché un bambino dorma. Per la prima volta</a:t>
            </a:r>
          </a:p>
          <a:p>
            <a:r>
              <a:rPr lang="it-IT" i="1" dirty="0" smtClean="0">
                <a:solidFill>
                  <a:schemeClr val="bg1"/>
                </a:solidFill>
                <a:latin typeface="Calisto MT" pitchFamily="18" charset="0"/>
              </a:rPr>
              <a:t>stringere con la mano un’altra mano</a:t>
            </a:r>
          </a:p>
          <a:p>
            <a:r>
              <a:rPr lang="it-IT" i="1" dirty="0" smtClean="0">
                <a:solidFill>
                  <a:schemeClr val="bg1"/>
                </a:solidFill>
                <a:latin typeface="Calisto MT" pitchFamily="18" charset="0"/>
              </a:rPr>
              <a:t>sentire forte l’intesa. Che siamo insieme.</a:t>
            </a:r>
          </a:p>
          <a:p>
            <a:r>
              <a:rPr lang="it-IT" i="1" dirty="0" smtClean="0">
                <a:solidFill>
                  <a:schemeClr val="bg1"/>
                </a:solidFill>
                <a:latin typeface="Calisto MT" pitchFamily="18" charset="0"/>
              </a:rPr>
              <a:t>Un organismo solo. Tutta la specie</a:t>
            </a:r>
          </a:p>
          <a:p>
            <a:r>
              <a:rPr lang="it-IT" i="1" dirty="0" smtClean="0">
                <a:solidFill>
                  <a:schemeClr val="bg1"/>
                </a:solidFill>
                <a:latin typeface="Calisto MT" pitchFamily="18" charset="0"/>
              </a:rPr>
              <a:t>la portiamo in noi. Dentro noi la salviamo.</a:t>
            </a:r>
            <a:endParaRPr lang="it-IT" i="1" dirty="0">
              <a:solidFill>
                <a:schemeClr val="bg1"/>
              </a:solidFill>
              <a:latin typeface="Calisto MT" pitchFamily="18" charset="0"/>
            </a:endParaRPr>
          </a:p>
        </p:txBody>
      </p:sp>
    </p:spTree>
  </p:cSld>
  <p:clrMapOvr>
    <a:masterClrMapping/>
  </p:clrMapOvr>
  <p:transition>
    <p:wheel spokes="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357422" y="214290"/>
            <a:ext cx="4434227" cy="923330"/>
          </a:xfrm>
          <a:prstGeom prst="rect">
            <a:avLst/>
          </a:prstGeom>
          <a:noFill/>
        </p:spPr>
        <p:txBody>
          <a:bodyPr wrap="none" lIns="91440" tIns="45720" rIns="91440" bIns="45720">
            <a:spAutoFit/>
          </a:bodyPr>
          <a:lstStyle/>
          <a:p>
            <a:pPr algn="ctr"/>
            <a:r>
              <a:rPr lang="it-IT" sz="5400" b="1" cap="none" spc="0" dirty="0" err="1" smtClean="0">
                <a:ln w="17780" cmpd="sng">
                  <a:solidFill>
                    <a:srgbClr val="FFFFFF"/>
                  </a:solidFill>
                  <a:prstDash val="solid"/>
                  <a:miter lim="800000"/>
                </a:ln>
                <a:solidFill>
                  <a:srgbClr val="FF9933"/>
                </a:solidFill>
                <a:effectLst>
                  <a:outerShdw blurRad="50800" algn="tl" rotWithShape="0">
                    <a:srgbClr val="000000"/>
                  </a:outerShdw>
                </a:effectLst>
              </a:rPr>
              <a:t>…e</a:t>
            </a:r>
            <a:r>
              <a:rPr lang="it-IT" sz="5400" b="1" cap="none" spc="0" dirty="0" smtClean="0">
                <a:ln w="17780" cmpd="sng">
                  <a:solidFill>
                    <a:srgbClr val="FFFFFF"/>
                  </a:solidFill>
                  <a:prstDash val="solid"/>
                  <a:miter lim="800000"/>
                </a:ln>
                <a:solidFill>
                  <a:srgbClr val="FF9933"/>
                </a:solidFill>
                <a:effectLst>
                  <a:outerShdw blurRad="50800" algn="tl" rotWithShape="0">
                    <a:srgbClr val="000000"/>
                  </a:outerShdw>
                </a:effectLst>
              </a:rPr>
              <a:t> Ricordare</a:t>
            </a:r>
            <a:endParaRPr lang="it-IT" sz="5400" b="1" cap="none" spc="0" dirty="0">
              <a:ln w="17780" cmpd="sng">
                <a:solidFill>
                  <a:srgbClr val="FFFFFF"/>
                </a:solidFill>
                <a:prstDash val="solid"/>
                <a:miter lim="800000"/>
              </a:ln>
              <a:solidFill>
                <a:srgbClr val="FF9933"/>
              </a:solidFill>
              <a:effectLst>
                <a:outerShdw blurRad="50800" algn="tl" rotWithShape="0">
                  <a:srgbClr val="000000"/>
                </a:outerShdw>
              </a:effectLst>
            </a:endParaRPr>
          </a:p>
        </p:txBody>
      </p:sp>
      <p:pic>
        <p:nvPicPr>
          <p:cNvPr id="34822" name="Picture 6" descr="Bread Baking - GIF on Imgur"/>
          <p:cNvPicPr>
            <a:picLocks noChangeAspect="1" noChangeArrowheads="1" noCrop="1"/>
          </p:cNvPicPr>
          <p:nvPr/>
        </p:nvPicPr>
        <p:blipFill>
          <a:blip r:embed="rId2"/>
          <a:srcRect/>
          <a:stretch>
            <a:fillRect/>
          </a:stretch>
        </p:blipFill>
        <p:spPr bwMode="auto">
          <a:xfrm>
            <a:off x="714348" y="1357298"/>
            <a:ext cx="3714776" cy="2089561"/>
          </a:xfrm>
          <a:prstGeom prst="rect">
            <a:avLst/>
          </a:prstGeom>
          <a:ln>
            <a:noFill/>
          </a:ln>
          <a:effectLst>
            <a:outerShdw blurRad="292100" dist="139700" dir="2700000" algn="tl" rotWithShape="0">
              <a:srgbClr val="333333">
                <a:alpha val="65000"/>
              </a:srgbClr>
            </a:outerShdw>
          </a:effectLst>
        </p:spPr>
      </p:pic>
      <p:pic>
        <p:nvPicPr>
          <p:cNvPr id="34824" name="Picture 8" descr="Art Illustration Talking Gif On Gifer By Yozshugore Animated ..."/>
          <p:cNvPicPr>
            <a:picLocks noChangeAspect="1" noChangeArrowheads="1" noCrop="1"/>
          </p:cNvPicPr>
          <p:nvPr/>
        </p:nvPicPr>
        <p:blipFill>
          <a:blip r:embed="rId3" cstate="print"/>
          <a:srcRect/>
          <a:stretch>
            <a:fillRect/>
          </a:stretch>
        </p:blipFill>
        <p:spPr bwMode="auto">
          <a:xfrm>
            <a:off x="4643438" y="3929066"/>
            <a:ext cx="3743809" cy="2500330"/>
          </a:xfrm>
          <a:prstGeom prst="roundRect">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CasellaDiTesto 6"/>
          <p:cNvSpPr txBox="1"/>
          <p:nvPr/>
        </p:nvSpPr>
        <p:spPr>
          <a:xfrm>
            <a:off x="4857752" y="1357298"/>
            <a:ext cx="3143272" cy="2308324"/>
          </a:xfrm>
          <a:prstGeom prst="rect">
            <a:avLst/>
          </a:prstGeom>
          <a:noFill/>
          <a:ln>
            <a:solidFill>
              <a:schemeClr val="tx1"/>
            </a:solidFill>
          </a:ln>
        </p:spPr>
        <p:txBody>
          <a:bodyPr wrap="square" rtlCol="0">
            <a:spAutoFit/>
          </a:bodyPr>
          <a:lstStyle/>
          <a:p>
            <a:r>
              <a:rPr lang="it-IT" dirty="0" smtClean="0">
                <a:latin typeface="Calisto MT" pitchFamily="18" charset="0"/>
              </a:rPr>
              <a:t>Fare il pane, torte, pizze. Suonare, cantare, dipingere. Dedicarsi a tante cose per sfuggire alla noia, riscoprendo quello che ci fa divertire o intrattenere, come se fossimo ancora una volta </a:t>
            </a:r>
            <a:r>
              <a:rPr lang="it-IT" b="1" dirty="0" smtClean="0">
                <a:solidFill>
                  <a:srgbClr val="FF9933"/>
                </a:solidFill>
                <a:latin typeface="Calisto MT" pitchFamily="18" charset="0"/>
              </a:rPr>
              <a:t>bambini alla scoperta del mondo</a:t>
            </a:r>
            <a:r>
              <a:rPr lang="it-IT" dirty="0" smtClean="0">
                <a:latin typeface="Calisto MT" pitchFamily="18" charset="0"/>
              </a:rPr>
              <a:t>. </a:t>
            </a:r>
            <a:endParaRPr lang="it-IT" dirty="0">
              <a:latin typeface="Calisto MT" pitchFamily="18" charset="0"/>
            </a:endParaRPr>
          </a:p>
        </p:txBody>
      </p:sp>
      <p:sp>
        <p:nvSpPr>
          <p:cNvPr id="8" name="CasellaDiTesto 7"/>
          <p:cNvSpPr txBox="1"/>
          <p:nvPr/>
        </p:nvSpPr>
        <p:spPr>
          <a:xfrm>
            <a:off x="571472" y="3701197"/>
            <a:ext cx="3929090" cy="2585323"/>
          </a:xfrm>
          <a:prstGeom prst="rect">
            <a:avLst/>
          </a:prstGeom>
          <a:noFill/>
          <a:ln>
            <a:solidFill>
              <a:schemeClr val="tx1"/>
            </a:solidFill>
          </a:ln>
        </p:spPr>
        <p:txBody>
          <a:bodyPr wrap="square" rtlCol="0">
            <a:spAutoFit/>
          </a:bodyPr>
          <a:lstStyle/>
          <a:p>
            <a:r>
              <a:rPr lang="it-IT" dirty="0" smtClean="0">
                <a:latin typeface="Calisto MT" pitchFamily="18" charset="0"/>
              </a:rPr>
              <a:t>E ci accorgiamo. E </a:t>
            </a:r>
            <a:r>
              <a:rPr lang="it-IT" b="1" dirty="0" smtClean="0">
                <a:solidFill>
                  <a:srgbClr val="FF9933"/>
                </a:solidFill>
                <a:latin typeface="Calisto MT" pitchFamily="18" charset="0"/>
              </a:rPr>
              <a:t>ricordiamo</a:t>
            </a:r>
            <a:r>
              <a:rPr lang="it-IT" dirty="0" smtClean="0">
                <a:latin typeface="Calisto MT" pitchFamily="18" charset="0"/>
              </a:rPr>
              <a:t>. Siamo stati talmente distanti dalle bellezze di questo mondo, certamente piccole, ma mai introvabili. Ci rifugiamo sempre da tutto e tutti, evitiamo il contatto con le persone, ma ci rendiamo conto che è essenziale. Il semplice parlare con qualcuno, il guardarsi negli occhi, il comprendersi.</a:t>
            </a:r>
            <a:endParaRPr lang="it-IT" dirty="0">
              <a:latin typeface="Calisto MT" pitchFamily="18" charset="0"/>
            </a:endParaRPr>
          </a:p>
        </p:txBody>
      </p:sp>
    </p:spTree>
  </p:cSld>
  <p:clrMapOvr>
    <a:masterClrMapping/>
  </p:clrMapOvr>
  <p:transition>
    <p:pull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ronavirus, Bill Gates: «Così non va, alcuni Stati ancora aperti ..."/>
          <p:cNvPicPr>
            <a:picLocks noChangeAspect="1" noChangeArrowheads="1"/>
          </p:cNvPicPr>
          <p:nvPr/>
        </p:nvPicPr>
        <p:blipFill>
          <a:blip r:embed="rId2"/>
          <a:srcRect/>
          <a:stretch>
            <a:fillRect/>
          </a:stretch>
        </p:blipFill>
        <p:spPr bwMode="auto">
          <a:xfrm>
            <a:off x="4761607" y="1285860"/>
            <a:ext cx="3453731" cy="22860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Rettangolo 2"/>
          <p:cNvSpPr/>
          <p:nvPr/>
        </p:nvSpPr>
        <p:spPr>
          <a:xfrm>
            <a:off x="2928926" y="214290"/>
            <a:ext cx="3322513" cy="923330"/>
          </a:xfrm>
          <a:prstGeom prst="rect">
            <a:avLst/>
          </a:prstGeom>
          <a:noFill/>
        </p:spPr>
        <p:txBody>
          <a:bodyPr wrap="non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it-IT" sz="5400" b="1" cap="none" spc="0" dirty="0" smtClean="0">
                <a:ln>
                  <a:solidFill>
                    <a:schemeClr val="accent1">
                      <a:lumMod val="75000"/>
                    </a:schemeClr>
                  </a:solidFill>
                </a:ln>
                <a:solidFill>
                  <a:schemeClr val="accent1">
                    <a:lumMod val="75000"/>
                  </a:schemeClr>
                </a:solidFill>
                <a:effectLst/>
              </a:rPr>
              <a:t>Bill Gates</a:t>
            </a:r>
            <a:endParaRPr lang="it-IT" sz="5400" b="1" cap="none" spc="0" dirty="0">
              <a:ln>
                <a:solidFill>
                  <a:schemeClr val="accent1">
                    <a:lumMod val="75000"/>
                  </a:schemeClr>
                </a:solidFill>
              </a:ln>
              <a:solidFill>
                <a:schemeClr val="accent1">
                  <a:lumMod val="75000"/>
                </a:schemeClr>
              </a:solidFill>
              <a:effectLst/>
            </a:endParaRPr>
          </a:p>
        </p:txBody>
      </p:sp>
      <p:sp>
        <p:nvSpPr>
          <p:cNvPr id="5" name="CasellaDiTesto 4"/>
          <p:cNvSpPr txBox="1"/>
          <p:nvPr/>
        </p:nvSpPr>
        <p:spPr>
          <a:xfrm>
            <a:off x="4857752" y="4000504"/>
            <a:ext cx="3643338" cy="2031325"/>
          </a:xfrm>
          <a:prstGeom prst="rect">
            <a:avLst/>
          </a:prstGeom>
          <a:noFill/>
          <a:ln>
            <a:solidFill>
              <a:schemeClr val="tx1"/>
            </a:solidFill>
          </a:ln>
        </p:spPr>
        <p:txBody>
          <a:bodyPr wrap="square" rtlCol="0">
            <a:spAutoFit/>
          </a:bodyPr>
          <a:lstStyle/>
          <a:p>
            <a:r>
              <a:rPr lang="it-IT" dirty="0" smtClean="0">
                <a:latin typeface="Calisto MT" pitchFamily="18" charset="0"/>
                <a:cs typeface="Calibri" pitchFamily="34" charset="0"/>
              </a:rPr>
              <a:t>Questo è ciò che ha detto l’informatico e programmatore William Gates ad una conferenza nel 2015, e noi abbiamo ignorato le sue parole fino ad ora, perché credevamo tutti che fosse qualche </a:t>
            </a:r>
            <a:r>
              <a:rPr lang="it-IT" b="1" dirty="0" smtClean="0">
                <a:solidFill>
                  <a:schemeClr val="bg2">
                    <a:lumMod val="75000"/>
                  </a:schemeClr>
                </a:solidFill>
                <a:latin typeface="Calisto MT" pitchFamily="18" charset="0"/>
                <a:cs typeface="Calibri" pitchFamily="34" charset="0"/>
              </a:rPr>
              <a:t>falsa predizione</a:t>
            </a:r>
            <a:r>
              <a:rPr lang="it-IT" dirty="0" smtClean="0">
                <a:latin typeface="Calisto MT" pitchFamily="18" charset="0"/>
                <a:cs typeface="Calibri" pitchFamily="34" charset="0"/>
              </a:rPr>
              <a:t>.</a:t>
            </a:r>
            <a:endParaRPr lang="it-IT" dirty="0">
              <a:latin typeface="Calisto MT" pitchFamily="18" charset="0"/>
              <a:cs typeface="Calibri" pitchFamily="34" charset="0"/>
            </a:endParaRPr>
          </a:p>
        </p:txBody>
      </p:sp>
      <p:sp>
        <p:nvSpPr>
          <p:cNvPr id="8" name="Fumetto 2 7"/>
          <p:cNvSpPr/>
          <p:nvPr/>
        </p:nvSpPr>
        <p:spPr>
          <a:xfrm>
            <a:off x="1071538" y="1142984"/>
            <a:ext cx="2786082" cy="2071702"/>
          </a:xfrm>
          <a:prstGeom prst="wedgeRoundRectCallout">
            <a:avLst>
              <a:gd name="adj1" fmla="val 32458"/>
              <a:gd name="adj2" fmla="val 72731"/>
              <a:gd name="adj3" fmla="val 16667"/>
            </a:avLst>
          </a:prstGeom>
          <a:effectLst>
            <a:outerShdw blurRad="76200" dir="13500000" sy="23000" kx="1200000" algn="br" rotWithShape="0">
              <a:prstClr val="black">
                <a:alpha val="20000"/>
              </a:prstClr>
            </a:outerShdw>
            <a:softEdge rad="12700"/>
          </a:effectLst>
          <a:scene3d>
            <a:camera prst="orthographicFront"/>
            <a:lightRig rig="threePt" dir="t"/>
          </a:scene3d>
          <a:sp3d>
            <a:bevelT w="165100" prst="coolSlant"/>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it-IT"/>
          </a:p>
        </p:txBody>
      </p:sp>
      <p:pic>
        <p:nvPicPr>
          <p:cNvPr id="1030" name="Picture 6" descr="Bill Gates GIF - Find &amp; Share on GIPHY"/>
          <p:cNvPicPr>
            <a:picLocks noChangeAspect="1" noChangeArrowheads="1" noCrop="1"/>
          </p:cNvPicPr>
          <p:nvPr/>
        </p:nvPicPr>
        <p:blipFill>
          <a:blip r:embed="rId3"/>
          <a:srcRect/>
          <a:stretch>
            <a:fillRect/>
          </a:stretch>
        </p:blipFill>
        <p:spPr bwMode="auto">
          <a:xfrm>
            <a:off x="571472" y="3929066"/>
            <a:ext cx="3936996" cy="2214561"/>
          </a:xfrm>
          <a:prstGeom prst="rect">
            <a:avLst/>
          </a:prstGeom>
          <a:solidFill>
            <a:srgbClr val="FFFFFF">
              <a:shade val="85000"/>
            </a:srgbClr>
          </a:solidFill>
          <a:ln w="88900" cap="sq">
            <a:solidFill>
              <a:schemeClr val="bg2">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asellaDiTesto 10"/>
          <p:cNvSpPr txBox="1"/>
          <p:nvPr/>
        </p:nvSpPr>
        <p:spPr>
          <a:xfrm>
            <a:off x="1214414" y="1142984"/>
            <a:ext cx="2500330" cy="2031325"/>
          </a:xfrm>
          <a:prstGeom prst="rect">
            <a:avLst/>
          </a:prstGeom>
          <a:noFill/>
        </p:spPr>
        <p:txBody>
          <a:bodyPr wrap="square" rtlCol="0">
            <a:spAutoFit/>
          </a:bodyPr>
          <a:lstStyle/>
          <a:p>
            <a:r>
              <a:rPr lang="it-IT" i="1" dirty="0" smtClean="0">
                <a:solidFill>
                  <a:schemeClr val="bg1"/>
                </a:solidFill>
                <a:latin typeface="Calisto MT" pitchFamily="18" charset="0"/>
                <a:cs typeface="Calibri" pitchFamily="34" charset="0"/>
              </a:rPr>
              <a:t>‘’L’impatto di una grande epidemia sul pianeta sarebbe fenomenale perché tutte le catene di fornitura verrebbero rase al suolo, i nostri sistemi si sovraccaricherebbero.’’</a:t>
            </a:r>
            <a:endParaRPr lang="it-IT" i="1" dirty="0">
              <a:solidFill>
                <a:schemeClr val="bg1"/>
              </a:solidFill>
              <a:latin typeface="Calisto MT" pitchFamily="18" charset="0"/>
              <a:cs typeface="Calibri" pitchFamily="34" charset="0"/>
            </a:endParaRPr>
          </a:p>
        </p:txBody>
      </p:sp>
    </p:spTree>
  </p:cSld>
  <p:clrMapOvr>
    <a:masterClrMapping/>
  </p:clrMapOvr>
  <p:transition>
    <p:newsflash/>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214546" y="214290"/>
            <a:ext cx="4959756" cy="923330"/>
          </a:xfrm>
          <a:prstGeom prst="rect">
            <a:avLst/>
          </a:prstGeom>
          <a:noFill/>
        </p:spPr>
        <p:txBody>
          <a:bodyPr wrap="non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it-IT" sz="5400" b="1" cap="none" spc="0" dirty="0" smtClean="0">
                <a:ln/>
                <a:solidFill>
                  <a:schemeClr val="bg2">
                    <a:lumMod val="60000"/>
                    <a:lumOff val="40000"/>
                  </a:schemeClr>
                </a:solidFill>
                <a:effectLst/>
              </a:rPr>
              <a:t>Qual è peggio?</a:t>
            </a:r>
            <a:endParaRPr lang="it-IT" sz="5400" b="1" cap="none" spc="0" dirty="0">
              <a:ln/>
              <a:solidFill>
                <a:schemeClr val="bg2">
                  <a:lumMod val="60000"/>
                  <a:lumOff val="40000"/>
                </a:schemeClr>
              </a:solidFill>
              <a:effectLst/>
            </a:endParaRPr>
          </a:p>
        </p:txBody>
      </p:sp>
      <p:pic>
        <p:nvPicPr>
          <p:cNvPr id="36866" name="Picture 2" descr="bomba atomica | Tumblr"/>
          <p:cNvPicPr>
            <a:picLocks noChangeAspect="1" noChangeArrowheads="1" noCrop="1"/>
          </p:cNvPicPr>
          <p:nvPr/>
        </p:nvPicPr>
        <p:blipFill>
          <a:blip r:embed="rId2"/>
          <a:srcRect/>
          <a:stretch>
            <a:fillRect/>
          </a:stretch>
        </p:blipFill>
        <p:spPr bwMode="auto">
          <a:xfrm>
            <a:off x="714348" y="1457311"/>
            <a:ext cx="3643338" cy="2186003"/>
          </a:xfrm>
          <a:prstGeom prst="rect">
            <a:avLst/>
          </a:prstGeom>
          <a:ln>
            <a:noFill/>
          </a:ln>
          <a:effectLst>
            <a:glow rad="139700">
              <a:schemeClr val="accent5">
                <a:satMod val="175000"/>
                <a:alpha val="40000"/>
              </a:schemeClr>
            </a:glo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CasellaDiTesto 3"/>
          <p:cNvSpPr txBox="1"/>
          <p:nvPr/>
        </p:nvSpPr>
        <p:spPr>
          <a:xfrm>
            <a:off x="357158" y="4000504"/>
            <a:ext cx="4143372" cy="1785950"/>
          </a:xfrm>
          <a:prstGeom prst="rect">
            <a:avLst/>
          </a:prstGeom>
          <a:noFill/>
          <a:ln>
            <a:solidFill>
              <a:schemeClr val="tx1"/>
            </a:solidFill>
          </a:ln>
        </p:spPr>
        <p:txBody>
          <a:bodyPr wrap="square" rtlCol="0">
            <a:spAutoFit/>
          </a:bodyPr>
          <a:lstStyle/>
          <a:p>
            <a:r>
              <a:rPr lang="it-IT" dirty="0" smtClean="0">
                <a:latin typeface="Calisto MT" pitchFamily="18" charset="0"/>
              </a:rPr>
              <a:t>Se qualcosa ucciderà milioni di persone in questi anni, non si tratterà, di certo, di una guerra, grande ed imponente, bensì di una </a:t>
            </a:r>
            <a:r>
              <a:rPr lang="it-IT" b="1" dirty="0" smtClean="0">
                <a:solidFill>
                  <a:schemeClr val="bg2">
                    <a:lumMod val="75000"/>
                  </a:schemeClr>
                </a:solidFill>
                <a:latin typeface="Calisto MT" pitchFamily="18" charset="0"/>
              </a:rPr>
              <a:t>microscopica realtà</a:t>
            </a:r>
            <a:r>
              <a:rPr lang="it-IT" dirty="0" smtClean="0">
                <a:latin typeface="Calisto MT" pitchFamily="18" charset="0"/>
              </a:rPr>
              <a:t>, allo stesso tempo letale: un </a:t>
            </a:r>
            <a:r>
              <a:rPr lang="it-IT" b="1" dirty="0" smtClean="0">
                <a:solidFill>
                  <a:schemeClr val="bg2">
                    <a:lumMod val="75000"/>
                  </a:schemeClr>
                </a:solidFill>
                <a:latin typeface="Calisto MT" pitchFamily="18" charset="0"/>
              </a:rPr>
              <a:t>virus</a:t>
            </a:r>
            <a:r>
              <a:rPr lang="it-IT" dirty="0" smtClean="0">
                <a:latin typeface="Calisto MT" pitchFamily="18" charset="0"/>
              </a:rPr>
              <a:t>. Per questo, non siamo pronti per l’epidemia.</a:t>
            </a:r>
            <a:endParaRPr lang="it-IT" dirty="0">
              <a:latin typeface="Calisto MT" pitchFamily="18" charset="0"/>
            </a:endParaRPr>
          </a:p>
        </p:txBody>
      </p:sp>
      <p:pic>
        <p:nvPicPr>
          <p:cNvPr id="36872" name="Picture 8" descr="Epidemia in Cina, gli esperti: &quot;Coronavirus trasmesso all'uomo dai ..."/>
          <p:cNvPicPr>
            <a:picLocks noChangeAspect="1" noChangeArrowheads="1"/>
          </p:cNvPicPr>
          <p:nvPr/>
        </p:nvPicPr>
        <p:blipFill>
          <a:blip r:embed="rId3"/>
          <a:srcRect/>
          <a:stretch>
            <a:fillRect/>
          </a:stretch>
        </p:blipFill>
        <p:spPr bwMode="auto">
          <a:xfrm>
            <a:off x="4714876" y="3714752"/>
            <a:ext cx="3714776" cy="2106497"/>
          </a:xfrm>
          <a:prstGeom prst="rect">
            <a:avLst/>
          </a:prstGeom>
          <a:ln w="88900" cap="sq" cmpd="thickThin">
            <a:solidFill>
              <a:schemeClr val="accent2">
                <a:lumMod val="75000"/>
              </a:schemeClr>
            </a:solidFill>
            <a:prstDash val="solid"/>
            <a:miter lim="800000"/>
          </a:ln>
          <a:effectLst>
            <a:innerShdw blurRad="76200">
              <a:srgbClr val="000000"/>
            </a:innerShdw>
          </a:effectLst>
        </p:spPr>
      </p:pic>
      <p:sp>
        <p:nvSpPr>
          <p:cNvPr id="8" name="CasellaDiTesto 7"/>
          <p:cNvSpPr txBox="1"/>
          <p:nvPr/>
        </p:nvSpPr>
        <p:spPr>
          <a:xfrm>
            <a:off x="4643438" y="1800043"/>
            <a:ext cx="3786214" cy="1200329"/>
          </a:xfrm>
          <a:prstGeom prst="rect">
            <a:avLst/>
          </a:prstGeom>
          <a:noFill/>
          <a:ln>
            <a:solidFill>
              <a:schemeClr val="tx1"/>
            </a:solidFill>
          </a:ln>
        </p:spPr>
        <p:txBody>
          <a:bodyPr wrap="square" rtlCol="0">
            <a:spAutoFit/>
          </a:bodyPr>
          <a:lstStyle/>
          <a:p>
            <a:r>
              <a:rPr lang="it-IT" dirty="0" smtClean="0">
                <a:latin typeface="Calisto MT" pitchFamily="18" charset="0"/>
              </a:rPr>
              <a:t>Al giorno d’oggi, la causa di catastrofe mondiale non è quello mostrato nella figura a sinistra, bensì quello nella figura qui sotto.</a:t>
            </a:r>
            <a:endParaRPr lang="it-IT" dirty="0">
              <a:latin typeface="Calisto MT" pitchFamily="18" charset="0"/>
            </a:endParaRPr>
          </a:p>
        </p:txBody>
      </p:sp>
    </p:spTree>
  </p:cSld>
  <p:clrMapOvr>
    <a:masterClrMapping/>
  </p:clrMapOvr>
  <p:transition>
    <p:zoom dir="in"/>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14480" y="285728"/>
            <a:ext cx="5978111" cy="923330"/>
          </a:xfrm>
          <a:prstGeom prst="rect">
            <a:avLst/>
          </a:prstGeom>
          <a:noFill/>
        </p:spPr>
        <p:txBody>
          <a:bodyPr wrap="non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it-IT" sz="5400" b="1" cap="none" spc="0" dirty="0" smtClean="0">
                <a:ln/>
                <a:solidFill>
                  <a:schemeClr val="bg2">
                    <a:lumMod val="60000"/>
                    <a:lumOff val="40000"/>
                  </a:schemeClr>
                </a:solidFill>
                <a:effectLst/>
              </a:rPr>
              <a:t>Non Siamo Pronti</a:t>
            </a:r>
            <a:endParaRPr lang="it-IT" sz="5400" b="1" cap="none" spc="0" dirty="0">
              <a:ln/>
              <a:solidFill>
                <a:schemeClr val="bg2">
                  <a:lumMod val="60000"/>
                  <a:lumOff val="40000"/>
                </a:schemeClr>
              </a:solidFill>
              <a:effectLst/>
            </a:endParaRPr>
          </a:p>
        </p:txBody>
      </p:sp>
      <p:sp>
        <p:nvSpPr>
          <p:cNvPr id="3" name="CasellaDiTesto 2"/>
          <p:cNvSpPr txBox="1"/>
          <p:nvPr/>
        </p:nvSpPr>
        <p:spPr>
          <a:xfrm>
            <a:off x="714348" y="1214422"/>
            <a:ext cx="7786742" cy="1200329"/>
          </a:xfrm>
          <a:prstGeom prst="rect">
            <a:avLst/>
          </a:prstGeom>
          <a:noFill/>
          <a:ln>
            <a:solidFill>
              <a:schemeClr val="tx1"/>
            </a:solidFill>
          </a:ln>
        </p:spPr>
        <p:txBody>
          <a:bodyPr wrap="square" rtlCol="0">
            <a:spAutoFit/>
          </a:bodyPr>
          <a:lstStyle/>
          <a:p>
            <a:r>
              <a:rPr lang="it-IT" dirty="0" smtClean="0">
                <a:latin typeface="Calibri" pitchFamily="34" charset="0"/>
                <a:cs typeface="Calibri" pitchFamily="34" charset="0"/>
              </a:rPr>
              <a:t>Neanche io ero consapevole di questa cosa, infatti sono colpevole come tutti e provo gran rimorso. Bill Gates aveva ragione e noi non gli abbiamo dato ascolto. Se ci fossimo preparati prima, tutto questo non sarebbe successo o, almeno, non sarebbe talmente preoccupante.</a:t>
            </a:r>
            <a:endParaRPr lang="it-IT" dirty="0">
              <a:latin typeface="Calibri" pitchFamily="34" charset="0"/>
              <a:cs typeface="Calibri" pitchFamily="34" charset="0"/>
            </a:endParaRPr>
          </a:p>
        </p:txBody>
      </p:sp>
      <p:sp>
        <p:nvSpPr>
          <p:cNvPr id="1026" name="AutoShape 2" descr="Coronavirus, turismo e consumi, Pechino chiude. L'epidemia globale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30" name="Picture 6" descr="EPIDEMIA O PANDEMIA. DUE SOSTANTIVI DAL GRECO ANTICO, OGGI MOLTO ..."/>
          <p:cNvPicPr>
            <a:picLocks noChangeAspect="1" noChangeArrowheads="1"/>
          </p:cNvPicPr>
          <p:nvPr/>
        </p:nvPicPr>
        <p:blipFill>
          <a:blip r:embed="rId2"/>
          <a:srcRect/>
          <a:stretch>
            <a:fillRect/>
          </a:stretch>
        </p:blipFill>
        <p:spPr bwMode="auto">
          <a:xfrm>
            <a:off x="1571604" y="2571744"/>
            <a:ext cx="5214974" cy="2242424"/>
          </a:xfrm>
          <a:prstGeom prst="roundRect">
            <a:avLst>
              <a:gd name="adj" fmla="val 4167"/>
            </a:avLst>
          </a:prstGeom>
          <a:solidFill>
            <a:srgbClr val="FFFFFF"/>
          </a:solidFill>
          <a:ln w="76200" cap="sq">
            <a:solidFill>
              <a:schemeClr val="accent4">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CasellaDiTesto 6"/>
          <p:cNvSpPr txBox="1"/>
          <p:nvPr/>
        </p:nvSpPr>
        <p:spPr>
          <a:xfrm>
            <a:off x="642910" y="5072074"/>
            <a:ext cx="7858180" cy="1200329"/>
          </a:xfrm>
          <a:prstGeom prst="rect">
            <a:avLst/>
          </a:prstGeom>
          <a:noFill/>
          <a:ln>
            <a:solidFill>
              <a:schemeClr val="tx1"/>
            </a:solidFill>
          </a:ln>
        </p:spPr>
        <p:txBody>
          <a:bodyPr wrap="square" rtlCol="0">
            <a:spAutoFit/>
          </a:bodyPr>
          <a:lstStyle/>
          <a:p>
            <a:r>
              <a:rPr lang="it-IT" dirty="0" smtClean="0">
                <a:latin typeface="Calibri" pitchFamily="34" charset="0"/>
                <a:cs typeface="Calibri" pitchFamily="34" charset="0"/>
              </a:rPr>
              <a:t>Non siamo pronti a tutto questo, non lo siamo mai stati, né con la peste, né con l’ebola, e neanche con il Covid-19. Non siamo preparati ad un problema che si sta facendo sempre </a:t>
            </a:r>
            <a:r>
              <a:rPr lang="it-IT" b="1" dirty="0" smtClean="0">
                <a:solidFill>
                  <a:schemeClr val="bg2">
                    <a:lumMod val="75000"/>
                  </a:schemeClr>
                </a:solidFill>
                <a:latin typeface="Calibri" pitchFamily="34" charset="0"/>
                <a:cs typeface="Calibri" pitchFamily="34" charset="0"/>
              </a:rPr>
              <a:t>più grande di noi</a:t>
            </a:r>
            <a:r>
              <a:rPr lang="it-IT" dirty="0" smtClean="0">
                <a:latin typeface="Calibri" pitchFamily="34" charset="0"/>
                <a:cs typeface="Calibri" pitchFamily="34" charset="0"/>
              </a:rPr>
              <a:t>, nonostante la sua piccolezza. Ecco cosa può fare una nullità se le si dà il potere.</a:t>
            </a:r>
            <a:endParaRPr lang="it-IT" dirty="0">
              <a:latin typeface="Calibri" pitchFamily="34" charset="0"/>
              <a:cs typeface="Calibri" pitchFamily="34" charset="0"/>
            </a:endParaRPr>
          </a:p>
        </p:txBody>
      </p:sp>
      <p:pic>
        <p:nvPicPr>
          <p:cNvPr id="1032" name="Picture 8" descr="Pin su Good Gif"/>
          <p:cNvPicPr>
            <a:picLocks noChangeAspect="1" noChangeArrowheads="1" noCrop="1"/>
          </p:cNvPicPr>
          <p:nvPr/>
        </p:nvPicPr>
        <p:blipFill>
          <a:blip r:embed="rId3" cstate="print"/>
          <a:srcRect/>
          <a:stretch>
            <a:fillRect/>
          </a:stretch>
        </p:blipFill>
        <p:spPr bwMode="auto">
          <a:xfrm>
            <a:off x="6286512" y="3857628"/>
            <a:ext cx="1523980" cy="114298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oronavirus, mascherine introvabili nelle farmacie di Roma e ..."/>
          <p:cNvPicPr>
            <a:picLocks noChangeAspect="1" noChangeArrowheads="1"/>
          </p:cNvPicPr>
          <p:nvPr/>
        </p:nvPicPr>
        <p:blipFill>
          <a:blip r:embed="rId2"/>
          <a:srcRect/>
          <a:stretch>
            <a:fillRect/>
          </a:stretch>
        </p:blipFill>
        <p:spPr bwMode="auto">
          <a:xfrm>
            <a:off x="4572000" y="4067332"/>
            <a:ext cx="3786213" cy="207631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0964" name="Picture 4" descr="Coronavirus: Wuhan blindata, una misura senza precedenti ..."/>
          <p:cNvPicPr>
            <a:picLocks noChangeAspect="1" noChangeArrowheads="1"/>
          </p:cNvPicPr>
          <p:nvPr/>
        </p:nvPicPr>
        <p:blipFill>
          <a:blip r:embed="rId3" cstate="print"/>
          <a:srcRect/>
          <a:stretch>
            <a:fillRect/>
          </a:stretch>
        </p:blipFill>
        <p:spPr bwMode="auto">
          <a:xfrm>
            <a:off x="714348" y="1109329"/>
            <a:ext cx="3714776" cy="231967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Simbolo &quot;divieto&quot; 3"/>
          <p:cNvSpPr/>
          <p:nvPr/>
        </p:nvSpPr>
        <p:spPr>
          <a:xfrm>
            <a:off x="500034" y="2357430"/>
            <a:ext cx="1571636" cy="1485904"/>
          </a:xfrm>
          <a:prstGeom prst="noSmoking">
            <a:avLst/>
          </a:prstGeom>
        </p:spPr>
        <p:style>
          <a:lnRef idx="3">
            <a:schemeClr val="lt1"/>
          </a:lnRef>
          <a:fillRef idx="1">
            <a:schemeClr val="accent2"/>
          </a:fillRef>
          <a:effectRef idx="1">
            <a:schemeClr val="accent2"/>
          </a:effectRef>
          <a:fontRef idx="minor">
            <a:schemeClr val="lt1"/>
          </a:fontRef>
        </p:style>
        <p:txBody>
          <a:bodyPr rtlCol="0" anchor="ctr">
            <a:scene3d>
              <a:camera prst="perspectiveRelaxedModerately"/>
              <a:lightRig rig="threePt" dir="t"/>
            </a:scene3d>
          </a:bodyPr>
          <a:lstStyle/>
          <a:p>
            <a:pPr algn="ctr"/>
            <a:endParaRPr lang="it-IT">
              <a:solidFill>
                <a:schemeClr val="tx1"/>
              </a:solidFill>
            </a:endParaRPr>
          </a:p>
        </p:txBody>
      </p:sp>
      <p:sp>
        <p:nvSpPr>
          <p:cNvPr id="5" name="CasellaDiTesto 4"/>
          <p:cNvSpPr txBox="1"/>
          <p:nvPr/>
        </p:nvSpPr>
        <p:spPr>
          <a:xfrm>
            <a:off x="5000628" y="1428736"/>
            <a:ext cx="3143272" cy="1477328"/>
          </a:xfrm>
          <a:prstGeom prst="rect">
            <a:avLst/>
          </a:prstGeom>
          <a:noFill/>
          <a:ln>
            <a:solidFill>
              <a:schemeClr val="accent3">
                <a:lumMod val="20000"/>
                <a:lumOff val="80000"/>
              </a:schemeClr>
            </a:solidFill>
          </a:ln>
        </p:spPr>
        <p:txBody>
          <a:bodyPr wrap="square" rtlCol="0">
            <a:spAutoFit/>
          </a:bodyPr>
          <a:lstStyle/>
          <a:p>
            <a:r>
              <a:rPr lang="it-IT" dirty="0" smtClean="0">
                <a:latin typeface="Calisto MT" pitchFamily="18" charset="0"/>
              </a:rPr>
              <a:t>Subito, sulle strade della città cinese, iniziarono numerosi controlli affinché il virus fosse contenuto, prima di un totale </a:t>
            </a:r>
            <a:r>
              <a:rPr lang="it-IT" b="1" dirty="0" smtClean="0">
                <a:solidFill>
                  <a:schemeClr val="bg1"/>
                </a:solidFill>
                <a:latin typeface="Calisto MT" pitchFamily="18" charset="0"/>
              </a:rPr>
              <a:t>arresto del traffico</a:t>
            </a:r>
            <a:r>
              <a:rPr lang="it-IT" dirty="0" smtClean="0">
                <a:latin typeface="Calisto MT" pitchFamily="18" charset="0"/>
              </a:rPr>
              <a:t>.</a:t>
            </a:r>
            <a:endParaRPr lang="it-IT" dirty="0">
              <a:latin typeface="Calisto MT" pitchFamily="18" charset="0"/>
            </a:endParaRPr>
          </a:p>
        </p:txBody>
      </p:sp>
      <p:sp>
        <p:nvSpPr>
          <p:cNvPr id="6" name="CasellaDiTesto 5"/>
          <p:cNvSpPr txBox="1"/>
          <p:nvPr/>
        </p:nvSpPr>
        <p:spPr>
          <a:xfrm>
            <a:off x="857224" y="4214818"/>
            <a:ext cx="2928958" cy="1754326"/>
          </a:xfrm>
          <a:prstGeom prst="rect">
            <a:avLst/>
          </a:prstGeom>
          <a:noFill/>
          <a:ln>
            <a:solidFill>
              <a:schemeClr val="accent3">
                <a:lumMod val="20000"/>
                <a:lumOff val="80000"/>
              </a:schemeClr>
            </a:solidFill>
          </a:ln>
        </p:spPr>
        <p:txBody>
          <a:bodyPr wrap="square" rtlCol="0">
            <a:spAutoFit/>
          </a:bodyPr>
          <a:lstStyle/>
          <a:p>
            <a:r>
              <a:rPr lang="it-IT" dirty="0" smtClean="0">
                <a:latin typeface="Calisto MT" pitchFamily="18" charset="0"/>
              </a:rPr>
              <a:t>Le strade vennero chiuse, le corse dei treni soppresse ed i voli cancellati. Un territorio contenente ben sette milioni di persone fu messo in </a:t>
            </a:r>
            <a:r>
              <a:rPr lang="it-IT" b="1" dirty="0" smtClean="0">
                <a:solidFill>
                  <a:schemeClr val="bg1"/>
                </a:solidFill>
                <a:latin typeface="Calisto MT" pitchFamily="18" charset="0"/>
              </a:rPr>
              <a:t>quarantena</a:t>
            </a:r>
            <a:r>
              <a:rPr lang="it-IT" dirty="0" smtClean="0">
                <a:latin typeface="Calisto MT" pitchFamily="18" charset="0"/>
              </a:rPr>
              <a:t>.</a:t>
            </a:r>
            <a:endParaRPr lang="it-IT" dirty="0">
              <a:latin typeface="Calisto MT" pitchFamily="18" charset="0"/>
            </a:endParaRPr>
          </a:p>
        </p:txBody>
      </p:sp>
      <p:sp>
        <p:nvSpPr>
          <p:cNvPr id="7" name="Rettangolo 6"/>
          <p:cNvSpPr/>
          <p:nvPr/>
        </p:nvSpPr>
        <p:spPr>
          <a:xfrm>
            <a:off x="1214414" y="142852"/>
            <a:ext cx="7150612" cy="923330"/>
          </a:xfrm>
          <a:prstGeom prst="rect">
            <a:avLst/>
          </a:prstGeom>
          <a:noFill/>
        </p:spPr>
        <p:txBody>
          <a:bodyPr wrap="none" lIns="91440" tIns="45720" rIns="91440" bIns="45720">
            <a:spAutoFit/>
          </a:bodyPr>
          <a:lstStyle/>
          <a:p>
            <a:pPr algn="ctr"/>
            <a:r>
              <a:rPr lang="it-IT"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La prima Quarantena</a:t>
            </a:r>
            <a:endParaRPr lang="it-IT"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2" descr="737-800 Travel Sticker by Aerolíneas Argentinas for iOS &amp; Android ..."/>
          <p:cNvPicPr>
            <a:picLocks noChangeAspect="1" noChangeArrowheads="1" noCrop="1"/>
          </p:cNvPicPr>
          <p:nvPr/>
        </p:nvPicPr>
        <p:blipFill>
          <a:blip r:embed="rId4"/>
          <a:srcRect/>
          <a:stretch>
            <a:fillRect/>
          </a:stretch>
        </p:blipFill>
        <p:spPr bwMode="auto">
          <a:xfrm rot="20623308">
            <a:off x="5823191" y="1877587"/>
            <a:ext cx="3040820" cy="2432656"/>
          </a:xfrm>
          <a:prstGeom prst="rect">
            <a:avLst/>
          </a:prstGeom>
          <a:noFill/>
        </p:spPr>
      </p:pic>
    </p:spTree>
  </p:cSld>
  <p:clrMapOvr>
    <a:masterClrMapping/>
  </p:clrMapOvr>
  <p:transition>
    <p:whee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665723" y="362530"/>
            <a:ext cx="5978111" cy="923330"/>
          </a:xfrm>
          <a:prstGeom prst="rect">
            <a:avLst/>
          </a:prstGeom>
          <a:noFill/>
        </p:spPr>
        <p:txBody>
          <a:bodyPr wrap="non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it-IT" sz="5400" b="1" cap="none" spc="0" dirty="0" smtClean="0">
                <a:ln/>
                <a:solidFill>
                  <a:schemeClr val="bg2">
                    <a:lumMod val="60000"/>
                    <a:lumOff val="40000"/>
                  </a:schemeClr>
                </a:solidFill>
                <a:effectLst/>
              </a:rPr>
              <a:t>Non Siamo Pronti</a:t>
            </a:r>
            <a:endParaRPr lang="it-IT" sz="5400" b="1" cap="none" spc="0" dirty="0">
              <a:ln/>
              <a:solidFill>
                <a:schemeClr val="bg2">
                  <a:lumMod val="60000"/>
                  <a:lumOff val="40000"/>
                </a:schemeClr>
              </a:solidFill>
              <a:effectLst/>
            </a:endParaRPr>
          </a:p>
        </p:txBody>
      </p:sp>
      <p:sp>
        <p:nvSpPr>
          <p:cNvPr id="4" name="CasellaDiTesto 3"/>
          <p:cNvSpPr txBox="1"/>
          <p:nvPr/>
        </p:nvSpPr>
        <p:spPr>
          <a:xfrm>
            <a:off x="500034" y="1643050"/>
            <a:ext cx="4000528" cy="1815882"/>
          </a:xfrm>
          <a:prstGeom prst="rect">
            <a:avLst/>
          </a:prstGeom>
          <a:noFill/>
          <a:ln>
            <a:solidFill>
              <a:schemeClr val="tx1"/>
            </a:solidFill>
          </a:ln>
        </p:spPr>
        <p:txBody>
          <a:bodyPr wrap="square" rtlCol="0">
            <a:spAutoFit/>
          </a:bodyPr>
          <a:lstStyle/>
          <a:p>
            <a:r>
              <a:rPr lang="it-IT" sz="1600" dirty="0" smtClean="0">
                <a:latin typeface="Calisto MT" pitchFamily="18" charset="0"/>
              </a:rPr>
              <a:t>Proprio perché bisognava essere preparati a livello globale, ovvero che tutti i paesi dovevano essere all’allerta per qualunque inconvenienza sebbene non ci fosse stato ancora alcun pericolo, questo non è successo e molti paesi sono il </a:t>
            </a:r>
            <a:r>
              <a:rPr lang="it-IT" sz="1600" b="1" dirty="0" smtClean="0">
                <a:solidFill>
                  <a:schemeClr val="bg2">
                    <a:lumMod val="75000"/>
                  </a:schemeClr>
                </a:solidFill>
                <a:latin typeface="Calisto MT" pitchFamily="18" charset="0"/>
              </a:rPr>
              <a:t>grave pericolo</a:t>
            </a:r>
            <a:r>
              <a:rPr lang="it-IT" sz="1600" dirty="0" smtClean="0">
                <a:latin typeface="Calisto MT" pitchFamily="18" charset="0"/>
              </a:rPr>
              <a:t>, anche più dell’Italia.</a:t>
            </a:r>
            <a:endParaRPr lang="it-IT" sz="1600" dirty="0">
              <a:latin typeface="Calisto MT" pitchFamily="18" charset="0"/>
            </a:endParaRPr>
          </a:p>
        </p:txBody>
      </p:sp>
      <p:sp>
        <p:nvSpPr>
          <p:cNvPr id="6" name="CasellaDiTesto 5"/>
          <p:cNvSpPr txBox="1"/>
          <p:nvPr/>
        </p:nvSpPr>
        <p:spPr>
          <a:xfrm>
            <a:off x="4857752" y="4214818"/>
            <a:ext cx="3429024" cy="2062103"/>
          </a:xfrm>
          <a:prstGeom prst="rect">
            <a:avLst/>
          </a:prstGeom>
          <a:noFill/>
          <a:ln>
            <a:solidFill>
              <a:schemeClr val="tx1"/>
            </a:solidFill>
          </a:ln>
        </p:spPr>
        <p:txBody>
          <a:bodyPr wrap="square" rtlCol="0">
            <a:spAutoFit/>
          </a:bodyPr>
          <a:lstStyle/>
          <a:p>
            <a:r>
              <a:rPr lang="it-IT" sz="1600" dirty="0" smtClean="0">
                <a:latin typeface="Calisto MT" pitchFamily="18" charset="0"/>
              </a:rPr>
              <a:t>Come gli </a:t>
            </a:r>
            <a:r>
              <a:rPr lang="it-IT" sz="1600" b="1" dirty="0" smtClean="0">
                <a:solidFill>
                  <a:schemeClr val="bg2">
                    <a:lumMod val="75000"/>
                  </a:schemeClr>
                </a:solidFill>
                <a:latin typeface="Calisto MT" pitchFamily="18" charset="0"/>
              </a:rPr>
              <a:t>Stati Uniti</a:t>
            </a:r>
            <a:r>
              <a:rPr lang="it-IT" sz="1600" dirty="0" smtClean="0">
                <a:latin typeface="Calisto MT" pitchFamily="18" charset="0"/>
              </a:rPr>
              <a:t> e la </a:t>
            </a:r>
            <a:r>
              <a:rPr lang="it-IT" sz="1600" b="1" dirty="0" smtClean="0">
                <a:solidFill>
                  <a:schemeClr val="bg2">
                    <a:lumMod val="75000"/>
                  </a:schemeClr>
                </a:solidFill>
                <a:latin typeface="Calisto MT" pitchFamily="18" charset="0"/>
              </a:rPr>
              <a:t>Spagna</a:t>
            </a:r>
            <a:r>
              <a:rPr lang="it-IT" sz="1600" dirty="0" smtClean="0">
                <a:latin typeface="Calisto MT" pitchFamily="18" charset="0"/>
              </a:rPr>
              <a:t>, molti altri paesi si sono trovati completamente impreparati. I numeri dei contagi sono velocemente saliti a distanza di pochi giorni ed ora la situazione è </a:t>
            </a:r>
            <a:r>
              <a:rPr lang="it-IT" sz="1600" b="1" dirty="0" smtClean="0">
                <a:solidFill>
                  <a:schemeClr val="bg2">
                    <a:lumMod val="75000"/>
                  </a:schemeClr>
                </a:solidFill>
                <a:latin typeface="Calisto MT" pitchFamily="18" charset="0"/>
              </a:rPr>
              <a:t>incontrollabile</a:t>
            </a:r>
            <a:r>
              <a:rPr lang="it-IT" sz="1600" dirty="0" smtClean="0">
                <a:latin typeface="Calisto MT" pitchFamily="18" charset="0"/>
              </a:rPr>
              <a:t>. Infatti, la Cina non ha esitato a chiudere tutto e si sta riprendendo pian piano.</a:t>
            </a:r>
            <a:endParaRPr lang="it-IT" sz="1600" dirty="0">
              <a:latin typeface="Calisto MT" pitchFamily="18" charset="0"/>
            </a:endParaRPr>
          </a:p>
        </p:txBody>
      </p:sp>
      <p:pic>
        <p:nvPicPr>
          <p:cNvPr id="41990" name="Picture 6" descr="2020 coronavirus pandemic in Spain - Wikipedia"/>
          <p:cNvPicPr>
            <a:picLocks noChangeAspect="1" noChangeArrowheads="1"/>
          </p:cNvPicPr>
          <p:nvPr/>
        </p:nvPicPr>
        <p:blipFill>
          <a:blip r:embed="rId2"/>
          <a:srcRect/>
          <a:stretch>
            <a:fillRect/>
          </a:stretch>
        </p:blipFill>
        <p:spPr bwMode="auto">
          <a:xfrm>
            <a:off x="1071538" y="3750146"/>
            <a:ext cx="2786082" cy="2393498"/>
          </a:xfrm>
          <a:prstGeom prst="rect">
            <a:avLst/>
          </a:prstGeom>
          <a:noFill/>
          <a:effectLst>
            <a:innerShdw blurRad="63500" dist="50800" dir="16200000">
              <a:prstClr val="black">
                <a:alpha val="50000"/>
              </a:prstClr>
            </a:innerShdw>
          </a:effectLst>
        </p:spPr>
      </p:pic>
      <p:pic>
        <p:nvPicPr>
          <p:cNvPr id="2" name="Picture 2" descr="C:\Users\Imma\Desktop\960x0.gif"/>
          <p:cNvPicPr>
            <a:picLocks noChangeAspect="1" noChangeArrowheads="1" noCrop="1"/>
          </p:cNvPicPr>
          <p:nvPr/>
        </p:nvPicPr>
        <p:blipFill>
          <a:blip r:embed="rId3" cstate="print"/>
          <a:srcRect/>
          <a:stretch>
            <a:fillRect/>
          </a:stretch>
        </p:blipFill>
        <p:spPr bwMode="auto">
          <a:xfrm>
            <a:off x="4857752" y="1428736"/>
            <a:ext cx="3471851" cy="2495875"/>
          </a:xfrm>
          <a:prstGeom prst="rect">
            <a:avLst/>
          </a:prstGeom>
          <a:solidFill>
            <a:srgbClr val="FFFFFF">
              <a:shade val="85000"/>
            </a:srgbClr>
          </a:solidFill>
          <a:ln w="88900" cap="sq">
            <a:solidFill>
              <a:schemeClr val="accent6">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cover dir="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vid-19, Boris Johnson choc: &quot;Abituatevi a perdere i vostri cari ..."/>
          <p:cNvPicPr>
            <a:picLocks noChangeAspect="1" noChangeArrowheads="1"/>
          </p:cNvPicPr>
          <p:nvPr/>
        </p:nvPicPr>
        <p:blipFill>
          <a:blip r:embed="rId2" cstate="print"/>
          <a:srcRect/>
          <a:stretch>
            <a:fillRect/>
          </a:stretch>
        </p:blipFill>
        <p:spPr bwMode="auto">
          <a:xfrm>
            <a:off x="4786314" y="1214422"/>
            <a:ext cx="3865382" cy="257176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Rettangolo 2"/>
          <p:cNvSpPr/>
          <p:nvPr/>
        </p:nvSpPr>
        <p:spPr>
          <a:xfrm>
            <a:off x="2428389" y="214290"/>
            <a:ext cx="4286751" cy="923330"/>
          </a:xfrm>
          <a:prstGeom prst="rect">
            <a:avLst/>
          </a:prstGeom>
          <a:noFill/>
        </p:spPr>
        <p:txBody>
          <a:bodyPr wrap="non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it-IT" sz="5400" b="1" cap="none" spc="0" dirty="0" smtClean="0">
                <a:ln/>
                <a:solidFill>
                  <a:schemeClr val="bg2">
                    <a:lumMod val="60000"/>
                    <a:lumOff val="40000"/>
                  </a:schemeClr>
                </a:solidFill>
                <a:effectLst/>
              </a:rPr>
              <a:t>L’Inghilterra</a:t>
            </a:r>
            <a:endParaRPr lang="it-IT" sz="5400" b="1" cap="none" spc="0" dirty="0">
              <a:ln/>
              <a:solidFill>
                <a:schemeClr val="bg2">
                  <a:lumMod val="60000"/>
                  <a:lumOff val="40000"/>
                </a:schemeClr>
              </a:solidFill>
              <a:effectLst/>
            </a:endParaRPr>
          </a:p>
        </p:txBody>
      </p:sp>
      <p:sp>
        <p:nvSpPr>
          <p:cNvPr id="4" name="CasellaDiTesto 3"/>
          <p:cNvSpPr txBox="1"/>
          <p:nvPr/>
        </p:nvSpPr>
        <p:spPr>
          <a:xfrm>
            <a:off x="714348" y="1442853"/>
            <a:ext cx="3643338" cy="1200329"/>
          </a:xfrm>
          <a:prstGeom prst="rect">
            <a:avLst/>
          </a:prstGeom>
          <a:noFill/>
          <a:ln>
            <a:solidFill>
              <a:schemeClr val="tx1"/>
            </a:solidFill>
          </a:ln>
        </p:spPr>
        <p:txBody>
          <a:bodyPr wrap="square" rtlCol="0">
            <a:spAutoFit/>
          </a:bodyPr>
          <a:lstStyle/>
          <a:p>
            <a:r>
              <a:rPr lang="it-IT" dirty="0" smtClean="0">
                <a:latin typeface="Calisto MT" pitchFamily="18" charset="0"/>
              </a:rPr>
              <a:t>Sebbene adesso la situazione inglese sia regolata e contenuta, non dimenticheremo mai le parole del primo ministro </a:t>
            </a:r>
            <a:r>
              <a:rPr lang="it-IT" b="1" dirty="0" smtClean="0">
                <a:solidFill>
                  <a:schemeClr val="bg2">
                    <a:lumMod val="75000"/>
                  </a:schemeClr>
                </a:solidFill>
                <a:latin typeface="Calisto MT" pitchFamily="18" charset="0"/>
              </a:rPr>
              <a:t>Boris </a:t>
            </a:r>
            <a:r>
              <a:rPr lang="it-IT" b="1" dirty="0" err="1" smtClean="0">
                <a:solidFill>
                  <a:schemeClr val="bg2">
                    <a:lumMod val="75000"/>
                  </a:schemeClr>
                </a:solidFill>
                <a:latin typeface="Calisto MT" pitchFamily="18" charset="0"/>
              </a:rPr>
              <a:t>Johnson</a:t>
            </a:r>
            <a:r>
              <a:rPr lang="it-IT" dirty="0" smtClean="0">
                <a:latin typeface="Calisto MT" pitchFamily="18" charset="0"/>
              </a:rPr>
              <a:t>.</a:t>
            </a:r>
            <a:endParaRPr lang="it-IT" dirty="0">
              <a:latin typeface="Calisto MT" pitchFamily="18" charset="0"/>
            </a:endParaRPr>
          </a:p>
        </p:txBody>
      </p:sp>
      <p:sp>
        <p:nvSpPr>
          <p:cNvPr id="5" name="Fumetto 1 4"/>
          <p:cNvSpPr/>
          <p:nvPr/>
        </p:nvSpPr>
        <p:spPr>
          <a:xfrm flipV="1">
            <a:off x="785786" y="2970078"/>
            <a:ext cx="3429024" cy="744674"/>
          </a:xfrm>
          <a:prstGeom prst="wedgeRectCallout">
            <a:avLst>
              <a:gd name="adj1" fmla="val 77084"/>
              <a:gd name="adj2" fmla="val 5118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it-IT"/>
          </a:p>
        </p:txBody>
      </p:sp>
      <p:sp>
        <p:nvSpPr>
          <p:cNvPr id="6" name="CasellaDiTesto 5"/>
          <p:cNvSpPr txBox="1"/>
          <p:nvPr/>
        </p:nvSpPr>
        <p:spPr>
          <a:xfrm>
            <a:off x="928662" y="3000372"/>
            <a:ext cx="3214710" cy="646331"/>
          </a:xfrm>
          <a:prstGeom prst="rect">
            <a:avLst/>
          </a:prstGeom>
          <a:noFill/>
        </p:spPr>
        <p:txBody>
          <a:bodyPr wrap="square" rtlCol="0">
            <a:spAutoFit/>
          </a:bodyPr>
          <a:lstStyle/>
          <a:p>
            <a:r>
              <a:rPr lang="it-IT" i="1" dirty="0" smtClean="0">
                <a:solidFill>
                  <a:schemeClr val="bg1"/>
                </a:solidFill>
                <a:latin typeface="Calisto MT" pitchFamily="18" charset="0"/>
              </a:rPr>
              <a:t>‘’Molte famiglie perderanno i loro cari. Non faremo nulla.’’</a:t>
            </a:r>
            <a:endParaRPr lang="it-IT" i="1" dirty="0">
              <a:solidFill>
                <a:schemeClr val="bg1"/>
              </a:solidFill>
              <a:latin typeface="Calisto MT" pitchFamily="18" charset="0"/>
            </a:endParaRPr>
          </a:p>
        </p:txBody>
      </p:sp>
      <p:sp>
        <p:nvSpPr>
          <p:cNvPr id="7" name="CasellaDiTesto 6"/>
          <p:cNvSpPr txBox="1"/>
          <p:nvPr/>
        </p:nvSpPr>
        <p:spPr>
          <a:xfrm>
            <a:off x="714348" y="4071942"/>
            <a:ext cx="5643602" cy="2308324"/>
          </a:xfrm>
          <a:prstGeom prst="rect">
            <a:avLst/>
          </a:prstGeom>
          <a:noFill/>
          <a:ln>
            <a:solidFill>
              <a:schemeClr val="tx1"/>
            </a:solidFill>
          </a:ln>
        </p:spPr>
        <p:txBody>
          <a:bodyPr wrap="square" rtlCol="0">
            <a:spAutoFit/>
          </a:bodyPr>
          <a:lstStyle/>
          <a:p>
            <a:r>
              <a:rPr lang="it-IT" dirty="0" smtClean="0">
                <a:latin typeface="Calisto MT" pitchFamily="18" charset="0"/>
              </a:rPr>
              <a:t>E, sentendo queste parole, mi si è gelato il sangue, insieme al cuore. Come può una persona, a cui sono affidati i cardini del paese, essere così celatamente crudele?  </a:t>
            </a:r>
            <a:r>
              <a:rPr lang="it-IT" b="1" dirty="0" smtClean="0">
                <a:solidFill>
                  <a:schemeClr val="bg2">
                    <a:lumMod val="75000"/>
                  </a:schemeClr>
                </a:solidFill>
                <a:latin typeface="Calisto MT" pitchFamily="18" charset="0"/>
              </a:rPr>
              <a:t>Come può lavarsene le mani</a:t>
            </a:r>
            <a:r>
              <a:rPr lang="it-IT" dirty="0" smtClean="0">
                <a:latin typeface="Calisto MT" pitchFamily="18" charset="0"/>
              </a:rPr>
              <a:t>? Ci sono persone che si ammalano, che muoiono. E a lui questa cosa non toccava minimamente.  Come ha potuto fregarsene dei propri cittadini, coloro a cui avrebbe dovuto garantire la </a:t>
            </a:r>
            <a:r>
              <a:rPr lang="it-IT" b="1" dirty="0" smtClean="0">
                <a:solidFill>
                  <a:schemeClr val="bg2">
                    <a:lumMod val="75000"/>
                  </a:schemeClr>
                </a:solidFill>
                <a:latin typeface="Calisto MT" pitchFamily="18" charset="0"/>
              </a:rPr>
              <a:t>vita</a:t>
            </a:r>
            <a:r>
              <a:rPr lang="it-IT" dirty="0" smtClean="0">
                <a:latin typeface="Calisto MT" pitchFamily="18" charset="0"/>
              </a:rPr>
              <a:t> invece che la semplice </a:t>
            </a:r>
            <a:r>
              <a:rPr lang="it-IT" b="1" dirty="0" smtClean="0">
                <a:solidFill>
                  <a:schemeClr val="bg2">
                    <a:lumMod val="75000"/>
                  </a:schemeClr>
                </a:solidFill>
                <a:latin typeface="Calisto MT" pitchFamily="18" charset="0"/>
              </a:rPr>
              <a:t>sopravvivenza</a:t>
            </a:r>
            <a:r>
              <a:rPr lang="it-IT" dirty="0" smtClean="0">
                <a:latin typeface="Calisto MT" pitchFamily="18" charset="0"/>
              </a:rPr>
              <a:t>.</a:t>
            </a:r>
            <a:endParaRPr lang="it-IT" dirty="0">
              <a:latin typeface="Calisto MT" pitchFamily="18" charset="0"/>
            </a:endParaRPr>
          </a:p>
        </p:txBody>
      </p:sp>
      <p:pic>
        <p:nvPicPr>
          <p:cNvPr id="2052" name="Picture 4" descr="30 Ways to Live Life to the Fullest"/>
          <p:cNvPicPr>
            <a:picLocks noChangeAspect="1" noChangeArrowheads="1"/>
          </p:cNvPicPr>
          <p:nvPr/>
        </p:nvPicPr>
        <p:blipFill>
          <a:blip r:embed="rId3" cstate="print"/>
          <a:srcRect/>
          <a:stretch>
            <a:fillRect/>
          </a:stretch>
        </p:blipFill>
        <p:spPr bwMode="auto">
          <a:xfrm>
            <a:off x="6500826" y="4500570"/>
            <a:ext cx="2143543" cy="1433495"/>
          </a:xfrm>
          <a:prstGeom prst="roundRect">
            <a:avLst>
              <a:gd name="adj" fmla="val 16667"/>
            </a:avLst>
          </a:prstGeom>
          <a:ln>
            <a:noFill/>
          </a:ln>
          <a:effectLst>
            <a:glow rad="228600">
              <a:schemeClr val="accent6">
                <a:satMod val="175000"/>
                <a:alpha val="40000"/>
              </a:scheme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school1"/>
          <p:cNvPicPr>
            <a:picLocks noChangeAspect="1" noChangeArrowheads="1"/>
          </p:cNvPicPr>
          <p:nvPr/>
        </p:nvPicPr>
        <p:blipFill>
          <a:blip r:embed="rId2"/>
          <a:srcRect/>
          <a:stretch>
            <a:fillRect/>
          </a:stretch>
        </p:blipFill>
        <p:spPr bwMode="auto">
          <a:xfrm>
            <a:off x="102917" y="357167"/>
            <a:ext cx="8826801" cy="7143800"/>
          </a:xfrm>
          <a:prstGeom prst="rect">
            <a:avLst/>
          </a:prstGeom>
          <a:noFill/>
        </p:spPr>
      </p:pic>
      <p:sp>
        <p:nvSpPr>
          <p:cNvPr id="4" name="CasellaDiTesto 3"/>
          <p:cNvSpPr txBox="1"/>
          <p:nvPr/>
        </p:nvSpPr>
        <p:spPr>
          <a:xfrm>
            <a:off x="1928794" y="357166"/>
            <a:ext cx="1714512" cy="584775"/>
          </a:xfrm>
          <a:prstGeom prst="rect">
            <a:avLst/>
          </a:prstGeom>
          <a:noFill/>
        </p:spPr>
        <p:txBody>
          <a:bodyPr wrap="square" rtlCol="0">
            <a:spAutoFit/>
          </a:bodyPr>
          <a:lstStyle/>
          <a:p>
            <a:r>
              <a:rPr lang="it-IT" sz="3200" dirty="0" smtClean="0">
                <a:solidFill>
                  <a:srgbClr val="FF0000"/>
                </a:solidFill>
                <a:effectLst>
                  <a:innerShdw blurRad="63500" dist="50800" dir="18900000">
                    <a:prstClr val="black">
                      <a:alpha val="50000"/>
                    </a:prstClr>
                  </a:innerShdw>
                </a:effectLst>
                <a:latin typeface="Blackadder ITC" pitchFamily="82" charset="0"/>
              </a:rPr>
              <a:t>Appendice</a:t>
            </a:r>
          </a:p>
        </p:txBody>
      </p:sp>
      <p:sp>
        <p:nvSpPr>
          <p:cNvPr id="5" name="CasellaDiTesto 4"/>
          <p:cNvSpPr txBox="1"/>
          <p:nvPr/>
        </p:nvSpPr>
        <p:spPr>
          <a:xfrm>
            <a:off x="1071538" y="785794"/>
            <a:ext cx="3500462" cy="5632311"/>
          </a:xfrm>
          <a:prstGeom prst="rect">
            <a:avLst/>
          </a:prstGeom>
          <a:noFill/>
        </p:spPr>
        <p:txBody>
          <a:bodyPr wrap="square" rtlCol="0">
            <a:spAutoFit/>
          </a:bodyPr>
          <a:lstStyle/>
          <a:p>
            <a:r>
              <a:rPr lang="it-IT" dirty="0" smtClean="0">
                <a:solidFill>
                  <a:schemeClr val="bg1"/>
                </a:solidFill>
                <a:latin typeface="Blackadder ITC" pitchFamily="82" charset="0"/>
              </a:rPr>
              <a:t>Sono le tre di notte. E mi sono svegliata, come ogni volta che cerco di dormire. Ormai non riesco più a farlo. La mia mente pensa fin troppo, in questo periodo, e mi sveglia negli orari più scomodi. Cosa mi sta succedendo? Perché mi accade questo? Ho sempre avuto il sonno pesante.</a:t>
            </a:r>
          </a:p>
          <a:p>
            <a:r>
              <a:rPr lang="it-IT" dirty="0" smtClean="0">
                <a:solidFill>
                  <a:schemeClr val="bg1"/>
                </a:solidFill>
                <a:latin typeface="Blackadder ITC" pitchFamily="82" charset="0"/>
              </a:rPr>
              <a:t>O forse so cosa mi stia succedendo, ma, semplicemente, non riesco ad accettarlo. Lo so che ho paura. Ho paura che tutto questo non possa mai avere un termine, che non ci sia la solita luce in fondo al tunnel che, sebbene lontana, è rassicurante perché si è certi del fatto che prima o poi tutto il male finirà. Ho il terrore che resteremo per sempre sigillati nelle nostre case come confezioni di sardine mai aperte, costretti a fare sempre le stesse cose, in uno spazio limitato, all’infinito. Svegliarsi, </a:t>
            </a:r>
          </a:p>
          <a:p>
            <a:endParaRPr lang="it-IT" dirty="0"/>
          </a:p>
        </p:txBody>
      </p:sp>
      <p:sp>
        <p:nvSpPr>
          <p:cNvPr id="6" name="CasellaDiTesto 5"/>
          <p:cNvSpPr txBox="1"/>
          <p:nvPr/>
        </p:nvSpPr>
        <p:spPr>
          <a:xfrm>
            <a:off x="4572000" y="500042"/>
            <a:ext cx="3571900" cy="5909310"/>
          </a:xfrm>
          <a:prstGeom prst="rect">
            <a:avLst/>
          </a:prstGeom>
          <a:noFill/>
        </p:spPr>
        <p:txBody>
          <a:bodyPr wrap="square" rtlCol="0">
            <a:spAutoFit/>
          </a:bodyPr>
          <a:lstStyle/>
          <a:p>
            <a:r>
              <a:rPr lang="it-IT" dirty="0" smtClean="0">
                <a:solidFill>
                  <a:schemeClr val="bg1"/>
                </a:solidFill>
                <a:latin typeface="Blackadder ITC" pitchFamily="82" charset="0"/>
              </a:rPr>
              <a:t>fare colazione, magari un po’ di esercizio, dato che, di questi tempi, camminare per strada è illegale, e poi trovare qualcosa di produttivo da fare. Per tutto il giorno. Così anche il giorno dopo e quello dopo ancora.</a:t>
            </a:r>
          </a:p>
          <a:p>
            <a:r>
              <a:rPr lang="it-IT" dirty="0" smtClean="0">
                <a:solidFill>
                  <a:schemeClr val="bg1"/>
                </a:solidFill>
                <a:latin typeface="Blackadder ITC" pitchFamily="82" charset="0"/>
              </a:rPr>
              <a:t>Ma, alla fine, se ci troviamo in questa situazione è anche colpa nostra, colpa della nostra incoscienza, della nostra irrazionalità. Se non ce ne fossimo fregati per così tanto tempo, sicuramente la situazione non sarebbe stata così grave. E’ ovvio che saremmo stati segregati in casa comunque, per prevenzione, ma non avremo talmente tanti contagi di quanti ne abbiamo ora. Quindi, tutto si sarebbe riassestato molto più in fretta e ci sarebbe voluto meno tempo a tornare alla normalità.</a:t>
            </a:r>
            <a:r>
              <a:rPr lang="it-IT" dirty="0" smtClean="0"/>
              <a:t> </a:t>
            </a:r>
            <a:r>
              <a:rPr lang="it-IT" dirty="0" smtClean="0">
                <a:solidFill>
                  <a:schemeClr val="bg1"/>
                </a:solidFill>
                <a:latin typeface="Blackadder ITC" pitchFamily="82" charset="0"/>
              </a:rPr>
              <a:t>Non ricordo neanche cosa faccia parte della normalità. Sì, sembra strano a dirsi, ma nonostante sia passato soltanto un mese da tutto il  trambusto,</a:t>
            </a:r>
          </a:p>
          <a:p>
            <a:endParaRPr lang="it-IT" dirty="0"/>
          </a:p>
        </p:txBody>
      </p:sp>
    </p:spTree>
  </p:cSld>
  <p:clrMapOvr>
    <a:masterClrMapping/>
  </p:clrMapOvr>
  <p:transition>
    <p:pull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chool1"/>
          <p:cNvPicPr>
            <a:picLocks noChangeAspect="1" noChangeArrowheads="1"/>
          </p:cNvPicPr>
          <p:nvPr/>
        </p:nvPicPr>
        <p:blipFill>
          <a:blip r:embed="rId2"/>
          <a:srcRect/>
          <a:stretch>
            <a:fillRect/>
          </a:stretch>
        </p:blipFill>
        <p:spPr bwMode="auto">
          <a:xfrm>
            <a:off x="102917" y="357167"/>
            <a:ext cx="8826801" cy="7143800"/>
          </a:xfrm>
          <a:prstGeom prst="rect">
            <a:avLst/>
          </a:prstGeom>
          <a:noFill/>
        </p:spPr>
      </p:pic>
      <p:sp>
        <p:nvSpPr>
          <p:cNvPr id="3" name="Rettangolo 2"/>
          <p:cNvSpPr/>
          <p:nvPr/>
        </p:nvSpPr>
        <p:spPr>
          <a:xfrm>
            <a:off x="1085292" y="440241"/>
            <a:ext cx="3343832" cy="5632311"/>
          </a:xfrm>
          <a:prstGeom prst="rect">
            <a:avLst/>
          </a:prstGeom>
        </p:spPr>
        <p:txBody>
          <a:bodyPr wrap="square">
            <a:spAutoFit/>
          </a:bodyPr>
          <a:lstStyle/>
          <a:p>
            <a:r>
              <a:rPr lang="it-IT" dirty="0" smtClean="0">
                <a:solidFill>
                  <a:schemeClr val="bg1"/>
                </a:solidFill>
                <a:latin typeface="Blackadder ITC" pitchFamily="82" charset="0"/>
              </a:rPr>
              <a:t> io sono abituata a come vivo ora, e non ricordo più cosa mi impegnava le giornate prima. E’ strano come il cervello si abitui così velocemente alle circostanze, così da non farci scombussolare troppo, per non farci stare male. Bastano pochi giorni per creare un’abitudine. Almeno per me è così. Ma l’abitudine da creare deve essere costante, giornaliera, e cosa di non più ostinato ed immutabile di un confinamento costretto?</a:t>
            </a:r>
          </a:p>
          <a:p>
            <a:r>
              <a:rPr lang="it-IT" dirty="0" smtClean="0">
                <a:solidFill>
                  <a:schemeClr val="bg1"/>
                </a:solidFill>
                <a:latin typeface="Blackadder ITC" pitchFamily="82" charset="0"/>
              </a:rPr>
              <a:t>Ma nonostante abbia un vago ricordo delle mie giornate </a:t>
            </a:r>
            <a:r>
              <a:rPr lang="it-IT" dirty="0" err="1" smtClean="0">
                <a:solidFill>
                  <a:schemeClr val="bg1"/>
                </a:solidFill>
                <a:latin typeface="Blackadder ITC" pitchFamily="82" charset="0"/>
              </a:rPr>
              <a:t>pre-quarantena</a:t>
            </a:r>
            <a:r>
              <a:rPr lang="it-IT" dirty="0" smtClean="0">
                <a:solidFill>
                  <a:schemeClr val="bg1"/>
                </a:solidFill>
                <a:latin typeface="Blackadder ITC" pitchFamily="82" charset="0"/>
              </a:rPr>
              <a:t>, mi mancano comunque, perché so che si riempivano di allegria grazie ai miei amici, alla natura, ai giri in bici, alle sere passate nei pub a ridere e a raccontare storie. Mi facevano stare bene, mi tranquillizzavano. E sicuramente non mi facevano sentire oppressa, chiusa in gabbia, sola. </a:t>
            </a:r>
            <a:endParaRPr lang="it-IT" dirty="0">
              <a:solidFill>
                <a:schemeClr val="bg1"/>
              </a:solidFill>
              <a:latin typeface="Blackadder ITC" pitchFamily="82" charset="0"/>
            </a:endParaRPr>
          </a:p>
        </p:txBody>
      </p:sp>
      <p:sp>
        <p:nvSpPr>
          <p:cNvPr id="4" name="Rettangolo 3"/>
          <p:cNvSpPr/>
          <p:nvPr/>
        </p:nvSpPr>
        <p:spPr>
          <a:xfrm>
            <a:off x="4572000" y="500042"/>
            <a:ext cx="3500462" cy="646331"/>
          </a:xfrm>
          <a:prstGeom prst="rect">
            <a:avLst/>
          </a:prstGeom>
        </p:spPr>
        <p:txBody>
          <a:bodyPr wrap="square">
            <a:spAutoFit/>
          </a:bodyPr>
          <a:lstStyle/>
          <a:p>
            <a:r>
              <a:rPr lang="it-IT" dirty="0" smtClean="0">
                <a:solidFill>
                  <a:schemeClr val="bg1"/>
                </a:solidFill>
                <a:latin typeface="Blackadder ITC" pitchFamily="82" charset="0"/>
              </a:rPr>
              <a:t>Non mi facevano sentire come se fossi sepolta da molto, troppo tempo in una cella.</a:t>
            </a:r>
            <a:endParaRPr lang="it-IT" dirty="0"/>
          </a:p>
        </p:txBody>
      </p:sp>
      <p:sp>
        <p:nvSpPr>
          <p:cNvPr id="5" name="Rettangolo 4"/>
          <p:cNvSpPr/>
          <p:nvPr/>
        </p:nvSpPr>
        <p:spPr>
          <a:xfrm>
            <a:off x="4572000" y="1071546"/>
            <a:ext cx="3500462" cy="3693319"/>
          </a:xfrm>
          <a:prstGeom prst="rect">
            <a:avLst/>
          </a:prstGeom>
        </p:spPr>
        <p:txBody>
          <a:bodyPr wrap="square">
            <a:spAutoFit/>
          </a:bodyPr>
          <a:lstStyle/>
          <a:p>
            <a:r>
              <a:rPr lang="it-IT" dirty="0" smtClean="0">
                <a:solidFill>
                  <a:schemeClr val="bg1"/>
                </a:solidFill>
                <a:latin typeface="Blackadder ITC" pitchFamily="82" charset="0"/>
              </a:rPr>
              <a:t>E’ brutto pensare alla mia casa come una prigione. Una cosa che dovrebbe farmi sentire al sicuro, accolta e voluta bene, adesso è un posto freddo, estraneo, spietato. ‘’Sentirsi a casa’’ non la ritengo più una frase che fa associare la tranquillità ad un’abitazione.</a:t>
            </a:r>
          </a:p>
          <a:p>
            <a:r>
              <a:rPr lang="it-IT" dirty="0" smtClean="0">
                <a:solidFill>
                  <a:schemeClr val="bg1"/>
                </a:solidFill>
                <a:latin typeface="Blackadder ITC" pitchFamily="82" charset="0"/>
              </a:rPr>
              <a:t>Spero presto di cambiare idea. Magari quando potrò uscire e, dopo una giornata all’aperto, possa spalancare la porta d’ingresso e sentire di nuovo il profumo delle stanze che mi hanno accolto e mi accolgono ancora.</a:t>
            </a:r>
            <a:endParaRPr lang="it-IT" dirty="0">
              <a:solidFill>
                <a:schemeClr val="bg1"/>
              </a:solidFill>
              <a:latin typeface="Blackadder ITC" pitchFamily="82" charset="0"/>
            </a:endParaRPr>
          </a:p>
        </p:txBody>
      </p:sp>
      <p:sp>
        <p:nvSpPr>
          <p:cNvPr id="6" name="Rettangolo 5"/>
          <p:cNvSpPr/>
          <p:nvPr/>
        </p:nvSpPr>
        <p:spPr>
          <a:xfrm>
            <a:off x="4572000" y="4657563"/>
            <a:ext cx="3643338" cy="1200329"/>
          </a:xfrm>
          <a:prstGeom prst="rect">
            <a:avLst/>
          </a:prstGeom>
        </p:spPr>
        <p:txBody>
          <a:bodyPr wrap="square">
            <a:spAutoFit/>
          </a:bodyPr>
          <a:lstStyle/>
          <a:p>
            <a:r>
              <a:rPr lang="it-IT" dirty="0" smtClean="0">
                <a:solidFill>
                  <a:schemeClr val="bg1"/>
                </a:solidFill>
                <a:latin typeface="Blackadder ITC" pitchFamily="82" charset="0"/>
              </a:rPr>
              <a:t>Comunque sia, per quanto io possa voler restare a casa quando non sono dell’umore migliore e non ho voglia di uscire, non è la stessa cosa dell’essere costretti a rimanerci.</a:t>
            </a:r>
            <a:endParaRPr lang="it-IT" dirty="0">
              <a:solidFill>
                <a:schemeClr val="bg1"/>
              </a:solidFill>
              <a:latin typeface="Blackadder ITC" pitchFamily="82" charset="0"/>
            </a:endParaRPr>
          </a:p>
        </p:txBody>
      </p:sp>
    </p:spTree>
  </p:cSld>
  <p:clrMapOvr>
    <a:masterClrMapping/>
  </p:clrMapOvr>
  <p:transition>
    <p:pull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chool1"/>
          <p:cNvPicPr>
            <a:picLocks noChangeAspect="1" noChangeArrowheads="1"/>
          </p:cNvPicPr>
          <p:nvPr/>
        </p:nvPicPr>
        <p:blipFill>
          <a:blip r:embed="rId2"/>
          <a:srcRect/>
          <a:stretch>
            <a:fillRect/>
          </a:stretch>
        </p:blipFill>
        <p:spPr bwMode="auto">
          <a:xfrm>
            <a:off x="102917" y="357166"/>
            <a:ext cx="8826801" cy="7143800"/>
          </a:xfrm>
          <a:prstGeom prst="rect">
            <a:avLst/>
          </a:prstGeom>
          <a:noFill/>
        </p:spPr>
      </p:pic>
      <p:sp>
        <p:nvSpPr>
          <p:cNvPr id="3" name="Rettangolo 2"/>
          <p:cNvSpPr/>
          <p:nvPr/>
        </p:nvSpPr>
        <p:spPr>
          <a:xfrm>
            <a:off x="1214414" y="481684"/>
            <a:ext cx="3143272" cy="4247317"/>
          </a:xfrm>
          <a:prstGeom prst="rect">
            <a:avLst/>
          </a:prstGeom>
        </p:spPr>
        <p:txBody>
          <a:bodyPr wrap="square">
            <a:spAutoFit/>
          </a:bodyPr>
          <a:lstStyle/>
          <a:p>
            <a:r>
              <a:rPr lang="it-IT" dirty="0" smtClean="0">
                <a:solidFill>
                  <a:schemeClr val="bg1"/>
                </a:solidFill>
                <a:latin typeface="Blackadder ITC" pitchFamily="82" charset="0"/>
              </a:rPr>
              <a:t>Nel momento in cui non mi va di uscire fuori da casa è perché non voglio recare danni con il mio umore a coloro che mi stanno intorno. Devo dire che a volte posso sentirmi molto giù di morale e le mie emozioni mi incatenano a letto, rendendomi impossibile alzarmi e stare con altre persone. E, proprio per questo, quest’ultime non devono partecipare al mio dolore, perché da me devono  ottenere nient’altro che il meglio. Per tutte le volte che mi hanno divertito, fatto compagnia ma, soprattutto, accudito, meritano le stesse cose che mi hanno fatto se non il doppio.</a:t>
            </a:r>
            <a:endParaRPr lang="it-IT" dirty="0">
              <a:solidFill>
                <a:schemeClr val="bg1"/>
              </a:solidFill>
              <a:latin typeface="Blackadder ITC" pitchFamily="82" charset="0"/>
            </a:endParaRPr>
          </a:p>
        </p:txBody>
      </p:sp>
      <p:sp>
        <p:nvSpPr>
          <p:cNvPr id="4" name="Rettangolo 3"/>
          <p:cNvSpPr/>
          <p:nvPr/>
        </p:nvSpPr>
        <p:spPr>
          <a:xfrm>
            <a:off x="1071538" y="4586125"/>
            <a:ext cx="3357586" cy="1200329"/>
          </a:xfrm>
          <a:prstGeom prst="rect">
            <a:avLst/>
          </a:prstGeom>
        </p:spPr>
        <p:txBody>
          <a:bodyPr wrap="square">
            <a:spAutoFit/>
          </a:bodyPr>
          <a:lstStyle/>
          <a:p>
            <a:r>
              <a:rPr lang="it-IT" dirty="0" smtClean="0">
                <a:solidFill>
                  <a:schemeClr val="bg1"/>
                </a:solidFill>
                <a:latin typeface="Blackadder ITC" pitchFamily="82" charset="0"/>
              </a:rPr>
              <a:t>Invece, in questo periodo mi succede completamente l’opposto: l’obbligo a restare negli stessi metri quadri per giorni, settimane mi fa impazzire e mi rattrista.</a:t>
            </a:r>
            <a:endParaRPr lang="it-IT" dirty="0">
              <a:solidFill>
                <a:schemeClr val="bg1"/>
              </a:solidFill>
              <a:latin typeface="Blackadder ITC" pitchFamily="82" charset="0"/>
            </a:endParaRPr>
          </a:p>
        </p:txBody>
      </p:sp>
      <p:sp>
        <p:nvSpPr>
          <p:cNvPr id="45057" name="Rectangle 1"/>
          <p:cNvSpPr>
            <a:spLocks noChangeArrowheads="1"/>
          </p:cNvSpPr>
          <p:nvPr/>
        </p:nvSpPr>
        <p:spPr bwMode="auto">
          <a:xfrm>
            <a:off x="4714877" y="428604"/>
            <a:ext cx="3357586"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b="0" i="0" u="none" strike="noStrike" cap="none" normalizeH="0" baseline="0" dirty="0" smtClean="0">
                <a:ln>
                  <a:noFill/>
                </a:ln>
                <a:solidFill>
                  <a:schemeClr val="bg1"/>
                </a:solidFill>
                <a:effectLst/>
                <a:latin typeface="Blackadder ITC" pitchFamily="82" charset="0"/>
                <a:ea typeface="Calibri" pitchFamily="34" charset="0"/>
                <a:cs typeface="Times New Roman" pitchFamily="18" charset="0"/>
              </a:rPr>
              <a:t>Quante volte ho cercato di scrollarmi tutto da dosso e provare ad essere produttiva invano. Quante volte mi sono detta di essere inutile, di non riuscire a raggiungere quello a cui aspiro semplicemente perché non ne ho voglia, perché la procrastinazione e la pigrizia mi tengono preda, e mi divorano fino all’osso.</a:t>
            </a:r>
            <a:endParaRPr kumimoji="0" lang="it-IT" b="0" i="0" u="none" strike="noStrike" cap="none" normalizeH="0" baseline="0" dirty="0" smtClean="0">
              <a:ln>
                <a:noFill/>
              </a:ln>
              <a:solidFill>
                <a:schemeClr val="bg1"/>
              </a:solidFill>
              <a:effectLst/>
              <a:latin typeface="Blackadder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b="0" i="0" u="none" strike="noStrike" cap="none" normalizeH="0" baseline="0" dirty="0" smtClean="0">
                <a:ln>
                  <a:noFill/>
                </a:ln>
                <a:solidFill>
                  <a:schemeClr val="bg1"/>
                </a:solidFill>
                <a:effectLst/>
                <a:latin typeface="Blackadder ITC" pitchFamily="82" charset="0"/>
                <a:ea typeface="Calibri" pitchFamily="34" charset="0"/>
                <a:cs typeface="Times New Roman" pitchFamily="18" charset="0"/>
              </a:rPr>
              <a:t>Tuttavia, ci sono altre volte che combatto contro la mia mente e contro il mio corpo. Quindi mi alzo e produco qualsiasi cosa. Che siano disegni, dipinti, leggere, imparare a fare nuove cose. Mettermi in gioco, sbagliare tante volte per poi riuscirci. Tanto, durante questa quarantena, ho tutto il tempo che mi occorre.</a:t>
            </a:r>
            <a:endParaRPr kumimoji="0" lang="it-IT" b="0" i="0" u="none" strike="noStrike" cap="none" normalizeH="0" baseline="0" dirty="0" smtClean="0">
              <a:ln>
                <a:noFill/>
              </a:ln>
              <a:solidFill>
                <a:schemeClr val="bg1"/>
              </a:solidFill>
              <a:effectLst/>
              <a:latin typeface="Blackadder ITC" pitchFamily="82" charset="0"/>
              <a:cs typeface="Arial" pitchFamily="34" charset="0"/>
            </a:endParaRPr>
          </a:p>
        </p:txBody>
      </p:sp>
      <p:sp>
        <p:nvSpPr>
          <p:cNvPr id="6" name="Rettangolo 5"/>
          <p:cNvSpPr/>
          <p:nvPr/>
        </p:nvSpPr>
        <p:spPr>
          <a:xfrm>
            <a:off x="4714876" y="4857760"/>
            <a:ext cx="3571900" cy="923330"/>
          </a:xfrm>
          <a:prstGeom prst="rect">
            <a:avLst/>
          </a:prstGeom>
        </p:spPr>
        <p:txBody>
          <a:bodyPr wrap="square">
            <a:spAutoFit/>
          </a:bodyPr>
          <a:lstStyle/>
          <a:p>
            <a:r>
              <a:rPr lang="it-IT" dirty="0" smtClean="0">
                <a:solidFill>
                  <a:schemeClr val="bg1"/>
                </a:solidFill>
                <a:latin typeface="Blackadder ITC" pitchFamily="82" charset="0"/>
              </a:rPr>
              <a:t>Imparare a cucinare nuovi piatti, scoprire nuova musica, prodigarmi a suonare, ma anche conoscere al meglio me stessa. </a:t>
            </a:r>
            <a:endParaRPr lang="it-IT" dirty="0">
              <a:solidFill>
                <a:schemeClr val="bg1"/>
              </a:solidFill>
              <a:latin typeface="Blackadder ITC" pitchFamily="82" charset="0"/>
            </a:endParaRPr>
          </a:p>
        </p:txBody>
      </p:sp>
    </p:spTree>
  </p:cSld>
  <p:clrMapOvr>
    <a:masterClrMapping/>
  </p:clrMapOvr>
  <p:transition>
    <p:pull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chool1"/>
          <p:cNvPicPr>
            <a:picLocks noChangeAspect="1" noChangeArrowheads="1"/>
          </p:cNvPicPr>
          <p:nvPr/>
        </p:nvPicPr>
        <p:blipFill>
          <a:blip r:embed="rId2"/>
          <a:srcRect/>
          <a:stretch>
            <a:fillRect/>
          </a:stretch>
        </p:blipFill>
        <p:spPr bwMode="auto">
          <a:xfrm>
            <a:off x="102917" y="357166"/>
            <a:ext cx="8826801" cy="7143800"/>
          </a:xfrm>
          <a:prstGeom prst="rect">
            <a:avLst/>
          </a:prstGeom>
          <a:noFill/>
        </p:spPr>
      </p:pic>
      <p:sp>
        <p:nvSpPr>
          <p:cNvPr id="47105" name="Rectangle 1"/>
          <p:cNvSpPr>
            <a:spLocks noChangeArrowheads="1"/>
          </p:cNvSpPr>
          <p:nvPr/>
        </p:nvSpPr>
        <p:spPr bwMode="auto">
          <a:xfrm>
            <a:off x="1214414" y="500042"/>
            <a:ext cx="3214710" cy="53553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b="0" i="0" u="none" strike="noStrike" cap="none" normalizeH="0" baseline="0" dirty="0" smtClean="0">
                <a:ln>
                  <a:noFill/>
                </a:ln>
                <a:solidFill>
                  <a:schemeClr val="bg1"/>
                </a:solidFill>
                <a:effectLst/>
                <a:latin typeface="Blackadder ITC" pitchFamily="82" charset="0"/>
                <a:ea typeface="Calibri" pitchFamily="34" charset="0"/>
                <a:cs typeface="Times New Roman" pitchFamily="18" charset="0"/>
              </a:rPr>
              <a:t>‘’Ritirati in te stesso per quanto puoi’’ disse Seneca, ed è quello che voglio fare. La quarantena può essere vista come un tunnel senza fine, come ho detto prima, ma può anche essere presa per il collo e farsene ciò che si vuole. </a:t>
            </a:r>
            <a:endParaRPr kumimoji="0" lang="it-IT" b="0" i="0" u="none" strike="noStrike" cap="none" normalizeH="0" baseline="0" dirty="0" smtClean="0">
              <a:ln>
                <a:noFill/>
              </a:ln>
              <a:solidFill>
                <a:schemeClr val="bg1"/>
              </a:solidFill>
              <a:effectLst/>
              <a:latin typeface="Blackadder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b="0" i="0" u="none" strike="noStrike" cap="none" normalizeH="0" baseline="0" dirty="0" smtClean="0">
                <a:ln>
                  <a:noFill/>
                </a:ln>
                <a:solidFill>
                  <a:schemeClr val="bg1"/>
                </a:solidFill>
                <a:effectLst/>
                <a:latin typeface="Blackadder ITC" pitchFamily="82" charset="0"/>
                <a:ea typeface="Calibri" pitchFamily="34" charset="0"/>
                <a:cs typeface="Times New Roman" pitchFamily="18" charset="0"/>
              </a:rPr>
              <a:t>Adesso ho tutto il tempo per dedicarmi a me stessa: imparare cosa mi piace fare e cosa non; accettare tutti i miei difetti, magari migliorarli, lavorando sulla mia autostima e sicurezza, in modo tale da acquisire anche una forte fiducia in me; affrontare le mie paure, le mie insicurezze più grandi. Tutto questo al solo scopo di conoscermi e sapermi consolare, coccolare e anche viziare. Perché finché non ci si riesce con sé stessi, non ci si può riuscire con gli altri, almeno non al meglio.</a:t>
            </a:r>
            <a:endParaRPr kumimoji="0" lang="it-IT" b="0" i="0" u="none" strike="noStrike" cap="none" normalizeH="0" baseline="0" dirty="0" smtClean="0">
              <a:ln>
                <a:noFill/>
              </a:ln>
              <a:solidFill>
                <a:schemeClr val="bg1"/>
              </a:solidFill>
              <a:effectLst/>
              <a:latin typeface="Blackadder ITC" pitchFamily="82" charset="0"/>
              <a:cs typeface="Arial" pitchFamily="34" charset="0"/>
            </a:endParaRPr>
          </a:p>
        </p:txBody>
      </p:sp>
      <p:sp>
        <p:nvSpPr>
          <p:cNvPr id="6" name="Rettangolo 5"/>
          <p:cNvSpPr/>
          <p:nvPr/>
        </p:nvSpPr>
        <p:spPr>
          <a:xfrm>
            <a:off x="4572000" y="500042"/>
            <a:ext cx="3429024" cy="4801314"/>
          </a:xfrm>
          <a:prstGeom prst="rect">
            <a:avLst/>
          </a:prstGeom>
        </p:spPr>
        <p:txBody>
          <a:bodyPr wrap="square">
            <a:spAutoFit/>
          </a:bodyPr>
          <a:lstStyle/>
          <a:p>
            <a:r>
              <a:rPr lang="it-IT" dirty="0" smtClean="0">
                <a:solidFill>
                  <a:schemeClr val="bg1"/>
                </a:solidFill>
                <a:latin typeface="Blackadder ITC" pitchFamily="82" charset="0"/>
              </a:rPr>
              <a:t>E tutto quello che facciamo, che vogliamo diventare, è incentrato sul futuro. ‘’Ma perché?’’ mi sono sempre chiesta, ‘’perché ci ostiniamo a pianificare il nostro futuro e mai il nostro presente?’’ e solo ultimamente sono riuscita a darmi una risposta. E’ semplice, il presente diventa passato senza che noi riusciamo nemmeno a rendercene conto. Non possiamo fare piani per il presente se è quasi inesistente. E’ un attimo, come un fulmine, un momento c’è ed il momento dopo è sparito, quasi come si fosse nascosto dai nostri occhi per la timidezza. Ecco, il presente è timido e deve essere rispettato.</a:t>
            </a:r>
          </a:p>
          <a:p>
            <a:r>
              <a:rPr lang="it-IT" dirty="0" smtClean="0">
                <a:solidFill>
                  <a:schemeClr val="bg1"/>
                </a:solidFill>
                <a:latin typeface="Blackadder ITC" pitchFamily="82" charset="0"/>
              </a:rPr>
              <a:t>Il futuro, invece, vuole sempre mettersi in mostra, è grande e grosso, muscoloso e non ha paura di niente.</a:t>
            </a:r>
            <a:endParaRPr lang="it-IT" dirty="0">
              <a:solidFill>
                <a:schemeClr val="bg1"/>
              </a:solidFill>
              <a:latin typeface="Blackadder ITC" pitchFamily="82" charset="0"/>
            </a:endParaRPr>
          </a:p>
        </p:txBody>
      </p:sp>
      <p:sp>
        <p:nvSpPr>
          <p:cNvPr id="7" name="Rettangolo 6"/>
          <p:cNvSpPr/>
          <p:nvPr/>
        </p:nvSpPr>
        <p:spPr>
          <a:xfrm>
            <a:off x="4572000" y="5214950"/>
            <a:ext cx="3500446" cy="646331"/>
          </a:xfrm>
          <a:prstGeom prst="rect">
            <a:avLst/>
          </a:prstGeom>
        </p:spPr>
        <p:txBody>
          <a:bodyPr wrap="square">
            <a:spAutoFit/>
          </a:bodyPr>
          <a:lstStyle/>
          <a:p>
            <a:r>
              <a:rPr lang="it-IT" dirty="0" smtClean="0">
                <a:solidFill>
                  <a:schemeClr val="bg1"/>
                </a:solidFill>
                <a:latin typeface="Blackadder ITC" pitchFamily="82" charset="0"/>
              </a:rPr>
              <a:t>Albert Einstein affermava ‘’Non penso mai al futuro. Arriva così presto.’’ </a:t>
            </a:r>
            <a:endParaRPr lang="it-IT" dirty="0">
              <a:solidFill>
                <a:schemeClr val="bg1"/>
              </a:solidFill>
              <a:latin typeface="Blackadder ITC" pitchFamily="82" charset="0"/>
            </a:endParaRPr>
          </a:p>
        </p:txBody>
      </p:sp>
    </p:spTree>
  </p:cSld>
  <p:clrMapOvr>
    <a:masterClrMapping/>
  </p:clrMapOvr>
  <p:transition>
    <p:pull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chool1"/>
          <p:cNvPicPr>
            <a:picLocks noChangeAspect="1" noChangeArrowheads="1"/>
          </p:cNvPicPr>
          <p:nvPr/>
        </p:nvPicPr>
        <p:blipFill>
          <a:blip r:embed="rId2"/>
          <a:srcRect/>
          <a:stretch>
            <a:fillRect/>
          </a:stretch>
        </p:blipFill>
        <p:spPr bwMode="auto">
          <a:xfrm>
            <a:off x="102917" y="357166"/>
            <a:ext cx="8826801" cy="7143800"/>
          </a:xfrm>
          <a:prstGeom prst="rect">
            <a:avLst/>
          </a:prstGeom>
          <a:noFill/>
        </p:spPr>
      </p:pic>
      <p:sp>
        <p:nvSpPr>
          <p:cNvPr id="3" name="Rettangolo 2"/>
          <p:cNvSpPr/>
          <p:nvPr/>
        </p:nvSpPr>
        <p:spPr>
          <a:xfrm>
            <a:off x="1285852" y="428604"/>
            <a:ext cx="3143272" cy="5355312"/>
          </a:xfrm>
          <a:prstGeom prst="rect">
            <a:avLst/>
          </a:prstGeom>
        </p:spPr>
        <p:txBody>
          <a:bodyPr wrap="square">
            <a:spAutoFit/>
          </a:bodyPr>
          <a:lstStyle/>
          <a:p>
            <a:r>
              <a:rPr lang="it-IT" dirty="0" smtClean="0">
                <a:solidFill>
                  <a:schemeClr val="bg1"/>
                </a:solidFill>
                <a:latin typeface="Blackadder ITC" pitchFamily="82" charset="0"/>
              </a:rPr>
              <a:t>Ma proprio per questo dobbiamo essere pronti a tutto ed accoglierlo a braccia aperte, magari con qualche protezione, data la sua immensa velocità.</a:t>
            </a:r>
          </a:p>
          <a:p>
            <a:r>
              <a:rPr lang="it-IT" dirty="0" smtClean="0">
                <a:solidFill>
                  <a:schemeClr val="bg1"/>
                </a:solidFill>
                <a:latin typeface="Blackadder ITC" pitchFamily="82" charset="0"/>
              </a:rPr>
              <a:t>Forse quest’emergenza può servirci a qualcosa. Può farci rivalutare quello che osserviamo, che sentiamo. Può farci entusiasmare per le piccole cose, che prima ritenevamo invisibili.</a:t>
            </a:r>
          </a:p>
          <a:p>
            <a:r>
              <a:rPr lang="it-IT" dirty="0" smtClean="0">
                <a:solidFill>
                  <a:schemeClr val="bg1"/>
                </a:solidFill>
                <a:latin typeface="Blackadder ITC" pitchFamily="82" charset="0"/>
              </a:rPr>
              <a:t>Mi chiedo come sarà il giorno in cui potremmo di nuovo vederci tutti. Scendere per le strade, notare  i sorrisi genuini delle persone, contente perché l’attesa è finita, la normalità si è riassestata, tutto è al proprio posto. Mi chiedo anche se saremo più buoni, più compassionevoli, se ci faremo prendere meno dalle emozioni negative quali rabbia, gelosia o invidia verso le persone, </a:t>
            </a:r>
            <a:endParaRPr lang="it-IT" dirty="0">
              <a:solidFill>
                <a:schemeClr val="bg1"/>
              </a:solidFill>
              <a:latin typeface="Blackadder ITC" pitchFamily="82" charset="0"/>
            </a:endParaRPr>
          </a:p>
        </p:txBody>
      </p:sp>
      <p:sp>
        <p:nvSpPr>
          <p:cNvPr id="4" name="Rettangolo 3"/>
          <p:cNvSpPr/>
          <p:nvPr/>
        </p:nvSpPr>
        <p:spPr>
          <a:xfrm>
            <a:off x="4572000" y="500042"/>
            <a:ext cx="3429024" cy="1754326"/>
          </a:xfrm>
          <a:prstGeom prst="rect">
            <a:avLst/>
          </a:prstGeom>
        </p:spPr>
        <p:txBody>
          <a:bodyPr wrap="square">
            <a:spAutoFit/>
          </a:bodyPr>
          <a:lstStyle/>
          <a:p>
            <a:r>
              <a:rPr lang="it-IT" dirty="0" smtClean="0">
                <a:solidFill>
                  <a:schemeClr val="bg1"/>
                </a:solidFill>
                <a:latin typeface="Blackadder ITC" pitchFamily="82" charset="0"/>
              </a:rPr>
              <a:t>perché avremo paura di rivederle per l’ultima volta, di nuovo. Poi mi chiedo se saremo più affettuosi, se avremo bisogno di costanti abbracci, carezze, rassicurazioni, di sentirsi dire ‘’è tutto okay, ora siamo di nuovo insieme.’’</a:t>
            </a:r>
            <a:endParaRPr lang="it-IT" dirty="0"/>
          </a:p>
        </p:txBody>
      </p:sp>
      <p:sp>
        <p:nvSpPr>
          <p:cNvPr id="5" name="Rettangolo 4"/>
          <p:cNvSpPr/>
          <p:nvPr/>
        </p:nvSpPr>
        <p:spPr>
          <a:xfrm>
            <a:off x="4572000" y="2214554"/>
            <a:ext cx="3429024" cy="923330"/>
          </a:xfrm>
          <a:prstGeom prst="rect">
            <a:avLst/>
          </a:prstGeom>
        </p:spPr>
        <p:txBody>
          <a:bodyPr wrap="square">
            <a:spAutoFit/>
          </a:bodyPr>
          <a:lstStyle/>
          <a:p>
            <a:r>
              <a:rPr lang="it-IT" dirty="0" smtClean="0">
                <a:solidFill>
                  <a:schemeClr val="bg1"/>
                </a:solidFill>
                <a:latin typeface="Blackadder ITC" pitchFamily="82" charset="0"/>
              </a:rPr>
              <a:t>Adesso non ho più tanta paura, il mio cuore l’ha cacciata via e si sta riempiendo di speranza. Ora posso finalmente dormire.</a:t>
            </a:r>
            <a:endParaRPr lang="it-IT" dirty="0">
              <a:solidFill>
                <a:schemeClr val="bg1"/>
              </a:solidFill>
              <a:latin typeface="Blackadder ITC" pitchFamily="82" charset="0"/>
            </a:endParaRPr>
          </a:p>
        </p:txBody>
      </p:sp>
    </p:spTree>
  </p:cSld>
  <p:clrMapOvr>
    <a:masterClrMapping/>
  </p:clrMapOvr>
  <p:transition>
    <p:pull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he End Gif Clipart"/>
          <p:cNvPicPr>
            <a:picLocks noChangeAspect="1" noChangeArrowheads="1" noCrop="1"/>
          </p:cNvPicPr>
          <p:nvPr/>
        </p:nvPicPr>
        <p:blipFill>
          <a:blip r:embed="rId2"/>
          <a:srcRect/>
          <a:stretch>
            <a:fillRect/>
          </a:stretch>
        </p:blipFill>
        <p:spPr bwMode="auto">
          <a:xfrm>
            <a:off x="-1285916" y="-214314"/>
            <a:ext cx="12827047" cy="7215214"/>
          </a:xfrm>
          <a:prstGeom prst="rect">
            <a:avLst/>
          </a:prstGeom>
          <a:noFill/>
        </p:spPr>
      </p:pic>
      <p:sp>
        <p:nvSpPr>
          <p:cNvPr id="4" name="CasellaDiTesto 3"/>
          <p:cNvSpPr txBox="1"/>
          <p:nvPr/>
        </p:nvSpPr>
        <p:spPr>
          <a:xfrm>
            <a:off x="3143240" y="6143644"/>
            <a:ext cx="2928958"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it-IT" dirty="0" smtClean="0"/>
              <a:t>Palmese Immacolata, IV CS</a:t>
            </a:r>
            <a:endParaRPr lang="it-IT" dirty="0"/>
          </a:p>
        </p:txBody>
      </p:sp>
    </p:spTree>
  </p:cSld>
  <p:clrMapOvr>
    <a:masterClrMapping/>
  </p:clrMapOvr>
  <p:transition>
    <p:pull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071538" y="214290"/>
            <a:ext cx="7034234" cy="923330"/>
          </a:xfrm>
          <a:prstGeom prst="rect">
            <a:avLst/>
          </a:prstGeom>
          <a:noFill/>
        </p:spPr>
        <p:txBody>
          <a:bodyPr wrap="none" lIns="91440" tIns="45720" rIns="91440" bIns="45720">
            <a:spAutoFit/>
          </a:bodyPr>
          <a:lstStyle/>
          <a:p>
            <a:pPr algn="ctr"/>
            <a:r>
              <a:rPr lang="it-IT"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Una Grande Famiglia</a:t>
            </a:r>
            <a:endParaRPr lang="it-IT"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30" name="Picture 6" descr="L'albero genealogico più grande del mondo: 13 milioni di parenti ..."/>
          <p:cNvPicPr>
            <a:picLocks noChangeAspect="1" noChangeArrowheads="1"/>
          </p:cNvPicPr>
          <p:nvPr/>
        </p:nvPicPr>
        <p:blipFill>
          <a:blip r:embed="rId2"/>
          <a:srcRect/>
          <a:stretch>
            <a:fillRect/>
          </a:stretch>
        </p:blipFill>
        <p:spPr bwMode="auto">
          <a:xfrm>
            <a:off x="785786" y="1357298"/>
            <a:ext cx="3714776" cy="4643470"/>
          </a:xfrm>
          <a:prstGeom prst="rect">
            <a:avLst/>
          </a:prstGeom>
          <a:ln w="228600" cap="sq" cmpd="thickThin">
            <a:solidFill>
              <a:srgbClr val="000000"/>
            </a:solidFill>
            <a:prstDash val="solid"/>
            <a:miter lim="800000"/>
          </a:ln>
          <a:effectLst>
            <a:innerShdw blurRad="76200">
              <a:srgbClr val="000000"/>
            </a:innerShdw>
          </a:effectLst>
        </p:spPr>
      </p:pic>
      <p:pic>
        <p:nvPicPr>
          <p:cNvPr id="1034" name="Picture 10" descr="Ecco una nuova proteina che neutralizza i virus - Wired"/>
          <p:cNvPicPr>
            <a:picLocks noChangeAspect="1" noChangeArrowheads="1"/>
          </p:cNvPicPr>
          <p:nvPr/>
        </p:nvPicPr>
        <p:blipFill>
          <a:blip r:embed="rId3" cstate="print"/>
          <a:srcRect/>
          <a:stretch>
            <a:fillRect/>
          </a:stretch>
        </p:blipFill>
        <p:spPr bwMode="auto">
          <a:xfrm>
            <a:off x="2143108" y="4857760"/>
            <a:ext cx="642942" cy="4421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36" name="Picture 12" descr="Scienza aperta per combattere il coronavirus - Associazione Luca ..."/>
          <p:cNvPicPr>
            <a:picLocks noChangeAspect="1" noChangeArrowheads="1"/>
          </p:cNvPicPr>
          <p:nvPr/>
        </p:nvPicPr>
        <p:blipFill>
          <a:blip r:embed="rId4" cstate="print"/>
          <a:srcRect/>
          <a:stretch>
            <a:fillRect/>
          </a:stretch>
        </p:blipFill>
        <p:spPr bwMode="auto">
          <a:xfrm>
            <a:off x="2571735" y="4286256"/>
            <a:ext cx="608029" cy="402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38" name="Picture 14" descr="Polmonite in Cina, isolato il virus correlato strettamente al ..."/>
          <p:cNvPicPr>
            <a:picLocks noChangeAspect="1" noChangeArrowheads="1"/>
          </p:cNvPicPr>
          <p:nvPr/>
        </p:nvPicPr>
        <p:blipFill>
          <a:blip r:embed="rId5" cstate="print"/>
          <a:srcRect/>
          <a:stretch>
            <a:fillRect/>
          </a:stretch>
        </p:blipFill>
        <p:spPr bwMode="auto">
          <a:xfrm>
            <a:off x="1785918" y="4143380"/>
            <a:ext cx="622451" cy="4286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40" name="Picture 16" descr="Covid-19, nuove raccomandazioni di igiene contro il virus"/>
          <p:cNvPicPr>
            <a:picLocks noChangeAspect="1" noChangeArrowheads="1"/>
          </p:cNvPicPr>
          <p:nvPr/>
        </p:nvPicPr>
        <p:blipFill>
          <a:blip r:embed="rId6" cstate="print"/>
          <a:srcRect/>
          <a:stretch>
            <a:fillRect/>
          </a:stretch>
        </p:blipFill>
        <p:spPr bwMode="auto">
          <a:xfrm>
            <a:off x="3357554" y="3929066"/>
            <a:ext cx="571504" cy="4572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42" name="Picture 18" descr="Virus: che cosa sono, come funzionano? Prevenzione, diagnosi e ..."/>
          <p:cNvPicPr>
            <a:picLocks noChangeAspect="1" noChangeArrowheads="1"/>
          </p:cNvPicPr>
          <p:nvPr/>
        </p:nvPicPr>
        <p:blipFill>
          <a:blip r:embed="rId7" cstate="print"/>
          <a:srcRect/>
          <a:stretch>
            <a:fillRect/>
          </a:stretch>
        </p:blipFill>
        <p:spPr bwMode="auto">
          <a:xfrm>
            <a:off x="1142976" y="3548042"/>
            <a:ext cx="571504" cy="381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44" name="Picture 20" descr="Coronavirus, meteo e CLIMA - il CALDO BLOCCHERA' il VIRUS? Cosa ..."/>
          <p:cNvPicPr>
            <a:picLocks noChangeAspect="1" noChangeArrowheads="1"/>
          </p:cNvPicPr>
          <p:nvPr/>
        </p:nvPicPr>
        <p:blipFill>
          <a:blip r:embed="rId8" cstate="print"/>
          <a:srcRect/>
          <a:stretch>
            <a:fillRect/>
          </a:stretch>
        </p:blipFill>
        <p:spPr bwMode="auto">
          <a:xfrm>
            <a:off x="1857356" y="3429000"/>
            <a:ext cx="428628" cy="357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46" name="Picture 22" descr="Scoperto un nuovo tipo di virus che confonde gli scienziati"/>
          <p:cNvPicPr>
            <a:picLocks noChangeAspect="1" noChangeArrowheads="1"/>
          </p:cNvPicPr>
          <p:nvPr/>
        </p:nvPicPr>
        <p:blipFill>
          <a:blip r:embed="rId9" cstate="print"/>
          <a:srcRect/>
          <a:stretch>
            <a:fillRect/>
          </a:stretch>
        </p:blipFill>
        <p:spPr bwMode="auto">
          <a:xfrm>
            <a:off x="2500298" y="3643314"/>
            <a:ext cx="428628" cy="3676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48" name="Picture 24" descr="How the Coronavirus Can and Cannot Spread: Sex, Sneezing, Surfaces ..."/>
          <p:cNvPicPr>
            <a:picLocks noChangeAspect="1" noChangeArrowheads="1"/>
          </p:cNvPicPr>
          <p:nvPr/>
        </p:nvPicPr>
        <p:blipFill>
          <a:blip r:embed="rId10" cstate="print"/>
          <a:srcRect/>
          <a:stretch>
            <a:fillRect/>
          </a:stretch>
        </p:blipFill>
        <p:spPr bwMode="auto">
          <a:xfrm>
            <a:off x="3214678" y="3143248"/>
            <a:ext cx="571504" cy="357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50" name="Picture 26" descr="Il virus c'era già: una possibile buona notizia"/>
          <p:cNvPicPr>
            <a:picLocks noChangeAspect="1" noChangeArrowheads="1"/>
          </p:cNvPicPr>
          <p:nvPr/>
        </p:nvPicPr>
        <p:blipFill>
          <a:blip r:embed="rId11" cstate="print"/>
          <a:srcRect/>
          <a:stretch>
            <a:fillRect/>
          </a:stretch>
        </p:blipFill>
        <p:spPr bwMode="auto">
          <a:xfrm>
            <a:off x="1357290" y="2714620"/>
            <a:ext cx="500066" cy="380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52" name="Picture 28" descr="Ogni giorno milioni di virus e batteri cadono dal cielo ..."/>
          <p:cNvPicPr>
            <a:picLocks noChangeAspect="1" noChangeArrowheads="1"/>
          </p:cNvPicPr>
          <p:nvPr/>
        </p:nvPicPr>
        <p:blipFill>
          <a:blip r:embed="rId12" cstate="print"/>
          <a:srcRect/>
          <a:stretch>
            <a:fillRect/>
          </a:stretch>
        </p:blipFill>
        <p:spPr bwMode="auto">
          <a:xfrm>
            <a:off x="2214546" y="2786058"/>
            <a:ext cx="375008" cy="2809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54" name="Picture 30" descr="Virus Corona dari Cina Diduga Menular Antar Manusia - Sehat Negeriku"/>
          <p:cNvPicPr>
            <a:picLocks noChangeAspect="1" noChangeArrowheads="1"/>
          </p:cNvPicPr>
          <p:nvPr/>
        </p:nvPicPr>
        <p:blipFill>
          <a:blip r:embed="rId13" cstate="print"/>
          <a:srcRect/>
          <a:stretch>
            <a:fillRect/>
          </a:stretch>
        </p:blipFill>
        <p:spPr bwMode="auto">
          <a:xfrm>
            <a:off x="3071802" y="2428868"/>
            <a:ext cx="428628" cy="3210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56" name="Picture 32" descr="Emerenza Coronavirus. Correlazione tra clima e diffusione del ..."/>
          <p:cNvPicPr>
            <a:picLocks noChangeAspect="1" noChangeArrowheads="1"/>
          </p:cNvPicPr>
          <p:nvPr/>
        </p:nvPicPr>
        <p:blipFill>
          <a:blip r:embed="rId14" cstate="print"/>
          <a:srcRect/>
          <a:stretch>
            <a:fillRect/>
          </a:stretch>
        </p:blipFill>
        <p:spPr bwMode="auto">
          <a:xfrm>
            <a:off x="3714744" y="2285992"/>
            <a:ext cx="571504" cy="390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CasellaDiTesto 16"/>
          <p:cNvSpPr txBox="1"/>
          <p:nvPr/>
        </p:nvSpPr>
        <p:spPr>
          <a:xfrm>
            <a:off x="5072066" y="1142984"/>
            <a:ext cx="3214710" cy="5078313"/>
          </a:xfrm>
          <a:prstGeom prst="rect">
            <a:avLst/>
          </a:prstGeom>
          <a:noFill/>
          <a:ln>
            <a:solidFill>
              <a:schemeClr val="tx1"/>
            </a:solidFill>
          </a:ln>
        </p:spPr>
        <p:txBody>
          <a:bodyPr wrap="square" rtlCol="0">
            <a:spAutoFit/>
          </a:bodyPr>
          <a:lstStyle/>
          <a:p>
            <a:r>
              <a:rPr lang="it-IT" dirty="0" smtClean="0">
                <a:latin typeface="Calisto MT" pitchFamily="18" charset="0"/>
              </a:rPr>
              <a:t>Ma questo problema era destinato ad espandersi al di fuori di Wuhan e anche della Cina. E più il tempo passava, più gli altri paesi conoscevano questo nuovo virus.</a:t>
            </a:r>
          </a:p>
          <a:p>
            <a:endParaRPr lang="it-IT" dirty="0" smtClean="0">
              <a:latin typeface="Calisto MT" pitchFamily="18" charset="0"/>
            </a:endParaRPr>
          </a:p>
          <a:p>
            <a:r>
              <a:rPr lang="it-IT" dirty="0" smtClean="0">
                <a:latin typeface="Calisto MT" pitchFamily="18" charset="0"/>
              </a:rPr>
              <a:t>Il </a:t>
            </a:r>
            <a:r>
              <a:rPr lang="it-IT" b="1" dirty="0" smtClean="0">
                <a:solidFill>
                  <a:schemeClr val="bg1"/>
                </a:solidFill>
                <a:latin typeface="Calisto MT" pitchFamily="18" charset="0"/>
              </a:rPr>
              <a:t>Corona-Virus</a:t>
            </a:r>
            <a:r>
              <a:rPr lang="it-IT" dirty="0" smtClean="0">
                <a:latin typeface="Calisto MT" pitchFamily="18" charset="0"/>
              </a:rPr>
              <a:t> è una famiglia di virus che comprende malattie meno severe, ma anche più severe.</a:t>
            </a:r>
          </a:p>
          <a:p>
            <a:r>
              <a:rPr lang="it-IT" dirty="0" smtClean="0">
                <a:latin typeface="Calisto MT" pitchFamily="18" charset="0"/>
              </a:rPr>
              <a:t>Tuttavia, l’ultimo arrivato del-</a:t>
            </a:r>
          </a:p>
          <a:p>
            <a:r>
              <a:rPr lang="it-IT" dirty="0" smtClean="0">
                <a:latin typeface="Calisto MT" pitchFamily="18" charset="0"/>
              </a:rPr>
              <a:t>la famiglia, il </a:t>
            </a:r>
            <a:r>
              <a:rPr lang="it-IT" b="1" dirty="0" smtClean="0">
                <a:solidFill>
                  <a:schemeClr val="bg1"/>
                </a:solidFill>
                <a:latin typeface="Calisto MT" pitchFamily="18" charset="0"/>
              </a:rPr>
              <a:t>2019-nCov</a:t>
            </a:r>
            <a:r>
              <a:rPr lang="it-IT" dirty="0" smtClean="0">
                <a:latin typeface="Calisto MT" pitchFamily="18" charset="0"/>
              </a:rPr>
              <a:t>, non</a:t>
            </a:r>
          </a:p>
          <a:p>
            <a:r>
              <a:rPr lang="it-IT" dirty="0" smtClean="0">
                <a:latin typeface="Calisto MT" pitchFamily="18" charset="0"/>
              </a:rPr>
              <a:t>è mai stato identificato nel corpo umano, di conseguenza non esiste ancora un</a:t>
            </a:r>
            <a:r>
              <a:rPr lang="it-IT" b="1" dirty="0" smtClean="0">
                <a:solidFill>
                  <a:schemeClr val="bg1"/>
                </a:solidFill>
                <a:latin typeface="Calisto MT" pitchFamily="18" charset="0"/>
              </a:rPr>
              <a:t> vaccino </a:t>
            </a:r>
            <a:r>
              <a:rPr lang="it-IT" dirty="0" smtClean="0">
                <a:latin typeface="Calisto MT" pitchFamily="18" charset="0"/>
              </a:rPr>
              <a:t>che permetta al nostro sistema immunitario di sconfiggerlo.</a:t>
            </a:r>
          </a:p>
        </p:txBody>
      </p:sp>
      <p:pic>
        <p:nvPicPr>
          <p:cNvPr id="2052" name="Picture 4" descr="Surgery Injection Sticker by 1900BADDEST for iOS &amp; Android | GIPHY"/>
          <p:cNvPicPr>
            <a:picLocks noChangeAspect="1" noChangeArrowheads="1" noCrop="1"/>
          </p:cNvPicPr>
          <p:nvPr/>
        </p:nvPicPr>
        <p:blipFill>
          <a:blip r:embed="rId15"/>
          <a:srcRect/>
          <a:stretch>
            <a:fillRect/>
          </a:stretch>
        </p:blipFill>
        <p:spPr bwMode="auto">
          <a:xfrm rot="272454" flipH="1">
            <a:off x="7271153" y="3357562"/>
            <a:ext cx="1696644" cy="2714612"/>
          </a:xfrm>
          <a:prstGeom prst="rect">
            <a:avLst/>
          </a:prstGeom>
          <a:noFill/>
        </p:spPr>
      </p:pic>
    </p:spTree>
  </p:cSld>
  <p:clrMapOvr>
    <a:masterClrMapping/>
  </p:clrMapOvr>
  <p:transition>
    <p:push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ndemia di COVID-19 del 2020 in Italia - Wikipedia"/>
          <p:cNvPicPr>
            <a:picLocks noChangeAspect="1" noChangeArrowheads="1"/>
          </p:cNvPicPr>
          <p:nvPr/>
        </p:nvPicPr>
        <p:blipFill>
          <a:blip r:embed="rId2"/>
          <a:srcRect/>
          <a:stretch>
            <a:fillRect/>
          </a:stretch>
        </p:blipFill>
        <p:spPr bwMode="auto">
          <a:xfrm>
            <a:off x="3151547" y="1500174"/>
            <a:ext cx="1706205" cy="2223237"/>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4" name="Rettangolo 3"/>
          <p:cNvSpPr/>
          <p:nvPr/>
        </p:nvSpPr>
        <p:spPr>
          <a:xfrm>
            <a:off x="1571604" y="285728"/>
            <a:ext cx="6026586" cy="923330"/>
          </a:xfrm>
          <a:prstGeom prst="rect">
            <a:avLst/>
          </a:prstGeom>
          <a:noFill/>
        </p:spPr>
        <p:txBody>
          <a:bodyPr wrap="none" lIns="91440" tIns="45720" rIns="91440" bIns="45720">
            <a:spAutoFit/>
          </a:bodyPr>
          <a:lstStyle/>
          <a:p>
            <a:pPr algn="ctr"/>
            <a:r>
              <a:rPr lang="it-IT" sz="5400" b="1" cap="none" spc="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Viaggi…</a:t>
            </a:r>
            <a:r>
              <a:rPr lang="it-IT"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del Virus!</a:t>
            </a:r>
            <a:endParaRPr lang="it-IT"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CasellaDiTesto 4"/>
          <p:cNvSpPr txBox="1"/>
          <p:nvPr/>
        </p:nvSpPr>
        <p:spPr>
          <a:xfrm>
            <a:off x="785786" y="1571612"/>
            <a:ext cx="1928826" cy="4247317"/>
          </a:xfrm>
          <a:prstGeom prst="rect">
            <a:avLst/>
          </a:prstGeom>
          <a:noFill/>
          <a:ln>
            <a:solidFill>
              <a:schemeClr val="tx1"/>
            </a:solidFill>
          </a:ln>
        </p:spPr>
        <p:txBody>
          <a:bodyPr wrap="square" rtlCol="0">
            <a:spAutoFit/>
          </a:bodyPr>
          <a:lstStyle/>
          <a:p>
            <a:r>
              <a:rPr lang="it-IT" dirty="0" smtClean="0">
                <a:latin typeface="Calisto MT" pitchFamily="18" charset="0"/>
              </a:rPr>
              <a:t>Ma il Covid-19, nonostante tutte le precauzioni prese dal popolo cinese, non ha tardato a fuoriuscire dall’Oriente. Infatti, verso la fine di Gennaio, l’</a:t>
            </a:r>
            <a:r>
              <a:rPr lang="it-IT" b="1" dirty="0" smtClean="0">
                <a:solidFill>
                  <a:schemeClr val="bg1"/>
                </a:solidFill>
                <a:latin typeface="Calisto MT" pitchFamily="18" charset="0"/>
              </a:rPr>
              <a:t>Italia</a:t>
            </a:r>
            <a:r>
              <a:rPr lang="it-IT" dirty="0" smtClean="0">
                <a:latin typeface="Calisto MT" pitchFamily="18" charset="0"/>
              </a:rPr>
              <a:t> ha avuto i primi due contagiati , entrambi </a:t>
            </a:r>
            <a:r>
              <a:rPr lang="it-IT" b="1" dirty="0" smtClean="0">
                <a:solidFill>
                  <a:schemeClr val="bg1"/>
                </a:solidFill>
                <a:latin typeface="Calisto MT" pitchFamily="18" charset="0"/>
              </a:rPr>
              <a:t>turisti cinesi</a:t>
            </a:r>
            <a:r>
              <a:rPr lang="it-IT" dirty="0" smtClean="0">
                <a:latin typeface="Calisto MT" pitchFamily="18" charset="0"/>
              </a:rPr>
              <a:t>.</a:t>
            </a:r>
            <a:endParaRPr lang="it-IT" dirty="0">
              <a:latin typeface="Calisto MT" pitchFamily="18" charset="0"/>
            </a:endParaRPr>
          </a:p>
        </p:txBody>
      </p:sp>
      <p:sp>
        <p:nvSpPr>
          <p:cNvPr id="6" name="CasellaDiTesto 5"/>
          <p:cNvSpPr txBox="1"/>
          <p:nvPr/>
        </p:nvSpPr>
        <p:spPr>
          <a:xfrm>
            <a:off x="6143636" y="1571612"/>
            <a:ext cx="2214578" cy="3970318"/>
          </a:xfrm>
          <a:prstGeom prst="rect">
            <a:avLst/>
          </a:prstGeom>
          <a:noFill/>
          <a:ln>
            <a:solidFill>
              <a:schemeClr val="tx1"/>
            </a:solidFill>
          </a:ln>
        </p:spPr>
        <p:txBody>
          <a:bodyPr wrap="square" rtlCol="0">
            <a:spAutoFit/>
          </a:bodyPr>
          <a:lstStyle/>
          <a:p>
            <a:r>
              <a:rPr lang="it-IT" dirty="0" smtClean="0">
                <a:latin typeface="Calisto MT" pitchFamily="18" charset="0"/>
              </a:rPr>
              <a:t>Subito il paese è stato dichiarato in emergenza e numerosi comuni messi in isolamento.</a:t>
            </a:r>
          </a:p>
          <a:p>
            <a:r>
              <a:rPr lang="it-IT" dirty="0" smtClean="0">
                <a:latin typeface="Calisto MT" pitchFamily="18" charset="0"/>
              </a:rPr>
              <a:t>Le persone dovevano e devono ancora mostrare un permesso (</a:t>
            </a:r>
            <a:r>
              <a:rPr lang="it-IT" b="1" dirty="0" smtClean="0">
                <a:solidFill>
                  <a:schemeClr val="bg1"/>
                </a:solidFill>
                <a:latin typeface="Calisto MT" pitchFamily="18" charset="0"/>
              </a:rPr>
              <a:t>autocertificazione</a:t>
            </a:r>
            <a:r>
              <a:rPr lang="it-IT" dirty="0" smtClean="0">
                <a:latin typeface="Calisto MT" pitchFamily="18" charset="0"/>
              </a:rPr>
              <a:t>) in modo tale da poter spostarsi per la città e fuori città, se indispensabile.</a:t>
            </a:r>
            <a:endParaRPr lang="it-IT" dirty="0">
              <a:latin typeface="Calisto MT" pitchFamily="18" charset="0"/>
            </a:endParaRPr>
          </a:p>
        </p:txBody>
      </p:sp>
      <p:pic>
        <p:nvPicPr>
          <p:cNvPr id="1027" name="Picture 3" descr="C:\Users\Imma\Desktop\Cattura.PNG"/>
          <p:cNvPicPr>
            <a:picLocks noChangeAspect="1" noChangeArrowheads="1"/>
          </p:cNvPicPr>
          <p:nvPr/>
        </p:nvPicPr>
        <p:blipFill>
          <a:blip r:embed="rId3"/>
          <a:srcRect/>
          <a:stretch>
            <a:fillRect/>
          </a:stretch>
        </p:blipFill>
        <p:spPr bwMode="auto">
          <a:xfrm>
            <a:off x="4143372" y="3655597"/>
            <a:ext cx="1610058" cy="220229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blinds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l'organizzazione mondiale della sanitÀ È pronta a proclamare la ..."/>
          <p:cNvPicPr>
            <a:picLocks noChangeAspect="1" noChangeArrowheads="1"/>
          </p:cNvPicPr>
          <p:nvPr/>
        </p:nvPicPr>
        <p:blipFill>
          <a:blip r:embed="rId2"/>
          <a:srcRect/>
          <a:stretch>
            <a:fillRect/>
          </a:stretch>
        </p:blipFill>
        <p:spPr bwMode="auto">
          <a:xfrm>
            <a:off x="714348" y="3643314"/>
            <a:ext cx="3857652" cy="28921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ttangolo 3"/>
          <p:cNvSpPr/>
          <p:nvPr/>
        </p:nvSpPr>
        <p:spPr>
          <a:xfrm>
            <a:off x="785786" y="285728"/>
            <a:ext cx="7830413" cy="923330"/>
          </a:xfrm>
          <a:prstGeom prst="rect">
            <a:avLst/>
          </a:prstGeom>
          <a:noFill/>
        </p:spPr>
        <p:txBody>
          <a:bodyPr wrap="none" lIns="91440" tIns="45720" rIns="91440" bIns="45720">
            <a:spAutoFit/>
          </a:bodyPr>
          <a:lstStyle/>
          <a:p>
            <a:pPr algn="ctr"/>
            <a:r>
              <a:rPr lang="it-IT"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Una Pandemia in Corso</a:t>
            </a:r>
            <a:endParaRPr lang="it-IT"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CasellaDiTesto 4"/>
          <p:cNvSpPr txBox="1"/>
          <p:nvPr/>
        </p:nvSpPr>
        <p:spPr>
          <a:xfrm>
            <a:off x="571472" y="1243786"/>
            <a:ext cx="4286280" cy="2185214"/>
          </a:xfrm>
          <a:prstGeom prst="rect">
            <a:avLst/>
          </a:prstGeom>
          <a:noFill/>
          <a:ln>
            <a:solidFill>
              <a:schemeClr val="tx1"/>
            </a:solidFill>
          </a:ln>
        </p:spPr>
        <p:txBody>
          <a:bodyPr wrap="square" rtlCol="0">
            <a:spAutoFit/>
          </a:bodyPr>
          <a:lstStyle/>
          <a:p>
            <a:r>
              <a:rPr lang="it-IT" sz="1700" dirty="0" smtClean="0">
                <a:latin typeface="Calisto MT" pitchFamily="18" charset="0"/>
              </a:rPr>
              <a:t>Con l’espansione del virus in tutta Europa, si potevano vedere dati e numeri impressionanti di contagi.</a:t>
            </a:r>
          </a:p>
          <a:p>
            <a:r>
              <a:rPr lang="it-IT" sz="1700" dirty="0" smtClean="0">
                <a:latin typeface="Calisto MT" pitchFamily="18" charset="0"/>
              </a:rPr>
              <a:t>La situazione risultava e risulta ancora adesso sempre più preoccupante.</a:t>
            </a:r>
          </a:p>
          <a:p>
            <a:r>
              <a:rPr lang="it-IT" sz="1700" dirty="0" smtClean="0">
                <a:latin typeface="Calisto MT" pitchFamily="18" charset="0"/>
              </a:rPr>
              <a:t>Proprio per questo, </a:t>
            </a:r>
            <a:r>
              <a:rPr lang="it-IT" sz="1700" b="1" dirty="0" smtClean="0">
                <a:solidFill>
                  <a:schemeClr val="bg1"/>
                </a:solidFill>
                <a:latin typeface="Calisto MT" pitchFamily="18" charset="0"/>
              </a:rPr>
              <a:t>l’OMS (Organizzazione Mondiale della Sanità) </a:t>
            </a:r>
            <a:r>
              <a:rPr lang="it-IT" sz="1700" dirty="0" smtClean="0">
                <a:latin typeface="Calisto MT" pitchFamily="18" charset="0"/>
              </a:rPr>
              <a:t>ha dichiarato il Coronavirus una pandemia.</a:t>
            </a:r>
            <a:endParaRPr lang="it-IT" sz="1700" dirty="0">
              <a:latin typeface="Calisto MT" pitchFamily="18" charset="0"/>
            </a:endParaRPr>
          </a:p>
        </p:txBody>
      </p:sp>
      <p:pic>
        <p:nvPicPr>
          <p:cNvPr id="18438" name="Picture 6" descr="File:Flag-globe-2.gif - Wikimedia Commons"/>
          <p:cNvPicPr>
            <a:picLocks noChangeAspect="1" noChangeArrowheads="1" noCrop="1"/>
          </p:cNvPicPr>
          <p:nvPr/>
        </p:nvPicPr>
        <p:blipFill>
          <a:blip r:embed="rId3"/>
          <a:srcRect/>
          <a:stretch>
            <a:fillRect/>
          </a:stretch>
        </p:blipFill>
        <p:spPr bwMode="auto">
          <a:xfrm>
            <a:off x="2928926" y="4872770"/>
            <a:ext cx="1285884" cy="1270874"/>
          </a:xfrm>
          <a:prstGeom prst="rect">
            <a:avLst/>
          </a:prstGeom>
          <a:noFill/>
        </p:spPr>
      </p:pic>
      <p:pic>
        <p:nvPicPr>
          <p:cNvPr id="18442" name="Picture 10" descr="L'emporio delle Meraviglie: Come realizzare una pergamena......"/>
          <p:cNvPicPr>
            <a:picLocks noChangeAspect="1" noChangeArrowheads="1"/>
          </p:cNvPicPr>
          <p:nvPr/>
        </p:nvPicPr>
        <p:blipFill>
          <a:blip r:embed="rId4"/>
          <a:srcRect/>
          <a:stretch>
            <a:fillRect/>
          </a:stretch>
        </p:blipFill>
        <p:spPr bwMode="auto">
          <a:xfrm>
            <a:off x="5357818" y="1285860"/>
            <a:ext cx="3152775" cy="5286412"/>
          </a:xfrm>
          <a:prstGeom prst="rect">
            <a:avLst/>
          </a:prstGeom>
          <a:noFill/>
        </p:spPr>
      </p:pic>
      <p:sp>
        <p:nvSpPr>
          <p:cNvPr id="10" name="Rettangolo 9"/>
          <p:cNvSpPr/>
          <p:nvPr/>
        </p:nvSpPr>
        <p:spPr>
          <a:xfrm>
            <a:off x="5500694" y="1500174"/>
            <a:ext cx="2857520" cy="4524315"/>
          </a:xfrm>
          <a:prstGeom prst="rect">
            <a:avLst/>
          </a:prstGeom>
        </p:spPr>
        <p:txBody>
          <a:bodyPr wrap="square">
            <a:spAutoFit/>
          </a:bodyPr>
          <a:lstStyle/>
          <a:p>
            <a:r>
              <a:rPr lang="it-IT" sz="1600" dirty="0" smtClean="0">
                <a:solidFill>
                  <a:schemeClr val="bg1"/>
                </a:solidFill>
                <a:latin typeface="Calisto MT" pitchFamily="18" charset="0"/>
              </a:rPr>
              <a:t>" Nei giorni e nelle settimane a venire, prevediamo che il numero di casi, il numero di decessi e il numero di paesi colpiti aumenteranno ancora di più. L'OMS ha monitorato questo focolaio 24 ore su 24 e siamo profondamente preoccupati sia dai livelli allarmanti di diffusione e gravità, sia dai livelli allarmanti di inazione. Abbiamo quindi valutato che il COVID-19 può essere caratterizzato come una pandemia. Pandemia non è una parola da usare con leggerezza o disattenzione." </a:t>
            </a:r>
            <a:endParaRPr lang="it-IT" sz="1600" dirty="0">
              <a:solidFill>
                <a:schemeClr val="bg1"/>
              </a:solidFill>
              <a:latin typeface="Calisto MT" pitchFamily="18" charset="0"/>
            </a:endParaRPr>
          </a:p>
        </p:txBody>
      </p:sp>
    </p:spTree>
  </p:cSld>
  <p:clrMapOvr>
    <a:masterClrMapping/>
  </p:clrMapOvr>
  <p:transition>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Imma\Desktop\rgrg.PNG"/>
          <p:cNvPicPr>
            <a:picLocks noChangeAspect="1" noChangeArrowheads="1"/>
          </p:cNvPicPr>
          <p:nvPr/>
        </p:nvPicPr>
        <p:blipFill>
          <a:blip r:embed="rId2"/>
          <a:srcRect/>
          <a:stretch>
            <a:fillRect/>
          </a:stretch>
        </p:blipFill>
        <p:spPr bwMode="auto">
          <a:xfrm>
            <a:off x="857224" y="1643050"/>
            <a:ext cx="4643470" cy="1952991"/>
          </a:xfrm>
          <a:prstGeom prst="rect">
            <a:avLst/>
          </a:prstGeom>
          <a:ln>
            <a:noFill/>
          </a:ln>
          <a:effectLst>
            <a:outerShdw blurRad="292100" dist="139700" dir="2700000" algn="tl" rotWithShape="0">
              <a:srgbClr val="333333">
                <a:alpha val="65000"/>
              </a:srgbClr>
            </a:outerShdw>
          </a:effectLst>
        </p:spPr>
      </p:pic>
      <p:sp>
        <p:nvSpPr>
          <p:cNvPr id="4" name="Rettangolo 3"/>
          <p:cNvSpPr/>
          <p:nvPr/>
        </p:nvSpPr>
        <p:spPr>
          <a:xfrm>
            <a:off x="1371523" y="214290"/>
            <a:ext cx="6129435" cy="769441"/>
          </a:xfrm>
          <a:prstGeom prst="rect">
            <a:avLst/>
          </a:prstGeom>
          <a:noFill/>
        </p:spPr>
        <p:txBody>
          <a:bodyPr wrap="none" lIns="91440" tIns="45720" rIns="91440" bIns="45720">
            <a:spAutoFit/>
          </a:bodyPr>
          <a:lstStyle/>
          <a:p>
            <a:pPr algn="ctr"/>
            <a:r>
              <a:rPr lang="it-IT" sz="4400" b="1" cap="none" spc="0" dirty="0" smtClean="0">
                <a:ln w="17780" cmpd="sng">
                  <a:solidFill>
                    <a:srgbClr val="FFFFFF"/>
                  </a:solidFill>
                  <a:prstDash val="solid"/>
                  <a:miter lim="800000"/>
                </a:ln>
                <a:solidFill>
                  <a:schemeClr val="accent6">
                    <a:lumMod val="75000"/>
                  </a:schemeClr>
                </a:solidFill>
                <a:effectLst>
                  <a:outerShdw blurRad="50800" algn="tl" rotWithShape="0">
                    <a:srgbClr val="000000"/>
                  </a:outerShdw>
                </a:effectLst>
              </a:rPr>
              <a:t>Intervista al Cardinale</a:t>
            </a:r>
            <a:endParaRPr lang="it-IT" sz="4400" b="1" cap="none" spc="0" dirty="0">
              <a:ln w="17780" cmpd="sng">
                <a:solidFill>
                  <a:srgbClr val="FFFFFF"/>
                </a:solidFill>
                <a:prstDash val="solid"/>
                <a:miter lim="800000"/>
              </a:ln>
              <a:solidFill>
                <a:schemeClr val="accent6">
                  <a:lumMod val="75000"/>
                </a:schemeClr>
              </a:solidFill>
              <a:effectLst>
                <a:outerShdw blurRad="50800" algn="tl" rotWithShape="0">
                  <a:srgbClr val="000000"/>
                </a:outerShdw>
              </a:effectLst>
            </a:endParaRPr>
          </a:p>
        </p:txBody>
      </p:sp>
      <p:sp>
        <p:nvSpPr>
          <p:cNvPr id="5" name="CasellaDiTesto 4"/>
          <p:cNvSpPr txBox="1"/>
          <p:nvPr/>
        </p:nvSpPr>
        <p:spPr>
          <a:xfrm>
            <a:off x="6000760" y="1071546"/>
            <a:ext cx="2500330" cy="3785652"/>
          </a:xfrm>
          <a:prstGeom prst="rect">
            <a:avLst/>
          </a:prstGeom>
          <a:noFill/>
          <a:ln>
            <a:solidFill>
              <a:schemeClr val="tx1"/>
            </a:solidFill>
          </a:ln>
        </p:spPr>
        <p:txBody>
          <a:bodyPr wrap="square" rtlCol="0">
            <a:spAutoFit/>
          </a:bodyPr>
          <a:lstStyle/>
          <a:p>
            <a:r>
              <a:rPr lang="it-IT" sz="1600" dirty="0" smtClean="0">
                <a:latin typeface="Calisto MT" pitchFamily="18" charset="0"/>
              </a:rPr>
              <a:t>Il 10 Marzo 2020, alla trasmissione</a:t>
            </a:r>
          </a:p>
          <a:p>
            <a:r>
              <a:rPr lang="it-IT" sz="1600" dirty="0" smtClean="0">
                <a:latin typeface="Calisto MT" pitchFamily="18" charset="0"/>
              </a:rPr>
              <a:t>è stato intervistato il Cardinale </a:t>
            </a:r>
            <a:r>
              <a:rPr lang="it-IT" sz="1600" b="1" dirty="0" smtClean="0">
                <a:solidFill>
                  <a:schemeClr val="accent6">
                    <a:lumMod val="75000"/>
                  </a:schemeClr>
                </a:solidFill>
                <a:latin typeface="Calisto MT" pitchFamily="18" charset="0"/>
              </a:rPr>
              <a:t>Gianfranco Ravasi </a:t>
            </a:r>
            <a:r>
              <a:rPr lang="it-IT" sz="1600" dirty="0" smtClean="0">
                <a:latin typeface="Calisto MT" pitchFamily="18" charset="0"/>
              </a:rPr>
              <a:t>riguardo l’attualissimo argomento del Covid-19, al fine di sensibilizzarci tutti  sulla gravità della situazione e motivarci a prendere le giuste precauzioni</a:t>
            </a:r>
            <a:r>
              <a:rPr lang="it-IT" sz="1600" dirty="0" smtClean="0"/>
              <a:t>. Il cardinale mi ha fatto riflettere su molti argomenti da lui trattati, elencati qui sotto:</a:t>
            </a:r>
            <a:endParaRPr lang="it-IT" sz="1600" dirty="0"/>
          </a:p>
        </p:txBody>
      </p:sp>
      <p:pic>
        <p:nvPicPr>
          <p:cNvPr id="19460" name="Picture 4" descr="Bel Tempo si Spera su Tv2000"/>
          <p:cNvPicPr>
            <a:picLocks noChangeAspect="1" noChangeArrowheads="1"/>
          </p:cNvPicPr>
          <p:nvPr/>
        </p:nvPicPr>
        <p:blipFill>
          <a:blip r:embed="rId3" cstate="print"/>
          <a:srcRect/>
          <a:stretch>
            <a:fillRect/>
          </a:stretch>
        </p:blipFill>
        <p:spPr bwMode="auto">
          <a:xfrm>
            <a:off x="7215206" y="1857364"/>
            <a:ext cx="1357322" cy="334908"/>
          </a:xfrm>
          <a:prstGeom prst="rect">
            <a:avLst/>
          </a:prstGeom>
          <a:noFill/>
        </p:spPr>
      </p:pic>
      <p:pic>
        <p:nvPicPr>
          <p:cNvPr id="19461" name="Picture 5" descr="C:\Users\Imma\Desktop\Cattura.PNG"/>
          <p:cNvPicPr>
            <a:picLocks noChangeAspect="1" noChangeArrowheads="1"/>
          </p:cNvPicPr>
          <p:nvPr/>
        </p:nvPicPr>
        <p:blipFill>
          <a:blip r:embed="rId4"/>
          <a:srcRect/>
          <a:stretch>
            <a:fillRect/>
          </a:stretch>
        </p:blipFill>
        <p:spPr bwMode="auto">
          <a:xfrm>
            <a:off x="928662" y="3214686"/>
            <a:ext cx="2181210" cy="20653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CasellaDiTesto 7"/>
          <p:cNvSpPr txBox="1"/>
          <p:nvPr/>
        </p:nvSpPr>
        <p:spPr>
          <a:xfrm>
            <a:off x="6000760" y="4857760"/>
            <a:ext cx="3000364" cy="1754326"/>
          </a:xfrm>
          <a:prstGeom prst="rect">
            <a:avLst/>
          </a:prstGeom>
          <a:noFill/>
        </p:spPr>
        <p:txBody>
          <a:bodyPr wrap="square" rtlCol="0">
            <a:spAutoFit/>
          </a:bodyPr>
          <a:lstStyle/>
          <a:p>
            <a:pPr>
              <a:buFont typeface="Arial" pitchFamily="34" charset="0"/>
              <a:buChar char="•"/>
            </a:pPr>
            <a:r>
              <a:rPr lang="it-IT" dirty="0" smtClean="0">
                <a:latin typeface="Calisto MT" pitchFamily="18" charset="0"/>
                <a:hlinkClick r:id="rId5" action="ppaction://hlinksldjump"/>
              </a:rPr>
              <a:t>Gerarchia del valori</a:t>
            </a:r>
            <a:endParaRPr lang="it-IT" dirty="0" smtClean="0">
              <a:latin typeface="Calisto MT" pitchFamily="18" charset="0"/>
            </a:endParaRPr>
          </a:p>
          <a:p>
            <a:pPr>
              <a:buFont typeface="Arial" pitchFamily="34" charset="0"/>
              <a:buChar char="•"/>
            </a:pPr>
            <a:r>
              <a:rPr lang="it-IT" dirty="0" smtClean="0">
                <a:latin typeface="Calisto MT" pitchFamily="18" charset="0"/>
                <a:hlinkClick r:id="rId6" action="ppaction://hlinksldjump"/>
              </a:rPr>
              <a:t>Il mondo dei giovani</a:t>
            </a:r>
            <a:endParaRPr lang="it-IT" dirty="0" smtClean="0">
              <a:latin typeface="Calisto MT" pitchFamily="18" charset="0"/>
            </a:endParaRPr>
          </a:p>
          <a:p>
            <a:pPr>
              <a:buFont typeface="Arial" pitchFamily="34" charset="0"/>
              <a:buChar char="•"/>
            </a:pPr>
            <a:r>
              <a:rPr lang="it-IT" dirty="0" smtClean="0">
                <a:latin typeface="Calisto MT" pitchFamily="18" charset="0"/>
                <a:hlinkClick r:id="rId7" action="ppaction://hlinksldjump"/>
              </a:rPr>
              <a:t>Il vincolo del Futuro</a:t>
            </a:r>
            <a:endParaRPr lang="it-IT" dirty="0" smtClean="0">
              <a:latin typeface="Calisto MT" pitchFamily="18" charset="0"/>
            </a:endParaRPr>
          </a:p>
          <a:p>
            <a:pPr>
              <a:buFont typeface="Arial" pitchFamily="34" charset="0"/>
              <a:buChar char="•"/>
            </a:pPr>
            <a:endParaRPr lang="it-IT" dirty="0" smtClean="0">
              <a:latin typeface="Calisto MT" pitchFamily="18" charset="0"/>
            </a:endParaRPr>
          </a:p>
          <a:p>
            <a:pPr>
              <a:buFont typeface="Arial" pitchFamily="34" charset="0"/>
              <a:buChar char="•"/>
            </a:pPr>
            <a:r>
              <a:rPr lang="it-IT" dirty="0" smtClean="0">
                <a:latin typeface="Calisto MT" pitchFamily="18" charset="0"/>
                <a:hlinkClick r:id="rId8" action="ppaction://hlinksldjump"/>
              </a:rPr>
              <a:t>La gratitudine per i medici</a:t>
            </a:r>
            <a:endParaRPr lang="it-IT" dirty="0" smtClean="0">
              <a:latin typeface="Calisto MT" pitchFamily="18" charset="0"/>
            </a:endParaRPr>
          </a:p>
          <a:p>
            <a:pPr>
              <a:buFont typeface="Arial" pitchFamily="34" charset="0"/>
              <a:buChar char="•"/>
            </a:pPr>
            <a:endParaRPr lang="it-IT" dirty="0"/>
          </a:p>
        </p:txBody>
      </p:sp>
      <p:sp>
        <p:nvSpPr>
          <p:cNvPr id="9" name="CasellaDiTesto 8"/>
          <p:cNvSpPr txBox="1"/>
          <p:nvPr/>
        </p:nvSpPr>
        <p:spPr>
          <a:xfrm>
            <a:off x="3428992" y="5000636"/>
            <a:ext cx="2071702" cy="120032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it-IT" dirty="0" smtClean="0"/>
              <a:t>Clicca sull’argomento da me trattato che desideri!</a:t>
            </a:r>
            <a:endParaRPr lang="it-IT" dirty="0"/>
          </a:p>
        </p:txBody>
      </p:sp>
      <p:cxnSp>
        <p:nvCxnSpPr>
          <p:cNvPr id="11" name="Connettore 2 10"/>
          <p:cNvCxnSpPr>
            <a:stCxn id="9" idx="3"/>
          </p:cNvCxnSpPr>
          <p:nvPr/>
        </p:nvCxnSpPr>
        <p:spPr>
          <a:xfrm flipV="1">
            <a:off x="5500694" y="5072074"/>
            <a:ext cx="642942" cy="52872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5" name="Connettore 2 14"/>
          <p:cNvCxnSpPr/>
          <p:nvPr/>
        </p:nvCxnSpPr>
        <p:spPr>
          <a:xfrm>
            <a:off x="5500694" y="5643578"/>
            <a:ext cx="642942" cy="50006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7" name="Connettore 2 16"/>
          <p:cNvCxnSpPr>
            <a:stCxn id="9" idx="3"/>
          </p:cNvCxnSpPr>
          <p:nvPr/>
        </p:nvCxnSpPr>
        <p:spPr>
          <a:xfrm flipV="1">
            <a:off x="5500694" y="5357826"/>
            <a:ext cx="642942" cy="24297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4" name="Connettore 2 23"/>
          <p:cNvCxnSpPr>
            <a:stCxn id="9" idx="3"/>
          </p:cNvCxnSpPr>
          <p:nvPr/>
        </p:nvCxnSpPr>
        <p:spPr>
          <a:xfrm flipV="1">
            <a:off x="5500694" y="5572140"/>
            <a:ext cx="642942" cy="2866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3" name="CasellaDiTesto 12"/>
          <p:cNvSpPr txBox="1"/>
          <p:nvPr/>
        </p:nvSpPr>
        <p:spPr>
          <a:xfrm>
            <a:off x="6000760" y="5702874"/>
            <a:ext cx="2500330" cy="369332"/>
          </a:xfrm>
          <a:prstGeom prst="rect">
            <a:avLst/>
          </a:prstGeom>
          <a:noFill/>
        </p:spPr>
        <p:txBody>
          <a:bodyPr wrap="square" rtlCol="0">
            <a:spAutoFit/>
          </a:bodyPr>
          <a:lstStyle/>
          <a:p>
            <a:pPr>
              <a:buFont typeface="Arial" pitchFamily="34" charset="0"/>
              <a:buChar char="•"/>
            </a:pPr>
            <a:r>
              <a:rPr lang="it-IT" dirty="0" smtClean="0">
                <a:latin typeface="Calisto MT" pitchFamily="18" charset="0"/>
                <a:hlinkClick r:id="rId9" action="ppaction://hlinksldjump"/>
              </a:rPr>
              <a:t>Dio ed il male</a:t>
            </a:r>
            <a:endParaRPr lang="it-IT" dirty="0">
              <a:latin typeface="Calisto MT" pitchFamily="18" charset="0"/>
            </a:endParaRPr>
          </a:p>
        </p:txBody>
      </p:sp>
      <p:cxnSp>
        <p:nvCxnSpPr>
          <p:cNvPr id="16" name="Connettore 2 15"/>
          <p:cNvCxnSpPr>
            <a:stCxn id="9" idx="3"/>
          </p:cNvCxnSpPr>
          <p:nvPr/>
        </p:nvCxnSpPr>
        <p:spPr>
          <a:xfrm>
            <a:off x="5500694" y="5600801"/>
            <a:ext cx="642942" cy="32852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ransition>
    <p:spli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214414" y="291092"/>
            <a:ext cx="6599564" cy="923330"/>
          </a:xfrm>
          <a:prstGeom prst="rect">
            <a:avLst/>
          </a:prstGeom>
          <a:noFill/>
        </p:spPr>
        <p:txBody>
          <a:bodyPr wrap="none" lIns="91440" tIns="45720" rIns="91440" bIns="45720">
            <a:spAutoFit/>
          </a:bodyPr>
          <a:lstStyle/>
          <a:p>
            <a:pPr algn="ctr"/>
            <a:r>
              <a:rPr lang="it-IT" sz="5400" b="1" cap="none" spc="0" dirty="0" smtClean="0">
                <a:ln w="17780" cmpd="sng">
                  <a:solidFill>
                    <a:srgbClr val="FFFFFF"/>
                  </a:solidFill>
                  <a:prstDash val="solid"/>
                  <a:miter lim="800000"/>
                </a:ln>
                <a:solidFill>
                  <a:srgbClr val="32CC5A"/>
                </a:solidFill>
                <a:effectLst>
                  <a:outerShdw blurRad="50800" algn="tl" rotWithShape="0">
                    <a:srgbClr val="000000"/>
                  </a:outerShdw>
                </a:effectLst>
              </a:rPr>
              <a:t>Gerarchia dei valori</a:t>
            </a:r>
            <a:endParaRPr lang="it-IT" sz="5400" b="1" cap="none" spc="0" dirty="0">
              <a:ln w="17780" cmpd="sng">
                <a:solidFill>
                  <a:srgbClr val="FFFFFF"/>
                </a:solidFill>
                <a:prstDash val="solid"/>
                <a:miter lim="800000"/>
              </a:ln>
              <a:solidFill>
                <a:srgbClr val="32CC5A"/>
              </a:solidFill>
              <a:effectLst>
                <a:outerShdw blurRad="50800" algn="tl" rotWithShape="0">
                  <a:srgbClr val="000000"/>
                </a:outerShdw>
              </a:effectLst>
            </a:endParaRPr>
          </a:p>
        </p:txBody>
      </p:sp>
      <p:pic>
        <p:nvPicPr>
          <p:cNvPr id="20482" name="Picture 2" descr="I Valori personali: quali sono quelli più importanti nella vita?"/>
          <p:cNvPicPr>
            <a:picLocks noChangeAspect="1" noChangeArrowheads="1"/>
          </p:cNvPicPr>
          <p:nvPr/>
        </p:nvPicPr>
        <p:blipFill>
          <a:blip r:embed="rId2"/>
          <a:srcRect/>
          <a:stretch>
            <a:fillRect/>
          </a:stretch>
        </p:blipFill>
        <p:spPr bwMode="auto">
          <a:xfrm>
            <a:off x="4552684" y="1398074"/>
            <a:ext cx="3876968" cy="20299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CasellaDiTesto 3"/>
          <p:cNvSpPr txBox="1"/>
          <p:nvPr/>
        </p:nvSpPr>
        <p:spPr>
          <a:xfrm>
            <a:off x="571472" y="1500174"/>
            <a:ext cx="3429024" cy="2031325"/>
          </a:xfrm>
          <a:prstGeom prst="rect">
            <a:avLst/>
          </a:prstGeom>
          <a:noFill/>
          <a:ln>
            <a:solidFill>
              <a:schemeClr val="tx1"/>
            </a:solidFill>
          </a:ln>
        </p:spPr>
        <p:txBody>
          <a:bodyPr wrap="square" rtlCol="0">
            <a:spAutoFit/>
          </a:bodyPr>
          <a:lstStyle/>
          <a:p>
            <a:r>
              <a:rPr lang="it-IT" dirty="0" smtClean="0">
                <a:latin typeface="Calisto MT" pitchFamily="18" charset="0"/>
              </a:rPr>
              <a:t>Nel momento in cui ci vengono proibite le cose materiali, quelle che facevamo ogni giorno, cominciamo a rivalutare quei </a:t>
            </a:r>
            <a:r>
              <a:rPr lang="it-IT" b="1" dirty="0" smtClean="0">
                <a:solidFill>
                  <a:srgbClr val="32CC5A"/>
                </a:solidFill>
                <a:latin typeface="Calisto MT" pitchFamily="18" charset="0"/>
              </a:rPr>
              <a:t>valori</a:t>
            </a:r>
            <a:r>
              <a:rPr lang="it-IT" dirty="0" smtClean="0">
                <a:latin typeface="Calisto MT" pitchFamily="18" charset="0"/>
              </a:rPr>
              <a:t> che abbiamo sempre tenuto nel cassetto, inosservati o, addirittura, dimenticati.</a:t>
            </a:r>
            <a:endParaRPr lang="it-IT" dirty="0">
              <a:latin typeface="Calisto MT" pitchFamily="18" charset="0"/>
            </a:endParaRPr>
          </a:p>
        </p:txBody>
      </p:sp>
      <p:sp>
        <p:nvSpPr>
          <p:cNvPr id="5" name="CasellaDiTesto 4"/>
          <p:cNvSpPr txBox="1"/>
          <p:nvPr/>
        </p:nvSpPr>
        <p:spPr>
          <a:xfrm>
            <a:off x="4786314" y="3857628"/>
            <a:ext cx="3643338" cy="2308324"/>
          </a:xfrm>
          <a:prstGeom prst="rect">
            <a:avLst/>
          </a:prstGeom>
          <a:noFill/>
          <a:ln>
            <a:solidFill>
              <a:schemeClr val="tx1"/>
            </a:solidFill>
          </a:ln>
        </p:spPr>
        <p:txBody>
          <a:bodyPr wrap="square" rtlCol="0">
            <a:spAutoFit/>
          </a:bodyPr>
          <a:lstStyle/>
          <a:p>
            <a:r>
              <a:rPr lang="it-IT" dirty="0" smtClean="0">
                <a:latin typeface="Calisto MT" pitchFamily="18" charset="0"/>
              </a:rPr>
              <a:t>L’</a:t>
            </a:r>
            <a:r>
              <a:rPr lang="it-IT" b="1" dirty="0" smtClean="0">
                <a:solidFill>
                  <a:srgbClr val="32CC5A"/>
                </a:solidFill>
                <a:latin typeface="Calisto MT" pitchFamily="18" charset="0"/>
              </a:rPr>
              <a:t>amore</a:t>
            </a:r>
            <a:r>
              <a:rPr lang="it-IT" dirty="0" smtClean="0">
                <a:latin typeface="Calisto MT" pitchFamily="18" charset="0"/>
              </a:rPr>
              <a:t>, la </a:t>
            </a:r>
            <a:r>
              <a:rPr lang="it-IT" b="1" dirty="0" smtClean="0">
                <a:solidFill>
                  <a:srgbClr val="32CC5A"/>
                </a:solidFill>
                <a:latin typeface="Calisto MT" pitchFamily="18" charset="0"/>
              </a:rPr>
              <a:t>gentilezza</a:t>
            </a:r>
            <a:r>
              <a:rPr lang="it-IT" dirty="0" smtClean="0">
                <a:latin typeface="Calisto MT" pitchFamily="18" charset="0"/>
              </a:rPr>
              <a:t>, la </a:t>
            </a:r>
            <a:r>
              <a:rPr lang="it-IT" b="1" dirty="0" smtClean="0">
                <a:solidFill>
                  <a:srgbClr val="32CC5A"/>
                </a:solidFill>
                <a:latin typeface="Calisto MT" pitchFamily="18" charset="0"/>
              </a:rPr>
              <a:t>passione</a:t>
            </a:r>
            <a:r>
              <a:rPr lang="it-IT" dirty="0" smtClean="0">
                <a:latin typeface="Calisto MT" pitchFamily="18" charset="0"/>
              </a:rPr>
              <a:t> sono cose che non devono essere trascurate come si è fatto in passato. Si può dire che la quarantena ha aiutato tutti noi a capire e a separare le cose futili da quelle che devono essere presenti nella nostra vita a tutti i costi.</a:t>
            </a:r>
            <a:endParaRPr lang="it-IT" dirty="0">
              <a:latin typeface="Calisto MT" pitchFamily="18" charset="0"/>
            </a:endParaRPr>
          </a:p>
        </p:txBody>
      </p:sp>
      <p:pic>
        <p:nvPicPr>
          <p:cNvPr id="20484" name="Picture 4" descr="File:Beating Heart.gif - Wikipedia"/>
          <p:cNvPicPr>
            <a:picLocks noChangeAspect="1" noChangeArrowheads="1" noCrop="1"/>
          </p:cNvPicPr>
          <p:nvPr/>
        </p:nvPicPr>
        <p:blipFill>
          <a:blip r:embed="rId3"/>
          <a:srcRect/>
          <a:stretch>
            <a:fillRect/>
          </a:stretch>
        </p:blipFill>
        <p:spPr bwMode="auto">
          <a:xfrm>
            <a:off x="0" y="3214686"/>
            <a:ext cx="2524116" cy="2524116"/>
          </a:xfrm>
          <a:prstGeom prst="rect">
            <a:avLst/>
          </a:prstGeom>
          <a:noFill/>
          <a:effectLst>
            <a:outerShdw blurRad="76200" dir="13500000" sy="23000" kx="1200000" algn="br" rotWithShape="0">
              <a:prstClr val="black">
                <a:alpha val="20000"/>
              </a:prstClr>
            </a:outerShdw>
          </a:effectLst>
        </p:spPr>
      </p:pic>
      <p:pic>
        <p:nvPicPr>
          <p:cNvPr id="20486" name="Picture 6" descr="Best Friend Friends Sticker by Jif for iOS &amp; Android | GIPHY"/>
          <p:cNvPicPr>
            <a:picLocks noChangeAspect="1" noChangeArrowheads="1" noCrop="1"/>
          </p:cNvPicPr>
          <p:nvPr/>
        </p:nvPicPr>
        <p:blipFill>
          <a:blip r:embed="rId4" cstate="print"/>
          <a:srcRect/>
          <a:stretch>
            <a:fillRect/>
          </a:stretch>
        </p:blipFill>
        <p:spPr bwMode="auto">
          <a:xfrm>
            <a:off x="1928794" y="3929066"/>
            <a:ext cx="2690778" cy="2690778"/>
          </a:xfrm>
          <a:prstGeom prst="rect">
            <a:avLst/>
          </a:prstGeom>
          <a:noFill/>
          <a:effectLst>
            <a:outerShdw blurRad="76200" dir="13500000" sy="23000" kx="1200000" algn="br" rotWithShape="0">
              <a:prstClr val="black">
                <a:alpha val="20000"/>
              </a:prstClr>
            </a:outerShdw>
          </a:effectLst>
        </p:spPr>
      </p:pic>
    </p:spTree>
  </p:cSld>
  <p:clrMapOvr>
    <a:masterClrMapping/>
  </p:clrMapOvr>
  <p:transition>
    <p:pull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000232" y="285728"/>
            <a:ext cx="5561074" cy="923330"/>
          </a:xfrm>
          <a:prstGeom prst="rect">
            <a:avLst/>
          </a:prstGeom>
          <a:noFill/>
        </p:spPr>
        <p:txBody>
          <a:bodyPr wrap="none" lIns="91440" tIns="45720" rIns="91440" bIns="45720">
            <a:spAutoFit/>
          </a:bodyPr>
          <a:lstStyle/>
          <a:p>
            <a:pPr algn="ctr"/>
            <a:r>
              <a:rPr lang="it-IT" sz="5400" b="1" cap="none" spc="0" dirty="0" smtClean="0">
                <a:ln w="17780" cmpd="sng">
                  <a:solidFill>
                    <a:srgbClr val="FFFFFF"/>
                  </a:solidFill>
                  <a:prstDash val="solid"/>
                  <a:miter lim="800000"/>
                </a:ln>
                <a:solidFill>
                  <a:srgbClr val="32CC5A"/>
                </a:solidFill>
                <a:effectLst>
                  <a:outerShdw blurRad="50800" algn="tl" rotWithShape="0">
                    <a:srgbClr val="000000"/>
                  </a:outerShdw>
                </a:effectLst>
              </a:rPr>
              <a:t>Non Disperiamo</a:t>
            </a:r>
            <a:endParaRPr lang="it-IT" sz="5400" b="1" cap="none" spc="0" dirty="0">
              <a:ln w="17780" cmpd="sng">
                <a:solidFill>
                  <a:srgbClr val="FFFFFF"/>
                </a:solidFill>
                <a:prstDash val="solid"/>
                <a:miter lim="800000"/>
              </a:ln>
              <a:solidFill>
                <a:srgbClr val="32CC5A"/>
              </a:solidFill>
              <a:effectLst>
                <a:outerShdw blurRad="50800" algn="tl" rotWithShape="0">
                  <a:srgbClr val="000000"/>
                </a:outerShdw>
              </a:effectLst>
            </a:endParaRPr>
          </a:p>
        </p:txBody>
      </p:sp>
      <p:sp>
        <p:nvSpPr>
          <p:cNvPr id="24578" name="AutoShape 2" descr="Whatsapp sovraccarica per il coronavirus? Ecco le altre app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24580" name="AutoShape 4" descr="Whatsapp sovraccarica per il coronavirus? Ecco le altre app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24582" name="AutoShape 6" descr="Whatsapp sovraccarica per il coronavirus? Ecco le altre app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24584" name="Picture 8" descr="Skype - Wikipedia"/>
          <p:cNvPicPr>
            <a:picLocks noChangeAspect="1" noChangeArrowheads="1"/>
          </p:cNvPicPr>
          <p:nvPr/>
        </p:nvPicPr>
        <p:blipFill>
          <a:blip r:embed="rId2" cstate="print"/>
          <a:srcRect/>
          <a:stretch>
            <a:fillRect/>
          </a:stretch>
        </p:blipFill>
        <p:spPr bwMode="auto">
          <a:xfrm>
            <a:off x="4929190" y="1214422"/>
            <a:ext cx="1500198" cy="1500198"/>
          </a:xfrm>
          <a:prstGeom prst="rect">
            <a:avLst/>
          </a:prstGeom>
          <a:noFill/>
          <a:effectLst>
            <a:outerShdw blurRad="152400" dist="317500" dir="5400000" sx="90000" sy="-19000" rotWithShape="0">
              <a:prstClr val="black">
                <a:alpha val="15000"/>
              </a:prstClr>
            </a:outerShdw>
          </a:effectLst>
        </p:spPr>
      </p:pic>
      <p:pic>
        <p:nvPicPr>
          <p:cNvPr id="24586" name="Picture 10" descr="WhatsApp - Wikipedia"/>
          <p:cNvPicPr>
            <a:picLocks noChangeAspect="1" noChangeArrowheads="1"/>
          </p:cNvPicPr>
          <p:nvPr/>
        </p:nvPicPr>
        <p:blipFill>
          <a:blip r:embed="rId3" cstate="print"/>
          <a:srcRect/>
          <a:stretch>
            <a:fillRect/>
          </a:stretch>
        </p:blipFill>
        <p:spPr bwMode="auto">
          <a:xfrm>
            <a:off x="5786446" y="1857364"/>
            <a:ext cx="1352789" cy="1357298"/>
          </a:xfrm>
          <a:prstGeom prst="rect">
            <a:avLst/>
          </a:prstGeom>
          <a:noFill/>
          <a:effectLst>
            <a:outerShdw blurRad="152400" dist="317500" dir="5400000" sx="90000" sy="-19000" rotWithShape="0">
              <a:prstClr val="black">
                <a:alpha val="15000"/>
              </a:prstClr>
            </a:outerShdw>
          </a:effectLst>
        </p:spPr>
      </p:pic>
      <p:pic>
        <p:nvPicPr>
          <p:cNvPr id="24588" name="Picture 12" descr="Discord: Amazon.it: Appstore per Android"/>
          <p:cNvPicPr>
            <a:picLocks noChangeAspect="1" noChangeArrowheads="1"/>
          </p:cNvPicPr>
          <p:nvPr/>
        </p:nvPicPr>
        <p:blipFill>
          <a:blip r:embed="rId4" cstate="print"/>
          <a:srcRect/>
          <a:stretch>
            <a:fillRect/>
          </a:stretch>
        </p:blipFill>
        <p:spPr bwMode="auto">
          <a:xfrm>
            <a:off x="6500826" y="2428868"/>
            <a:ext cx="1428760" cy="1428760"/>
          </a:xfrm>
          <a:prstGeom prst="rect">
            <a:avLst/>
          </a:prstGeom>
          <a:noFill/>
          <a:effectLst>
            <a:outerShdw blurRad="152400" dist="317500" dir="5400000" sx="90000" sy="-19000" rotWithShape="0">
              <a:prstClr val="black">
                <a:alpha val="15000"/>
              </a:prstClr>
            </a:outerShdw>
          </a:effectLst>
        </p:spPr>
      </p:pic>
      <p:pic>
        <p:nvPicPr>
          <p:cNvPr id="24590" name="Picture 14" descr="message gifs Page 9 | WiffleGif"/>
          <p:cNvPicPr>
            <a:picLocks noChangeAspect="1" noChangeArrowheads="1" noCrop="1"/>
          </p:cNvPicPr>
          <p:nvPr/>
        </p:nvPicPr>
        <p:blipFill>
          <a:blip r:embed="rId5"/>
          <a:srcRect/>
          <a:stretch>
            <a:fillRect/>
          </a:stretch>
        </p:blipFill>
        <p:spPr bwMode="auto">
          <a:xfrm>
            <a:off x="6929454" y="1071546"/>
            <a:ext cx="1000132" cy="1159971"/>
          </a:xfrm>
          <a:prstGeom prst="rect">
            <a:avLst/>
          </a:prstGeom>
          <a:noFill/>
        </p:spPr>
      </p:pic>
      <p:pic>
        <p:nvPicPr>
          <p:cNvPr id="24594" name="Picture 18" descr="Message typing gif 3 » GIF Images Download"/>
          <p:cNvPicPr>
            <a:picLocks noChangeAspect="1" noChangeArrowheads="1" noCrop="1"/>
          </p:cNvPicPr>
          <p:nvPr/>
        </p:nvPicPr>
        <p:blipFill>
          <a:blip r:embed="rId6"/>
          <a:srcRect/>
          <a:stretch>
            <a:fillRect/>
          </a:stretch>
        </p:blipFill>
        <p:spPr bwMode="auto">
          <a:xfrm>
            <a:off x="4071934" y="3429000"/>
            <a:ext cx="1214446" cy="732463"/>
          </a:xfrm>
          <a:prstGeom prst="rect">
            <a:avLst/>
          </a:prstGeom>
          <a:noFill/>
        </p:spPr>
      </p:pic>
      <p:sp>
        <p:nvSpPr>
          <p:cNvPr id="13" name="CasellaDiTesto 12"/>
          <p:cNvSpPr txBox="1"/>
          <p:nvPr/>
        </p:nvSpPr>
        <p:spPr>
          <a:xfrm>
            <a:off x="5286380" y="4317880"/>
            <a:ext cx="3000396" cy="1754326"/>
          </a:xfrm>
          <a:prstGeom prst="rect">
            <a:avLst/>
          </a:prstGeom>
          <a:noFill/>
          <a:ln>
            <a:solidFill>
              <a:schemeClr val="tx1"/>
            </a:solidFill>
          </a:ln>
        </p:spPr>
        <p:txBody>
          <a:bodyPr wrap="square" rtlCol="0">
            <a:spAutoFit/>
          </a:bodyPr>
          <a:lstStyle/>
          <a:p>
            <a:r>
              <a:rPr lang="it-IT" dirty="0" smtClean="0">
                <a:latin typeface="Calisto MT" pitchFamily="18" charset="0"/>
              </a:rPr>
              <a:t>Con applicazioni come </a:t>
            </a:r>
            <a:r>
              <a:rPr lang="it-IT" dirty="0" err="1" smtClean="0">
                <a:latin typeface="Calisto MT" pitchFamily="18" charset="0"/>
              </a:rPr>
              <a:t>Skype</a:t>
            </a:r>
            <a:r>
              <a:rPr lang="it-IT" dirty="0" smtClean="0">
                <a:latin typeface="Calisto MT" pitchFamily="18" charset="0"/>
              </a:rPr>
              <a:t>, </a:t>
            </a:r>
            <a:r>
              <a:rPr lang="it-IT" dirty="0" err="1" smtClean="0">
                <a:latin typeface="Calisto MT" pitchFamily="18" charset="0"/>
              </a:rPr>
              <a:t>Whatsapp</a:t>
            </a:r>
            <a:r>
              <a:rPr lang="it-IT" dirty="0" smtClean="0">
                <a:latin typeface="Calisto MT" pitchFamily="18" charset="0"/>
              </a:rPr>
              <a:t> o </a:t>
            </a:r>
            <a:r>
              <a:rPr lang="it-IT" dirty="0" err="1" smtClean="0">
                <a:latin typeface="Calisto MT" pitchFamily="18" charset="0"/>
              </a:rPr>
              <a:t>Discord</a:t>
            </a:r>
            <a:r>
              <a:rPr lang="it-IT" dirty="0" smtClean="0">
                <a:latin typeface="Calisto MT" pitchFamily="18" charset="0"/>
              </a:rPr>
              <a:t> ci possiamo incontrare con tutte le persone che vogliamo e vedere film, giocare online e tanto altro!</a:t>
            </a:r>
            <a:endParaRPr lang="it-IT" dirty="0">
              <a:latin typeface="Calisto MT" pitchFamily="18" charset="0"/>
            </a:endParaRPr>
          </a:p>
        </p:txBody>
      </p:sp>
      <p:pic>
        <p:nvPicPr>
          <p:cNvPr id="24596" name="Picture 20" descr="Video Chat With Girls | Kızlar, Videolar, Eşsiz"/>
          <p:cNvPicPr>
            <a:picLocks noChangeAspect="1" noChangeArrowheads="1"/>
          </p:cNvPicPr>
          <p:nvPr/>
        </p:nvPicPr>
        <p:blipFill>
          <a:blip r:embed="rId7"/>
          <a:srcRect/>
          <a:stretch>
            <a:fillRect/>
          </a:stretch>
        </p:blipFill>
        <p:spPr bwMode="auto">
          <a:xfrm>
            <a:off x="1071538" y="4451992"/>
            <a:ext cx="2786082" cy="1834528"/>
          </a:xfrm>
          <a:prstGeom prst="rect">
            <a:avLst/>
          </a:prstGeom>
          <a:noFill/>
          <a:effectLst>
            <a:reflection blurRad="6350" stA="50000" endA="300" endPos="55500" dist="50800" dir="5400000" sy="-100000" algn="bl" rotWithShape="0"/>
          </a:effectLst>
        </p:spPr>
      </p:pic>
      <p:pic>
        <p:nvPicPr>
          <p:cNvPr id="28674" name="Picture 2" descr="Social Network: un bene o un male? La rumorosa opinione di ..."/>
          <p:cNvPicPr>
            <a:picLocks noChangeAspect="1" noChangeArrowheads="1"/>
          </p:cNvPicPr>
          <p:nvPr/>
        </p:nvPicPr>
        <p:blipFill>
          <a:blip r:embed="rId8"/>
          <a:srcRect/>
          <a:stretch>
            <a:fillRect/>
          </a:stretch>
        </p:blipFill>
        <p:spPr bwMode="auto">
          <a:xfrm>
            <a:off x="1000100" y="3857628"/>
            <a:ext cx="2786082" cy="1086916"/>
          </a:xfrm>
          <a:prstGeom prst="rect">
            <a:avLst/>
          </a:prstGeom>
          <a:noFill/>
        </p:spPr>
      </p:pic>
      <p:sp>
        <p:nvSpPr>
          <p:cNvPr id="2" name="CasellaDiTesto 1"/>
          <p:cNvSpPr txBox="1"/>
          <p:nvPr/>
        </p:nvSpPr>
        <p:spPr>
          <a:xfrm>
            <a:off x="714348" y="1285860"/>
            <a:ext cx="4000528" cy="2585323"/>
          </a:xfrm>
          <a:prstGeom prst="rect">
            <a:avLst/>
          </a:prstGeom>
          <a:noFill/>
          <a:ln>
            <a:solidFill>
              <a:schemeClr val="tx1"/>
            </a:solidFill>
          </a:ln>
        </p:spPr>
        <p:txBody>
          <a:bodyPr wrap="square" rtlCol="0">
            <a:spAutoFit/>
          </a:bodyPr>
          <a:lstStyle/>
          <a:p>
            <a:r>
              <a:rPr lang="it-IT" dirty="0" smtClean="0">
                <a:latin typeface="Calisto MT" pitchFamily="18" charset="0"/>
              </a:rPr>
              <a:t>Molte persone che si sono rese conto di star sottovalutando i veri valori, quali le amicizie, la compagnia, in questo periodo si  stanno deprimendo e disperando, ma non devono! Perché vivendo nell’</a:t>
            </a:r>
            <a:r>
              <a:rPr lang="it-IT" b="1" dirty="0" smtClean="0">
                <a:solidFill>
                  <a:srgbClr val="32CC5A"/>
                </a:solidFill>
                <a:latin typeface="Calisto MT" pitchFamily="18" charset="0"/>
              </a:rPr>
              <a:t>era digitale</a:t>
            </a:r>
            <a:r>
              <a:rPr lang="it-IT" dirty="0" smtClean="0">
                <a:latin typeface="Calisto MT" pitchFamily="18" charset="0"/>
              </a:rPr>
              <a:t>, ormai nel cuore della </a:t>
            </a:r>
            <a:r>
              <a:rPr lang="it-IT" b="1" dirty="0" smtClean="0">
                <a:solidFill>
                  <a:srgbClr val="32CC5A"/>
                </a:solidFill>
                <a:latin typeface="Calisto MT" pitchFamily="18" charset="0"/>
              </a:rPr>
              <a:t>rivoluzione tecnologica</a:t>
            </a:r>
            <a:r>
              <a:rPr lang="it-IT" dirty="0" smtClean="0">
                <a:latin typeface="Calisto MT" pitchFamily="18" charset="0"/>
              </a:rPr>
              <a:t>, non è così tanto difficile stare lontano dalle persone a cui vogliamo bene!</a:t>
            </a:r>
          </a:p>
        </p:txBody>
      </p:sp>
    </p:spTree>
  </p:cSld>
  <p:clrMapOvr>
    <a:masterClrMapping/>
  </p:clrMapOvr>
  <p:transition>
    <p:newsflash/>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art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rta">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arta">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1398</TotalTime>
  <Words>4347</Words>
  <Application>Microsoft Office PowerPoint</Application>
  <PresentationFormat>Presentazione su schermo (4:3)</PresentationFormat>
  <Paragraphs>177</Paragraphs>
  <Slides>37</Slides>
  <Notes>0</Notes>
  <HiddenSlides>0</HiddenSlides>
  <MMClips>0</MMClips>
  <ScaleCrop>false</ScaleCrop>
  <HeadingPairs>
    <vt:vector size="4" baseType="variant">
      <vt:variant>
        <vt:lpstr>Tema</vt:lpstr>
      </vt:variant>
      <vt:variant>
        <vt:i4>1</vt:i4>
      </vt:variant>
      <vt:variant>
        <vt:lpstr>Titoli diapositive</vt:lpstr>
      </vt:variant>
      <vt:variant>
        <vt:i4>37</vt:i4>
      </vt:variant>
    </vt:vector>
  </HeadingPairs>
  <TitlesOfParts>
    <vt:vector size="38" baseType="lpstr">
      <vt:lpstr>Carta</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Imma</dc:creator>
  <cp:lastModifiedBy>Imma</cp:lastModifiedBy>
  <cp:revision>112</cp:revision>
  <dcterms:created xsi:type="dcterms:W3CDTF">2020-03-31T13:38:56Z</dcterms:created>
  <dcterms:modified xsi:type="dcterms:W3CDTF">2020-04-06T12:41:59Z</dcterms:modified>
</cp:coreProperties>
</file>