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99" r:id="rId1"/>
  </p:sldMasterIdLst>
  <p:notesMasterIdLst>
    <p:notesMasterId r:id="rId23"/>
  </p:notesMasterIdLst>
  <p:sldIdLst>
    <p:sldId id="257" r:id="rId2"/>
    <p:sldId id="258" r:id="rId3"/>
    <p:sldId id="256" r:id="rId4"/>
    <p:sldId id="263" r:id="rId5"/>
    <p:sldId id="267" r:id="rId6"/>
    <p:sldId id="279" r:id="rId7"/>
    <p:sldId id="269" r:id="rId8"/>
    <p:sldId id="272" r:id="rId9"/>
    <p:sldId id="276" r:id="rId10"/>
    <p:sldId id="277" r:id="rId11"/>
    <p:sldId id="280" r:id="rId12"/>
    <p:sldId id="281" r:id="rId13"/>
    <p:sldId id="282" r:id="rId14"/>
    <p:sldId id="283" r:id="rId15"/>
    <p:sldId id="284" r:id="rId16"/>
    <p:sldId id="285" r:id="rId17"/>
    <p:sldId id="286" r:id="rId18"/>
    <p:sldId id="287" r:id="rId19"/>
    <p:sldId id="288" r:id="rId20"/>
    <p:sldId id="289" r:id="rId21"/>
    <p:sldId id="29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66"/>
    <a:srgbClr val="AB3DC1"/>
    <a:srgbClr val="CC66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94660"/>
  </p:normalViewPr>
  <p:slideViewPr>
    <p:cSldViewPr snapToGrid="0">
      <p:cViewPr varScale="1">
        <p:scale>
          <a:sx n="74" d="100"/>
          <a:sy n="74" d="100"/>
        </p:scale>
        <p:origin x="55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8BECC-6745-4D8E-9343-4FF43C8224F3}" type="datetimeFigureOut">
              <a:rPr lang="it-IT" smtClean="0"/>
              <a:t>06/04/2020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46348-DA64-450A-9EBA-AB46481A138D}" type="slidenum">
              <a:rPr lang="it-IT" smtClean="0"/>
              <a:t>‹N›</a:t>
            </a:fld>
            <a:endParaRPr lang="it-IT"/>
          </a:p>
        </p:txBody>
      </p:sp>
    </p:spTree>
    <p:extLst>
      <p:ext uri="{BB962C8B-B14F-4D97-AF65-F5344CB8AC3E}">
        <p14:creationId xmlns:p14="http://schemas.microsoft.com/office/powerpoint/2010/main" val="76728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83292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05948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5149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805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02556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32209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478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30881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6619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F34E6425-0181-43F2-84FC-787E803FD2F8}" type="datetimeFigureOut">
              <a:rPr lang="en-US" smtClean="0"/>
              <a:t>4/6/2020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356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26519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4/6/2020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14248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4/6/2020</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23780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4/6/2020</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47327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76E86A4C-8E40-4F87-A4F0-01A0687C5742}"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68840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5E72C73-2D91-4E12-BA25-F0AA0C03599B}" type="datetimeFigureOut">
              <a:rPr lang="en-US" smtClean="0"/>
              <a:t>4/6/2020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32111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4/6/2020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49330841"/>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t.wikipedia.org/wiki/Lingua_greca"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84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601" t="11433" r="2387" b="3739"/>
          <a:stretch/>
        </p:blipFill>
        <p:spPr>
          <a:xfrm>
            <a:off x="2031174" y="670438"/>
            <a:ext cx="9504334" cy="5884907"/>
          </a:xfrm>
          <a:prstGeom prst="rect">
            <a:avLst/>
          </a:prstGeom>
          <a:ln>
            <a:noFill/>
          </a:ln>
          <a:effectLst>
            <a:softEdge rad="112500"/>
          </a:effectLst>
        </p:spPr>
      </p:pic>
      <p:sp>
        <p:nvSpPr>
          <p:cNvPr id="3" name="CasellaDiTesto 2"/>
          <p:cNvSpPr txBox="1"/>
          <p:nvPr/>
        </p:nvSpPr>
        <p:spPr>
          <a:xfrm>
            <a:off x="3793955" y="270328"/>
            <a:ext cx="5978772" cy="400110"/>
          </a:xfrm>
          <a:prstGeom prst="rect">
            <a:avLst/>
          </a:prstGeom>
          <a:noFill/>
        </p:spPr>
        <p:txBody>
          <a:bodyPr wrap="square" rtlCol="0">
            <a:spAutoFit/>
          </a:bodyPr>
          <a:lstStyle/>
          <a:p>
            <a:pPr algn="ctr"/>
            <a:r>
              <a:rPr lang="it-IT" sz="2000" b="1" dirty="0" smtClean="0">
                <a:solidFill>
                  <a:srgbClr val="FF0000"/>
                </a:solidFill>
                <a:effectLst>
                  <a:outerShdw blurRad="38100" dist="38100" dir="2700000" algn="tl">
                    <a:srgbClr val="000000">
                      <a:alpha val="43137"/>
                    </a:srgbClr>
                  </a:outerShdw>
                </a:effectLst>
              </a:rPr>
              <a:t>GLI ORGANISMI INTERNAZIONALI</a:t>
            </a:r>
            <a:endParaRPr lang="it-IT" sz="2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3427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46968" y="199345"/>
            <a:ext cx="9398950" cy="923330"/>
          </a:xfrm>
          <a:prstGeom prst="rect">
            <a:avLst/>
          </a:prstGeom>
        </p:spPr>
        <p:txBody>
          <a:bodyPr wrap="square">
            <a:spAutoFit/>
          </a:bodyPr>
          <a:lstStyle/>
          <a:p>
            <a:r>
              <a:rPr lang="it-IT" i="1" dirty="0"/>
              <a:t>Nella notte tra il 7 e l'8 marzo, con un nuovo decreto, Conte limita le possibilità di movimento nelle zone più colpite dal contagio, in entrata e in uscita e all'interno dei territori. </a:t>
            </a:r>
          </a:p>
        </p:txBody>
      </p:sp>
      <p:sp>
        <p:nvSpPr>
          <p:cNvPr id="3" name="Rettangolo 2"/>
          <p:cNvSpPr/>
          <p:nvPr/>
        </p:nvSpPr>
        <p:spPr>
          <a:xfrm>
            <a:off x="1756816" y="1318138"/>
            <a:ext cx="9880594" cy="707886"/>
          </a:xfrm>
          <a:prstGeom prst="rect">
            <a:avLst/>
          </a:prstGeom>
          <a:solidFill>
            <a:srgbClr val="FFC000"/>
          </a:solidFill>
          <a:ln w="28575">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it-IT" sz="2000" b="1" i="1" dirty="0">
                <a:solidFill>
                  <a:srgbClr val="FF0000"/>
                </a:solidFill>
                <a:effectLst>
                  <a:outerShdw blurRad="38100" dist="38100" dir="2700000" algn="tl">
                    <a:srgbClr val="000000">
                      <a:alpha val="43137"/>
                    </a:srgbClr>
                  </a:outerShdw>
                </a:effectLst>
              </a:rPr>
              <a:t>La sera del 9 marzo, con un nuovo decreto in vigore dal giorno successivo, tutta l'Italia diventa zona rossa.</a:t>
            </a:r>
          </a:p>
        </p:txBody>
      </p:sp>
      <p:sp>
        <p:nvSpPr>
          <p:cNvPr id="5" name="Rettangolo 4"/>
          <p:cNvSpPr/>
          <p:nvPr/>
        </p:nvSpPr>
        <p:spPr>
          <a:xfrm>
            <a:off x="1354090" y="2192965"/>
            <a:ext cx="9903062" cy="1477328"/>
          </a:xfrm>
          <a:prstGeom prst="rect">
            <a:avLst/>
          </a:prstGeom>
        </p:spPr>
        <p:txBody>
          <a:bodyPr wrap="square">
            <a:spAutoFit/>
          </a:bodyPr>
          <a:lstStyle/>
          <a:p>
            <a:r>
              <a:rPr lang="it-IT" b="1" i="1" dirty="0">
                <a:effectLst>
                  <a:outerShdw blurRad="38100" dist="38100" dir="2700000" algn="tl">
                    <a:srgbClr val="000000">
                      <a:alpha val="43137"/>
                    </a:srgbClr>
                  </a:outerShdw>
                </a:effectLst>
              </a:rPr>
              <a:t>L'11 marzo l'Oms dichiara che quella di Sars-CoV-2 è una</a:t>
            </a:r>
            <a:r>
              <a:rPr lang="it-IT" b="1" i="1" dirty="0">
                <a:solidFill>
                  <a:srgbClr val="FF0000"/>
                </a:solidFill>
                <a:effectLst>
                  <a:outerShdw blurRad="38100" dist="38100" dir="2700000" algn="tl">
                    <a:srgbClr val="000000">
                      <a:alpha val="43137"/>
                    </a:srgbClr>
                  </a:outerShdw>
                </a:effectLst>
              </a:rPr>
              <a:t> pandemia</a:t>
            </a:r>
            <a:r>
              <a:rPr lang="it-IT" b="1" dirty="0">
                <a:effectLst>
                  <a:outerShdw blurRad="38100" dist="38100" dir="2700000" algn="tl">
                    <a:srgbClr val="000000">
                      <a:alpha val="43137"/>
                    </a:srgbClr>
                  </a:outerShdw>
                </a:effectLst>
              </a:rPr>
              <a:t>. </a:t>
            </a:r>
            <a:r>
              <a:rPr lang="it-IT" i="1" dirty="0">
                <a:effectLst>
                  <a:outerShdw blurRad="38100" dist="38100" dir="2700000" algn="tl">
                    <a:srgbClr val="000000">
                      <a:alpha val="43137"/>
                    </a:srgbClr>
                  </a:outerShdw>
                </a:effectLst>
              </a:rPr>
              <a:t>"Nelle ultime 2 settimane il numero dei Paesi fuori dalla Cina che sono stati colpiti dal coronavirus è </a:t>
            </a:r>
            <a:r>
              <a:rPr lang="it-IT" i="1" dirty="0" smtClean="0">
                <a:effectLst>
                  <a:outerShdw blurRad="38100" dist="38100" dir="2700000" algn="tl">
                    <a:srgbClr val="000000">
                      <a:alpha val="43137"/>
                    </a:srgbClr>
                  </a:outerShdw>
                </a:effectLst>
              </a:rPr>
              <a:t>triplicato". </a:t>
            </a:r>
            <a:r>
              <a:rPr lang="it-IT" i="1" dirty="0">
                <a:effectLst>
                  <a:outerShdw blurRad="38100" dist="38100" dir="2700000" algn="tl">
                    <a:srgbClr val="000000">
                      <a:alpha val="43137"/>
                    </a:srgbClr>
                  </a:outerShdw>
                </a:effectLst>
              </a:rPr>
              <a:t>Tuttavia, questo "non cambia ciò che l'Oms sta facendo e ciò che i Paesi dovrebbero fare". </a:t>
            </a:r>
            <a:r>
              <a:rPr lang="it-IT" b="1" i="1" u="sng" dirty="0" smtClean="0">
                <a:solidFill>
                  <a:srgbClr val="FF0000"/>
                </a:solidFill>
                <a:effectLst>
                  <a:outerShdw blurRad="38100" dist="38100" dir="2700000" algn="tl">
                    <a:srgbClr val="000000">
                      <a:alpha val="43137"/>
                    </a:srgbClr>
                  </a:outerShdw>
                </a:effectLst>
              </a:rPr>
              <a:t>Sono </a:t>
            </a:r>
            <a:r>
              <a:rPr lang="it-IT" b="1" i="1" u="sng" dirty="0">
                <a:solidFill>
                  <a:srgbClr val="FF0000"/>
                </a:solidFill>
                <a:effectLst>
                  <a:outerShdw blurRad="38100" dist="38100" dir="2700000" algn="tl">
                    <a:srgbClr val="000000">
                      <a:alpha val="43137"/>
                    </a:srgbClr>
                  </a:outerShdw>
                </a:effectLst>
              </a:rPr>
              <a:t>oltre 165 i Paesi nel mondo dove si registrano </a:t>
            </a:r>
            <a:r>
              <a:rPr lang="it-IT" b="1" i="1" u="sng" dirty="0" smtClean="0">
                <a:solidFill>
                  <a:srgbClr val="FF0000"/>
                </a:solidFill>
                <a:effectLst>
                  <a:outerShdw blurRad="38100" dist="38100" dir="2700000" algn="tl">
                    <a:srgbClr val="000000">
                      <a:alpha val="43137"/>
                    </a:srgbClr>
                  </a:outerShdw>
                </a:effectLst>
              </a:rPr>
              <a:t>contagi.</a:t>
            </a:r>
            <a:endParaRPr lang="it-IT" b="1" i="1" u="sng" dirty="0">
              <a:solidFill>
                <a:srgbClr val="FF0000"/>
              </a:solidFill>
              <a:effectLst>
                <a:outerShdw blurRad="38100" dist="38100" dir="2700000" algn="tl">
                  <a:srgbClr val="000000">
                    <a:alpha val="43137"/>
                  </a:srgbClr>
                </a:outerShdw>
              </a:effectLst>
            </a:endParaRPr>
          </a:p>
          <a:p>
            <a:endParaRPr lang="it-IT" dirty="0"/>
          </a:p>
        </p:txBody>
      </p:sp>
      <p:pic>
        <p:nvPicPr>
          <p:cNvPr id="4" name="Immagine 3"/>
          <p:cNvPicPr>
            <a:picLocks noChangeAspect="1"/>
          </p:cNvPicPr>
          <p:nvPr/>
        </p:nvPicPr>
        <p:blipFill>
          <a:blip r:embed="rId2"/>
          <a:stretch>
            <a:fillRect/>
          </a:stretch>
        </p:blipFill>
        <p:spPr>
          <a:xfrm>
            <a:off x="7650139" y="3566343"/>
            <a:ext cx="4077423" cy="2718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ttangolo 6"/>
          <p:cNvSpPr/>
          <p:nvPr/>
        </p:nvSpPr>
        <p:spPr>
          <a:xfrm>
            <a:off x="759854" y="3875734"/>
            <a:ext cx="6787166" cy="2308324"/>
          </a:xfrm>
          <a:prstGeom prst="rect">
            <a:avLst/>
          </a:prstGeom>
        </p:spPr>
        <p:txBody>
          <a:bodyPr wrap="square">
            <a:spAutoFit/>
          </a:bodyPr>
          <a:lstStyle/>
          <a:p>
            <a:r>
              <a:rPr lang="it-IT" i="1" dirty="0"/>
              <a:t>La sera del 21 marzo, il premier Conte torna a rivolgersi </a:t>
            </a:r>
            <a:r>
              <a:rPr lang="it-IT" i="1" dirty="0" smtClean="0"/>
              <a:t>all'Italia,</a:t>
            </a:r>
            <a:r>
              <a:rPr lang="it-IT" i="1" dirty="0"/>
              <a:t> </a:t>
            </a:r>
            <a:r>
              <a:rPr lang="it-IT" i="1" dirty="0" smtClean="0">
                <a:effectLst>
                  <a:outerShdw blurRad="38100" dist="38100" dir="2700000" algn="tl">
                    <a:srgbClr val="000000">
                      <a:alpha val="43137"/>
                    </a:srgbClr>
                  </a:outerShdw>
                </a:effectLst>
              </a:rPr>
              <a:t>dichiarando </a:t>
            </a:r>
            <a:r>
              <a:rPr lang="it-IT" i="1" dirty="0">
                <a:effectLst>
                  <a:outerShdw blurRad="38100" dist="38100" dir="2700000" algn="tl">
                    <a:srgbClr val="000000">
                      <a:alpha val="43137"/>
                    </a:srgbClr>
                  </a:outerShdw>
                </a:effectLst>
              </a:rPr>
              <a:t>la crisi più difficile che il Paese sta vivendo dal secondo </a:t>
            </a:r>
            <a:r>
              <a:rPr lang="it-IT" i="1" dirty="0" smtClean="0">
                <a:effectLst>
                  <a:outerShdw blurRad="38100" dist="38100" dir="2700000" algn="tl">
                    <a:srgbClr val="000000">
                      <a:alpha val="43137"/>
                    </a:srgbClr>
                  </a:outerShdw>
                </a:effectLst>
              </a:rPr>
              <a:t>dopoguerra</a:t>
            </a:r>
            <a:r>
              <a:rPr lang="it-IT" i="1" dirty="0">
                <a:effectLst>
                  <a:outerShdw blurRad="38100" dist="38100" dir="2700000" algn="tl">
                    <a:srgbClr val="000000">
                      <a:alpha val="43137"/>
                    </a:srgbClr>
                  </a:outerShdw>
                </a:effectLst>
              </a:rPr>
              <a:t>.</a:t>
            </a:r>
            <a:r>
              <a:rPr lang="it-IT" i="1" dirty="0" smtClean="0"/>
              <a:t> </a:t>
            </a:r>
          </a:p>
          <a:p>
            <a:r>
              <a:rPr lang="it-IT" i="1" dirty="0" smtClean="0"/>
              <a:t>Nuove </a:t>
            </a:r>
            <a:r>
              <a:rPr lang="it-IT" i="1" dirty="0"/>
              <a:t>misure in campo: chiuse tutte le aziende non strategiche del Paese fino al </a:t>
            </a:r>
            <a:r>
              <a:rPr lang="it-IT" i="1" dirty="0" smtClean="0"/>
              <a:t>14 aprile, estendendo la quarantena per tutti fino a tale data. </a:t>
            </a:r>
            <a:r>
              <a:rPr lang="it-IT" i="1" dirty="0"/>
              <a:t>Rimangono aperti </a:t>
            </a:r>
            <a:r>
              <a:rPr lang="it-IT" i="1" dirty="0" smtClean="0"/>
              <a:t>supermercati</a:t>
            </a:r>
            <a:r>
              <a:rPr lang="it-IT" i="1" dirty="0"/>
              <a:t> </a:t>
            </a:r>
            <a:r>
              <a:rPr lang="it-IT" i="1" dirty="0" smtClean="0"/>
              <a:t>e farmacie, oltre alle attività fornitrici di beni primari.</a:t>
            </a:r>
            <a:endParaRPr lang="it-IT" i="1" dirty="0"/>
          </a:p>
        </p:txBody>
      </p:sp>
    </p:spTree>
    <p:extLst>
      <p:ext uri="{BB962C8B-B14F-4D97-AF65-F5344CB8AC3E}">
        <p14:creationId xmlns:p14="http://schemas.microsoft.com/office/powerpoint/2010/main" val="332343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75000">
              <a:schemeClr val="bg1"/>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4"/>
          <a:stretch>
            <a:fillRect/>
          </a:stretch>
        </p:blipFill>
        <p:spPr>
          <a:xfrm>
            <a:off x="0" y="-8706"/>
            <a:ext cx="12192000" cy="6866706"/>
          </a:xfrm>
          <a:prstGeom prst="rect">
            <a:avLst/>
          </a:prstGeom>
          <a:ln>
            <a:noFill/>
          </a:ln>
          <a:effectLst>
            <a:outerShdw blurRad="292100" dist="139700" dir="2700000" algn="tl" rotWithShape="0">
              <a:srgbClr val="333333">
                <a:alpha val="65000"/>
              </a:srgbClr>
            </a:outerShdw>
          </a:effectLst>
        </p:spPr>
      </p:pic>
      <p:sp>
        <p:nvSpPr>
          <p:cNvPr id="4" name="Titolo 3"/>
          <p:cNvSpPr>
            <a:spLocks noGrp="1"/>
          </p:cNvSpPr>
          <p:nvPr>
            <p:ph type="title"/>
          </p:nvPr>
        </p:nvSpPr>
        <p:spPr>
          <a:xfrm>
            <a:off x="225033" y="5227852"/>
            <a:ext cx="7409206" cy="1280890"/>
          </a:xfrm>
        </p:spPr>
        <p:txBody>
          <a:bodyPr/>
          <a:lstStyle/>
          <a:p>
            <a:r>
              <a:rPr lang="it-IT" b="1" i="1" dirty="0" smtClean="0">
                <a:solidFill>
                  <a:srgbClr val="C00000"/>
                </a:solidFill>
                <a:effectLst>
                  <a:outerShdw blurRad="38100" dist="38100" dir="2700000" algn="tl">
                    <a:srgbClr val="000000">
                      <a:alpha val="43137"/>
                    </a:srgbClr>
                  </a:outerShdw>
                </a:effectLst>
              </a:rPr>
              <a:t>«</a:t>
            </a:r>
            <a:r>
              <a:rPr lang="it-IT" b="1" i="1" dirty="0" smtClean="0">
                <a:solidFill>
                  <a:schemeClr val="accent2"/>
                </a:solidFill>
                <a:effectLst>
                  <a:outerShdw blurRad="38100" dist="38100" dir="2700000" algn="tl">
                    <a:srgbClr val="000000">
                      <a:alpha val="43137"/>
                    </a:srgbClr>
                  </a:outerShdw>
                </a:effectLst>
              </a:rPr>
              <a:t>Riempire di senso </a:t>
            </a:r>
            <a:r>
              <a:rPr lang="it-IT" b="1" i="1" dirty="0" smtClean="0">
                <a:solidFill>
                  <a:schemeClr val="bg1"/>
                </a:solidFill>
                <a:effectLst>
                  <a:outerShdw blurRad="38100" dist="38100" dir="2700000" algn="tl">
                    <a:srgbClr val="000000">
                      <a:alpha val="43137"/>
                    </a:srgbClr>
                  </a:outerShdw>
                </a:effectLst>
              </a:rPr>
              <a:t>il tempo </a:t>
            </a:r>
            <a:r>
              <a:rPr lang="it-IT" b="1" i="1" dirty="0" smtClean="0">
                <a:solidFill>
                  <a:srgbClr val="92D050"/>
                </a:solidFill>
                <a:effectLst>
                  <a:outerShdw blurRad="38100" dist="38100" dir="2700000" algn="tl">
                    <a:srgbClr val="000000">
                      <a:alpha val="43137"/>
                    </a:srgbClr>
                  </a:outerShdw>
                </a:effectLst>
              </a:rPr>
              <a:t>del coronavirus»</a:t>
            </a:r>
            <a:endParaRPr lang="it-IT" b="1" i="1" dirty="0">
              <a:solidFill>
                <a:srgbClr val="92D050"/>
              </a:solidFill>
              <a:effectLst>
                <a:outerShdw blurRad="38100" dist="38100" dir="2700000" algn="tl">
                  <a:srgbClr val="000000">
                    <a:alpha val="43137"/>
                  </a:srgbClr>
                </a:outerShdw>
              </a:effectLst>
            </a:endParaRPr>
          </a:p>
        </p:txBody>
      </p:sp>
      <p:pic>
        <p:nvPicPr>
          <p:cNvPr id="2" name="Immagine 1"/>
          <p:cNvPicPr>
            <a:picLocks noChangeAspect="1"/>
          </p:cNvPicPr>
          <p:nvPr/>
        </p:nvPicPr>
        <p:blipFill rotWithShape="1">
          <a:blip r:embed="rId5"/>
          <a:srcRect l="-1102" r="1102" b="59804"/>
          <a:stretch/>
        </p:blipFill>
        <p:spPr>
          <a:xfrm>
            <a:off x="0" y="1558672"/>
            <a:ext cx="3310423" cy="1870328"/>
          </a:xfrm>
          <a:prstGeom prst="rect">
            <a:avLst/>
          </a:prstGeom>
          <a:ln>
            <a:noFill/>
          </a:ln>
          <a:effectLst>
            <a:softEdge rad="112500"/>
          </a:effectLst>
        </p:spPr>
      </p:pic>
      <p:pic>
        <p:nvPicPr>
          <p:cNvPr id="5" name="Yiruma__-_River_Flows_in_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4740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0"/>
            <a:ext cx="12192000" cy="6857999"/>
          </a:xfrm>
          <a:prstGeom prst="rect">
            <a:avLst/>
          </a:prstGeom>
        </p:spPr>
      </p:pic>
      <p:sp>
        <p:nvSpPr>
          <p:cNvPr id="2" name="CasellaDiTesto 1"/>
          <p:cNvSpPr txBox="1"/>
          <p:nvPr/>
        </p:nvSpPr>
        <p:spPr>
          <a:xfrm>
            <a:off x="1550641" y="117691"/>
            <a:ext cx="6652887" cy="6771084"/>
          </a:xfrm>
          <a:prstGeom prst="rect">
            <a:avLst/>
          </a:prstGeom>
          <a:noFill/>
        </p:spPr>
        <p:txBody>
          <a:bodyPr wrap="square" rtlCol="0">
            <a:spAutoFit/>
          </a:bodyPr>
          <a:lstStyle/>
          <a:p>
            <a:r>
              <a:rPr lang="it-IT" sz="1400" b="1" dirty="0" smtClean="0"/>
              <a:t>“</a:t>
            </a:r>
            <a:r>
              <a:rPr lang="it-IT" sz="1400" b="1" dirty="0" smtClean="0"/>
              <a:t>Il </a:t>
            </a:r>
            <a:r>
              <a:rPr lang="it-IT" sz="1400" b="1" dirty="0"/>
              <a:t>timore è il rispetto nei confronti dell’altro, della complessità della realtà. Il timore dobbiamo averlo in questo periodo, poiché ci troviamo di fronte a qualcosa di misterioso, spiegabile dal punto di vista della trama scientifica, però, che l’esperienza umana vive in una maniera strana, impressionante, emozionante, </a:t>
            </a:r>
            <a:r>
              <a:rPr lang="it-IT" sz="1400" b="1" dirty="0" smtClean="0"/>
              <a:t>sorprendente. Dall’altra </a:t>
            </a:r>
            <a:r>
              <a:rPr lang="it-IT" sz="1400" b="1" dirty="0"/>
              <a:t>parte c’è la paura.. che è un grande limite, che bisogna vincere</a:t>
            </a:r>
            <a:r>
              <a:rPr lang="it-IT" sz="1400" b="1" dirty="0" smtClean="0"/>
              <a:t>.”</a:t>
            </a:r>
          </a:p>
          <a:p>
            <a:endParaRPr lang="it-IT" sz="1400" b="1" dirty="0" smtClean="0"/>
          </a:p>
          <a:p>
            <a:r>
              <a:rPr lang="it-IT" sz="1400" b="1" dirty="0" smtClean="0"/>
              <a:t>Sono </a:t>
            </a:r>
            <a:r>
              <a:rPr lang="it-IT" sz="1400" b="1" dirty="0"/>
              <a:t>state queste le riflessioni del cardinale Ravasi nella sua intervista, che mi hanno colpito nel profondo, mi hanno fatto ragionare e riflettere a fondo sulla situazione che stiamo vivendo. Ebbene sì, paure e timore sono le due parole che più potrebbero definire questo periodo e quest’atmosfera di agonia</a:t>
            </a:r>
            <a:r>
              <a:rPr lang="it-IT" sz="1400" b="1" dirty="0" smtClean="0"/>
              <a:t>. Da </a:t>
            </a:r>
            <a:r>
              <a:rPr lang="it-IT" sz="1400" b="1" dirty="0"/>
              <a:t>inizio marzo, il governo ha approvato una serie di provvedimenti per contrastare la diffusione del nuovo coronavirus in Italia. Una delle misure più restrittive, imposta su tutto il territorio nazionale, riguarda gli spostamenti delle persone: senza una valida ragione, giustificata da motivi di lavoro o per ragioni di salute o per altre necessità, è richiesto e necessario restare a casa, parlando di un semi-isolamento. È la prima volta che nella storia della Repubblica italiana viene adottata una misura di tale portata, che ha -e avrà – grosse conseguenze non solo sull’economia del Paese, ma anche sulla vita sociale dei cittadini italiani. L’impatto più grosso, è che ci viene chiesto un radicale cambiamento dello stile di vita quotidiano, dove ci viene chiesto paradossalmente non di fare più cose, come la società moderna ci ha abituati a fare, ma di restare a casa, per evitare assembramenti, contagi, quindi per il bene di tutti. In questa situazione di incertezza, di continuo cambiamento e di attesa del ristabilirsi della normalità, siamo chiamati ad adattarci ad un nuovo ritmo di vita e a norme di comportamento atte alla prevenzione. Tutto questo ha naturalmente dei risvolti dal punto di vista psicologico: possiamo provare preoccupazione, paura, ansia, angoscia, tristezza, noia, spaesamento</a:t>
            </a:r>
            <a:r>
              <a:rPr lang="it-IT" sz="1400" b="1" dirty="0" smtClean="0"/>
              <a:t>. </a:t>
            </a:r>
            <a:endParaRPr lang="it-IT" sz="1400" b="1" dirty="0"/>
          </a:p>
        </p:txBody>
      </p:sp>
      <p:pic>
        <p:nvPicPr>
          <p:cNvPr id="4" name="Immagine 3"/>
          <p:cNvPicPr>
            <a:picLocks noChangeAspect="1"/>
          </p:cNvPicPr>
          <p:nvPr/>
        </p:nvPicPr>
        <p:blipFill>
          <a:blip r:embed="rId3"/>
          <a:stretch>
            <a:fillRect/>
          </a:stretch>
        </p:blipFill>
        <p:spPr>
          <a:xfrm>
            <a:off x="8203528" y="1635617"/>
            <a:ext cx="3911293" cy="26107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59595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0"/>
            <a:ext cx="12192000" cy="6857999"/>
          </a:xfrm>
          <a:prstGeom prst="rect">
            <a:avLst/>
          </a:prstGeom>
        </p:spPr>
      </p:pic>
      <p:sp>
        <p:nvSpPr>
          <p:cNvPr id="3" name="Rettangolo 2"/>
          <p:cNvSpPr/>
          <p:nvPr/>
        </p:nvSpPr>
        <p:spPr>
          <a:xfrm>
            <a:off x="1319459" y="117693"/>
            <a:ext cx="7215448" cy="6740307"/>
          </a:xfrm>
          <a:prstGeom prst="rect">
            <a:avLst/>
          </a:prstGeom>
        </p:spPr>
        <p:txBody>
          <a:bodyPr wrap="square">
            <a:spAutoFit/>
          </a:bodyPr>
          <a:lstStyle/>
          <a:p>
            <a:r>
              <a:rPr lang="it-IT" sz="1600" b="1" dirty="0"/>
              <a:t>Il coronavirus è impercettibile, per alcuni aspetti imprevedibile in quanto è ancora in fase di studio, invisibile. Quindi, non abbiamo a che fare con un pericolo ben determinato, ma abbiamo a che fare con la sua pericolosità – il contagio – qui intesa come minaccia non identificabile ma che potrebbe essere presente ovunque. È possibile quindi provare ansia, alternata alla paura. La paura del contagio, il timore di perdere qualcuno, possono generare un </a:t>
            </a:r>
            <a:r>
              <a:rPr lang="it-IT" sz="1600" b="1" dirty="0" smtClean="0"/>
              <a:t>senso di</a:t>
            </a:r>
            <a:r>
              <a:rPr lang="it-IT" sz="1600" b="1" dirty="0"/>
              <a:t> angoscia ponendoci davanti alle fondamentali questioni del senso della nostra vita e del senso di limite: la pandemia ci ha sorpresi, mettendoci di fronte a delle verità certe, ossia la possibilità di morire e la nostra limitata capacità di controllare ciò che ci circonda</a:t>
            </a:r>
            <a:r>
              <a:rPr lang="it-IT" sz="1600" b="1" dirty="0" smtClean="0"/>
              <a:t>.</a:t>
            </a:r>
          </a:p>
          <a:p>
            <a:r>
              <a:rPr lang="it-IT" sz="1600" b="1" dirty="0" smtClean="0"/>
              <a:t>Ma </a:t>
            </a:r>
            <a:r>
              <a:rPr lang="it-IT" sz="1600" b="1" dirty="0"/>
              <a:t>come possiamo accettare la nostra nuova quotidianità e rimanere positivi in questo momento difficile</a:t>
            </a:r>
            <a:r>
              <a:rPr lang="it-IT" sz="1600" b="1" dirty="0" smtClean="0"/>
              <a:t>?</a:t>
            </a:r>
          </a:p>
          <a:p>
            <a:r>
              <a:rPr lang="it-IT" sz="1600" b="1" dirty="0" smtClean="0"/>
              <a:t>Rispondere </a:t>
            </a:r>
            <a:r>
              <a:rPr lang="it-IT" sz="1600" b="1" dirty="0"/>
              <a:t>a questo quesito, è altrettanto difficile, poiché la situazione non permette; giorno per giorno sentiamo attraverso i mass media sempre nuove notizie, di nuovi morti, nuovi contagi ma anche nuovi guariti, e diciamo che sono proprio quest’ultimi che ci danno un minimo di speranza per continuare a credere che ce la faremo. In questa attesa in cui tutti siamo chiamati a stare, è proprio la speranza che sopprime la morsa dell’attesa e ci consente di guardare al futuro, poiché senza speranza non saremmo capaci di portare il peso delle nostre responsabilità. Tutti noi di fronte a questo virus, siamo pieni di domande: «Perché? Quanto dura? Come si fa a sconfiggerlo? Come posso essere certa di non averlo preso?». Siamo tutti bambini di fronte al COVID 19, fondamentalmente irresponsabili, perché queste risposte non le abbiamo. Le stanno trovando gli scienziati e i ricercatori che lavorano giorno e notte senza tregua.</a:t>
            </a:r>
          </a:p>
        </p:txBody>
      </p:sp>
      <p:pic>
        <p:nvPicPr>
          <p:cNvPr id="4" name="Immagine 3"/>
          <p:cNvPicPr>
            <a:picLocks noChangeAspect="1"/>
          </p:cNvPicPr>
          <p:nvPr/>
        </p:nvPicPr>
        <p:blipFill>
          <a:blip r:embed="rId3"/>
          <a:stretch>
            <a:fillRect/>
          </a:stretch>
        </p:blipFill>
        <p:spPr>
          <a:xfrm>
            <a:off x="8534907" y="428195"/>
            <a:ext cx="3338603" cy="1875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a:blip r:embed="rId4"/>
          <a:stretch>
            <a:fillRect/>
          </a:stretch>
        </p:blipFill>
        <p:spPr>
          <a:xfrm>
            <a:off x="8534907" y="3863663"/>
            <a:ext cx="3715877" cy="20616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32349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0"/>
            <a:ext cx="12191999" cy="6857999"/>
          </a:xfrm>
          <a:prstGeom prst="rect">
            <a:avLst/>
          </a:prstGeom>
        </p:spPr>
      </p:pic>
      <p:sp>
        <p:nvSpPr>
          <p:cNvPr id="2" name="Rettangolo 1"/>
          <p:cNvSpPr/>
          <p:nvPr/>
        </p:nvSpPr>
        <p:spPr>
          <a:xfrm>
            <a:off x="2487705" y="140413"/>
            <a:ext cx="6938683" cy="6986528"/>
          </a:xfrm>
          <a:prstGeom prst="rect">
            <a:avLst/>
          </a:prstGeom>
        </p:spPr>
        <p:txBody>
          <a:bodyPr wrap="square">
            <a:spAutoFit/>
          </a:bodyPr>
          <a:lstStyle/>
          <a:p>
            <a:r>
              <a:rPr lang="it-IT" sz="1600" b="1" dirty="0"/>
              <a:t>Io ho paura. Ho paura per me, per i miei sogni, i miei progetti e obiettivi, per la mia famiglia, per i miei amici, ho paura per l’Italia che chissà quando e come si riprenderà, come ho paura per il mondo in generale; ma se continuiamo a fregarcene dove arriveremo? Ma c’è una risposta che ci compete: possiamo limitare la diffusione del contagio, diventando responsabili e limitando la nostra zona di libertà personale. Significa che per come sta già accadendo, vige il «coprifuoco» e che tutti dobbiamo fare grandi sacrifici, che noi studenti studiamo da casa. Riempire lo spazio di vita confinato che abbiamo disponibile, poiché questo, è un tempo di sacrificio. Sacrifico vuole dire anche «rendere sacro». Non c’è nulla di più sacro della vita e del suo valore. E oggi la vita va difesa, più di tutto e più di sempre. Responsabilità e sacrificio, sono le parole chiave che ci daranno accesso, di nuovo, al nostro futuro. </a:t>
            </a:r>
            <a:endParaRPr lang="it-IT" sz="1600" b="1" dirty="0" smtClean="0"/>
          </a:p>
          <a:p>
            <a:r>
              <a:rPr lang="it-IT" sz="1600" b="1" dirty="0" smtClean="0"/>
              <a:t>Ci </a:t>
            </a:r>
            <a:r>
              <a:rPr lang="it-IT" sz="1600" b="1" dirty="0"/>
              <a:t>rendiamo conto però, che i nostri sacrifici non sono niente paragonati a chi è in prima linea: migliaia di medici, infermieri e operatori sanitari, sono stati chiamati a contribuire in questa terribile situazione, sono costretti in ospedale fino a data da destinarsi per arginare il contagio e cercare di curare i malati, dormono seduti o per terra dopo giornate estenuanti nelle quali sono rinchiusi dentro una tuta speciale, che li protegge dal contagio. Gli zigomi segnati dai lividi lasciati dalle mascherine di protezione. Dobbiamo aiutare a tutti i costi ed in tutti i modi queste persone coraggiose, perché è solo grazie a loro e al loro duro lavoro se riusciremo a uscire da questa situazione, dicendogli infinitamente GRAZIE. Coloro che, sacrificano la loro vita, per salvare quella degli altri, non facendolo per dovere, ma per passione, per orgoglio del proprio mestiere.</a:t>
            </a:r>
          </a:p>
        </p:txBody>
      </p:sp>
      <p:pic>
        <p:nvPicPr>
          <p:cNvPr id="3" name="Immagine 2"/>
          <p:cNvPicPr>
            <a:picLocks noChangeAspect="1"/>
          </p:cNvPicPr>
          <p:nvPr/>
        </p:nvPicPr>
        <p:blipFill>
          <a:blip r:embed="rId3"/>
          <a:stretch>
            <a:fillRect/>
          </a:stretch>
        </p:blipFill>
        <p:spPr>
          <a:xfrm>
            <a:off x="9373501" y="3877238"/>
            <a:ext cx="2800869" cy="2535552"/>
          </a:xfrm>
          <a:prstGeom prst="rect">
            <a:avLst/>
          </a:prstGeom>
          <a:ln>
            <a:noFill/>
          </a:ln>
          <a:effectLst>
            <a:softEdge rad="112500"/>
          </a:effectLst>
        </p:spPr>
      </p:pic>
      <p:pic>
        <p:nvPicPr>
          <p:cNvPr id="4" name="Immagine 3"/>
          <p:cNvPicPr>
            <a:picLocks noChangeAspect="1"/>
          </p:cNvPicPr>
          <p:nvPr/>
        </p:nvPicPr>
        <p:blipFill>
          <a:blip r:embed="rId4"/>
          <a:stretch>
            <a:fillRect/>
          </a:stretch>
        </p:blipFill>
        <p:spPr>
          <a:xfrm>
            <a:off x="9272788" y="789346"/>
            <a:ext cx="2919211" cy="2642684"/>
          </a:xfrm>
          <a:prstGeom prst="rect">
            <a:avLst/>
          </a:prstGeom>
          <a:ln>
            <a:noFill/>
          </a:ln>
          <a:effectLst>
            <a:softEdge rad="112500"/>
          </a:effectLst>
        </p:spPr>
      </p:pic>
      <p:pic>
        <p:nvPicPr>
          <p:cNvPr id="5" name="Immagine 4"/>
          <p:cNvPicPr>
            <a:picLocks noChangeAspect="1"/>
          </p:cNvPicPr>
          <p:nvPr/>
        </p:nvPicPr>
        <p:blipFill>
          <a:blip r:embed="rId5"/>
          <a:stretch>
            <a:fillRect/>
          </a:stretch>
        </p:blipFill>
        <p:spPr>
          <a:xfrm>
            <a:off x="0" y="3048070"/>
            <a:ext cx="2570117" cy="2347550"/>
          </a:xfrm>
          <a:prstGeom prst="rect">
            <a:avLst/>
          </a:prstGeom>
          <a:ln>
            <a:noFill/>
          </a:ln>
          <a:effectLst>
            <a:softEdge rad="112500"/>
          </a:effectLst>
        </p:spPr>
      </p:pic>
    </p:spTree>
    <p:extLst>
      <p:ext uri="{BB962C8B-B14F-4D97-AF65-F5344CB8AC3E}">
        <p14:creationId xmlns:p14="http://schemas.microsoft.com/office/powerpoint/2010/main" val="2625927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0"/>
            <a:ext cx="12192000" cy="6857999"/>
          </a:xfrm>
          <a:prstGeom prst="rect">
            <a:avLst/>
          </a:prstGeom>
        </p:spPr>
      </p:pic>
      <p:sp>
        <p:nvSpPr>
          <p:cNvPr id="2" name="Rettangolo 1"/>
          <p:cNvSpPr/>
          <p:nvPr/>
        </p:nvSpPr>
        <p:spPr>
          <a:xfrm>
            <a:off x="814821" y="258900"/>
            <a:ext cx="6176147" cy="6340197"/>
          </a:xfrm>
          <a:prstGeom prst="rect">
            <a:avLst/>
          </a:prstGeom>
        </p:spPr>
        <p:txBody>
          <a:bodyPr wrap="square">
            <a:spAutoFit/>
          </a:bodyPr>
          <a:lstStyle/>
          <a:p>
            <a:r>
              <a:rPr lang="it-IT" sz="1400" b="1" dirty="0"/>
              <a:t>In questi giorni, diciamo e scriviamo spesso che dopo il </a:t>
            </a:r>
            <a:r>
              <a:rPr lang="it-IT" sz="1400" b="1" dirty="0" smtClean="0"/>
              <a:t>coronavirus </a:t>
            </a:r>
            <a:r>
              <a:rPr lang="it-IT" sz="1400" b="1" dirty="0"/>
              <a:t>niente sarà più lo stesso; tutto sta cambiando: relazioni, politica, economia, religioni, Europa, globalizzazione. Ed è terribilmente vero. </a:t>
            </a:r>
          </a:p>
          <a:p>
            <a:r>
              <a:rPr lang="it-IT" sz="1400" b="1" dirty="0" smtClean="0"/>
              <a:t>Le </a:t>
            </a:r>
            <a:r>
              <a:rPr lang="it-IT" sz="1400" b="1" dirty="0"/>
              <a:t>crisi svelano il meglio di una comunità nazionale, come il lavoro dei medici, infermieri, operatori sanitari, protezione civile, istituzioni pubbliche, operai, cittadini.. ma anche il peggio di noi stessi e della nostra società. Si pensi a coloro che se ne approfittano di questi giorni, che diffondono idiozie e falsità, coloro che incrementano affari sulla pelle dei cittadini (dalle mascherine alle attrezzature sanitarie). </a:t>
            </a:r>
            <a:endParaRPr lang="it-IT" sz="1400" b="1" dirty="0" smtClean="0"/>
          </a:p>
          <a:p>
            <a:r>
              <a:rPr lang="it-IT" sz="1400" b="1" dirty="0" smtClean="0"/>
              <a:t>Ad </a:t>
            </a:r>
            <a:r>
              <a:rPr lang="it-IT" sz="1400" b="1" dirty="0"/>
              <a:t>oggi, l’unica cosa che si può fare è ascoltare ciò che il governo dice di fare per tornare al più presto alla vita </a:t>
            </a:r>
            <a:r>
              <a:rPr lang="it-IT" sz="1400" b="1" dirty="0" smtClean="0"/>
              <a:t>quotidiana. Mai </a:t>
            </a:r>
            <a:r>
              <a:rPr lang="it-IT" sz="1400" b="1" dirty="0"/>
              <a:t>come ora ho condiviso le misure di sicurezza e la serietà con cui lo Stato sta venendo contro a questa emergenza e mi dispiace che il massimo che possa fare per dare una mano ai miei genitori, amici, concittadini sia restare a casa. Stiamo vivendo un periodo difficile tutti quanti, nessuno si sarebbe mai aspettato tutto questo. La vita di tutti è cambiata e chiaramente anche quella di tutti gli studenti: siamo a casa da più di un mese e staremo ancora a casa per un bel po’ senza scuola, e questo di sicuro non è un bene</a:t>
            </a:r>
            <a:r>
              <a:rPr lang="it-IT" sz="1400" b="1" dirty="0" smtClean="0"/>
              <a:t>.</a:t>
            </a:r>
          </a:p>
          <a:p>
            <a:r>
              <a:rPr lang="it-IT" sz="1400" b="1" dirty="0" smtClean="0"/>
              <a:t>Le </a:t>
            </a:r>
            <a:r>
              <a:rPr lang="it-IT" sz="1400" b="1" dirty="0"/>
              <a:t>attività didattiche sono sospese e pian piano si sta cercando di risolvere il problema. Molti professori mandano appunti online con esercizi, altri assegnano dei lavori da svolgere per poi consegnare in una data precisa, altri invece fanno video-lezioni tramite piattaforme digitali che lo consentono. Tutto questo può aiutare soprattutto in questo periodo difficile, ma non potrà mai sostituire la scuola. </a:t>
            </a:r>
            <a:endParaRPr lang="it-IT" sz="1400" b="1" dirty="0" smtClean="0"/>
          </a:p>
          <a:p>
            <a:r>
              <a:rPr lang="it-IT" sz="1400" b="1" dirty="0" smtClean="0"/>
              <a:t>Non </a:t>
            </a:r>
            <a:r>
              <a:rPr lang="it-IT" sz="1400" b="1" dirty="0"/>
              <a:t>è facile “fare scuola a casa”, mi mancano i miei amici e la mia routine tanto odiata, ma che ad oggi darei tutto per ritornare a condurla.</a:t>
            </a:r>
          </a:p>
        </p:txBody>
      </p:sp>
      <p:pic>
        <p:nvPicPr>
          <p:cNvPr id="5" name="Immagine 4"/>
          <p:cNvPicPr>
            <a:picLocks noChangeAspect="1"/>
          </p:cNvPicPr>
          <p:nvPr/>
        </p:nvPicPr>
        <p:blipFill>
          <a:blip r:embed="rId3"/>
          <a:stretch>
            <a:fillRect/>
          </a:stretch>
        </p:blipFill>
        <p:spPr>
          <a:xfrm>
            <a:off x="8922799" y="166317"/>
            <a:ext cx="2808965" cy="1695419"/>
          </a:xfrm>
          <a:prstGeom prst="rect">
            <a:avLst/>
          </a:prstGeom>
          <a:ln>
            <a:noFill/>
          </a:ln>
          <a:effectLst>
            <a:softEdge rad="112500"/>
          </a:effectLst>
        </p:spPr>
      </p:pic>
      <p:pic>
        <p:nvPicPr>
          <p:cNvPr id="6" name="Immagine 5"/>
          <p:cNvPicPr>
            <a:picLocks noChangeAspect="1"/>
          </p:cNvPicPr>
          <p:nvPr/>
        </p:nvPicPr>
        <p:blipFill rotWithShape="1">
          <a:blip r:embed="rId4"/>
          <a:srcRect r="13016"/>
          <a:stretch/>
        </p:blipFill>
        <p:spPr>
          <a:xfrm>
            <a:off x="6990968" y="1941525"/>
            <a:ext cx="2939358" cy="1881481"/>
          </a:xfrm>
          <a:prstGeom prst="rect">
            <a:avLst/>
          </a:prstGeom>
          <a:ln>
            <a:noFill/>
          </a:ln>
          <a:effectLst>
            <a:softEdge rad="112500"/>
          </a:effectLst>
        </p:spPr>
      </p:pic>
      <p:pic>
        <p:nvPicPr>
          <p:cNvPr id="7" name="Immagine 6"/>
          <p:cNvPicPr>
            <a:picLocks noChangeAspect="1"/>
          </p:cNvPicPr>
          <p:nvPr/>
        </p:nvPicPr>
        <p:blipFill>
          <a:blip r:embed="rId5"/>
          <a:stretch>
            <a:fillRect/>
          </a:stretch>
        </p:blipFill>
        <p:spPr>
          <a:xfrm>
            <a:off x="7410655" y="4479573"/>
            <a:ext cx="3760694" cy="2308477"/>
          </a:xfrm>
          <a:prstGeom prst="rect">
            <a:avLst/>
          </a:prstGeom>
        </p:spPr>
      </p:pic>
    </p:spTree>
    <p:extLst>
      <p:ext uri="{BB962C8B-B14F-4D97-AF65-F5344CB8AC3E}">
        <p14:creationId xmlns:p14="http://schemas.microsoft.com/office/powerpoint/2010/main" val="2397668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7999"/>
          </a:xfrm>
          <a:prstGeom prst="rect">
            <a:avLst/>
          </a:prstGeom>
        </p:spPr>
      </p:pic>
      <p:sp>
        <p:nvSpPr>
          <p:cNvPr id="3" name="Rettangolo 2"/>
          <p:cNvSpPr/>
          <p:nvPr/>
        </p:nvSpPr>
        <p:spPr>
          <a:xfrm>
            <a:off x="1094789" y="305951"/>
            <a:ext cx="6615953" cy="6552048"/>
          </a:xfrm>
          <a:prstGeom prst="rect">
            <a:avLst/>
          </a:prstGeom>
        </p:spPr>
        <p:txBody>
          <a:bodyPr wrap="square">
            <a:spAutoFit/>
          </a:bodyPr>
          <a:lstStyle/>
          <a:p>
            <a:r>
              <a:rPr lang="it-IT" sz="1400" b="1" dirty="0"/>
              <a:t>A scuola si è in un ambiente unico, a contatto con i professori, i bidelli, i compagni di classe… il rapporto umano che si ha a scuola non si ritrova da nessun’altra parte e proprio il rapporto umano, è fondamentale per imparare qualcosa. Forse è questo lo stimolo che ci sta dando indirettamente questa pandemia: l’unione tra alunni e professori o tra cittadino e cittadino, è ciò che serve veramente all’Italia per rimettersi in piedi, abbattendo differenze culturali, sociali ed educative, lavorando attivamente e congiuntamente, aiutandosi l’uno con l’altro e sperando vivamente che questa sia solo una parentesi buia della nostra storia, che verrà raccontata poi nei libri di storia, e che non si protragga a lungo. Spero che questo tempo segni un cambio di consapevolezza, e ci si renda conto che siamo tutti legati da un unico destino di specie. Solo insieme ce la faremo, e la posta in gioco è la più grande: la stessa nostra sopravvivenza su questo </a:t>
            </a:r>
            <a:r>
              <a:rPr lang="it-IT" sz="1400" b="1" dirty="0" smtClean="0"/>
              <a:t>pianeta.</a:t>
            </a:r>
          </a:p>
          <a:p>
            <a:r>
              <a:rPr lang="it-IT" sz="1400" b="1" dirty="0" smtClean="0"/>
              <a:t>Stiamo </a:t>
            </a:r>
            <a:r>
              <a:rPr lang="it-IT" sz="1400" b="1" dirty="0"/>
              <a:t>tutto chiusi in casa, poiché quest’ultime ci difendono dal virus ma ci allontanano dalla vita di tutti i giorni, dalle nostre abitudini. Cerchiamo di confondere le paure ma non esistono regole per questi momenti, ma tutti insieme siamo una forza</a:t>
            </a:r>
            <a:r>
              <a:rPr lang="it-IT" sz="1400" b="1" dirty="0" smtClean="0"/>
              <a:t>.</a:t>
            </a:r>
          </a:p>
          <a:p>
            <a:r>
              <a:rPr lang="it-IT" sz="1400" b="1" dirty="0" smtClean="0"/>
              <a:t>Abbiamo </a:t>
            </a:r>
            <a:r>
              <a:rPr lang="it-IT" sz="1400" b="1" dirty="0"/>
              <a:t>paura perché, da sempre, rivendichiamo la fortuna di non essere nati in un periodo storico caratterizzato da guerre o epidemie ed ora non possiamo più farlo. Abbiamo paura perché ognuno di noi, è circondato da persone a cui tiene e non vorremmo mai doverci trovare di fronte ad una situazione in cui, a causa della scarsità dei posti disponibili nelle terapie intensive, un nostro caro non riceva le cure necessarie. Abbiamo paura, perché vogliamo avere la possibilità di raccontarlo tra vent’anni ai nostri figli, ma non siamo certi di poterlo fare. Abbiamo paura perché ci siamo resi conto che l’unico modo per contrastare questo problema è usare la testa, dare ognuno il proprio contributo, anche se in piccolo, e cercare di rispettare le regole che ci sono state date. </a:t>
            </a:r>
          </a:p>
        </p:txBody>
      </p:sp>
      <p:pic>
        <p:nvPicPr>
          <p:cNvPr id="5" name="Immagine 4"/>
          <p:cNvPicPr>
            <a:picLocks noChangeAspect="1"/>
          </p:cNvPicPr>
          <p:nvPr/>
        </p:nvPicPr>
        <p:blipFill>
          <a:blip r:embed="rId3"/>
          <a:stretch>
            <a:fillRect/>
          </a:stretch>
        </p:blipFill>
        <p:spPr>
          <a:xfrm>
            <a:off x="8590428" y="3880075"/>
            <a:ext cx="3322530" cy="2593194"/>
          </a:xfrm>
          <a:prstGeom prst="rect">
            <a:avLst/>
          </a:prstGeom>
        </p:spPr>
      </p:pic>
      <p:pic>
        <p:nvPicPr>
          <p:cNvPr id="6" name="Immagine 5"/>
          <p:cNvPicPr>
            <a:picLocks noChangeAspect="1"/>
          </p:cNvPicPr>
          <p:nvPr/>
        </p:nvPicPr>
        <p:blipFill>
          <a:blip r:embed="rId4"/>
          <a:stretch>
            <a:fillRect/>
          </a:stretch>
        </p:blipFill>
        <p:spPr>
          <a:xfrm>
            <a:off x="7710742" y="279759"/>
            <a:ext cx="4202216" cy="2585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2443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0"/>
            <a:ext cx="12192000" cy="6857999"/>
          </a:xfrm>
          <a:prstGeom prst="rect">
            <a:avLst/>
          </a:prstGeom>
        </p:spPr>
      </p:pic>
      <p:sp>
        <p:nvSpPr>
          <p:cNvPr id="2" name="Rettangolo 1"/>
          <p:cNvSpPr/>
          <p:nvPr/>
        </p:nvSpPr>
        <p:spPr>
          <a:xfrm>
            <a:off x="3097524" y="117693"/>
            <a:ext cx="7003455" cy="6740307"/>
          </a:xfrm>
          <a:prstGeom prst="rect">
            <a:avLst/>
          </a:prstGeom>
        </p:spPr>
        <p:txBody>
          <a:bodyPr wrap="square">
            <a:spAutoFit/>
          </a:bodyPr>
          <a:lstStyle/>
          <a:p>
            <a:r>
              <a:rPr lang="it-IT" sz="1600" b="1" dirty="0"/>
              <a:t> Ciascuno di noi ha dentro di sé un conflitto interiore. Una lotta tra la nostra paura, il nostro senso del dovere come cittadini ma soprattutto come persone ed il nostro essere semplicemente ragazzi, e come tali non ci piace rispettare le regole; per noi la chiusura delle scuole è sempre equivalsa a più tempo in giro e più momenti da trascorrere all'insegna del divertimento con i nostri amici, ed accettare che stavolta non è così, è difficile. Come è difficile non abbracciare, non baciare, non stare vicini a ridere nei bar, non ballare, non fare feste. È difficile, ma ci stiamo provando: ci laviamo le mani più spesso, limitiamo le uscite e i raggruppamenti. Siamo giovani, siamo fisici e questa situazione ha stravolto le nostre abitudini. Per noi è cambiato tutto. Quello che stiamo vivendo è un clima surreale: bar e negozi chiusi, strade deserte e supermercati sempre affollati. Non trascorriamo più serate a divertirci, non andiamo in palestra, non andiamo al bar a prenderci un semplice caffè come scusa per una chiacchierata e non invitiamo gli amici a casa per vedere un film, non facciamo più tante cose.. Io e </a:t>
            </a:r>
            <a:r>
              <a:rPr lang="it-IT" sz="1600" b="1" dirty="0" smtClean="0"/>
              <a:t>le mie amiche</a:t>
            </a:r>
            <a:r>
              <a:rPr lang="it-IT" sz="1600" b="1" dirty="0" smtClean="0"/>
              <a:t>, </a:t>
            </a:r>
            <a:r>
              <a:rPr lang="it-IT" sz="1600" b="1" dirty="0"/>
              <a:t>stiamo insieme tutti i giorni virtualmente e cerchiamo di divertirci, seppur rinchiusi nelle rigide regole che quest’emergenza sanitaria ci impone</a:t>
            </a:r>
            <a:r>
              <a:rPr lang="it-IT" sz="1600" b="1" dirty="0" smtClean="0"/>
              <a:t>. Siamo </a:t>
            </a:r>
            <a:r>
              <a:rPr lang="it-IT" sz="1600" b="1" dirty="0"/>
              <a:t>spaventati, ma anche impazienti e nostalgici della nostra vita quotidiana. Credo che il miglior antidoto alla paura, sia proprio il desiderio di tornare alla normalità, di riconoscere in ognuno di noi la forza per affrontare e superare questi momenti bui</a:t>
            </a:r>
            <a:r>
              <a:rPr lang="it-IT" sz="1600" b="1" dirty="0" smtClean="0"/>
              <a:t>.</a:t>
            </a:r>
          </a:p>
          <a:p>
            <a:r>
              <a:rPr lang="it-IT" sz="1600" b="1" dirty="0" smtClean="0"/>
              <a:t>Più </a:t>
            </a:r>
            <a:r>
              <a:rPr lang="it-IT" sz="1600" b="1" dirty="0"/>
              <a:t>giorni trascorrono, più aumenta il nervosismo e le notizie che sentiamo non sempre ci mettono di buon umore. Se prima sfuggivo da tutto uscendo, ora queste emozioni negative mi divorano dentro.</a:t>
            </a:r>
          </a:p>
        </p:txBody>
      </p:sp>
      <p:pic>
        <p:nvPicPr>
          <p:cNvPr id="3" name="Immagine 2"/>
          <p:cNvPicPr>
            <a:picLocks noChangeAspect="1"/>
          </p:cNvPicPr>
          <p:nvPr/>
        </p:nvPicPr>
        <p:blipFill>
          <a:blip r:embed="rId3"/>
          <a:stretch>
            <a:fillRect/>
          </a:stretch>
        </p:blipFill>
        <p:spPr>
          <a:xfrm>
            <a:off x="1" y="3307285"/>
            <a:ext cx="3097524" cy="1962916"/>
          </a:xfrm>
          <a:prstGeom prst="rect">
            <a:avLst/>
          </a:prstGeom>
          <a:ln>
            <a:noFill/>
          </a:ln>
          <a:effectLst>
            <a:softEdge rad="112500"/>
          </a:effectLst>
        </p:spPr>
      </p:pic>
      <p:pic>
        <p:nvPicPr>
          <p:cNvPr id="4" name="Immagine 3"/>
          <p:cNvPicPr>
            <a:picLocks noChangeAspect="1"/>
          </p:cNvPicPr>
          <p:nvPr/>
        </p:nvPicPr>
        <p:blipFill>
          <a:blip r:embed="rId4"/>
          <a:stretch>
            <a:fillRect/>
          </a:stretch>
        </p:blipFill>
        <p:spPr>
          <a:xfrm>
            <a:off x="249100" y="117693"/>
            <a:ext cx="2633681" cy="2599751"/>
          </a:xfrm>
          <a:prstGeom prst="rect">
            <a:avLst/>
          </a:prstGeom>
          <a:ln>
            <a:noFill/>
          </a:ln>
          <a:effectLst>
            <a:softEdge rad="112500"/>
          </a:effectLst>
        </p:spPr>
      </p:pic>
      <p:pic>
        <p:nvPicPr>
          <p:cNvPr id="5" name="Immagine 4"/>
          <p:cNvPicPr>
            <a:picLocks noChangeAspect="1"/>
          </p:cNvPicPr>
          <p:nvPr/>
        </p:nvPicPr>
        <p:blipFill rotWithShape="1">
          <a:blip r:embed="rId5"/>
          <a:srcRect t="5259" b="2535"/>
          <a:stretch/>
        </p:blipFill>
        <p:spPr>
          <a:xfrm>
            <a:off x="10100979" y="2717444"/>
            <a:ext cx="1876278" cy="3431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4153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0"/>
            <a:ext cx="12192000" cy="6857999"/>
          </a:xfrm>
          <a:prstGeom prst="rect">
            <a:avLst/>
          </a:prstGeom>
        </p:spPr>
      </p:pic>
      <p:sp>
        <p:nvSpPr>
          <p:cNvPr id="2" name="Rettangolo 1"/>
          <p:cNvSpPr/>
          <p:nvPr/>
        </p:nvSpPr>
        <p:spPr>
          <a:xfrm>
            <a:off x="2305319" y="86916"/>
            <a:ext cx="6310274" cy="6555641"/>
          </a:xfrm>
          <a:prstGeom prst="rect">
            <a:avLst/>
          </a:prstGeom>
        </p:spPr>
        <p:txBody>
          <a:bodyPr wrap="square">
            <a:spAutoFit/>
          </a:bodyPr>
          <a:lstStyle/>
          <a:p>
            <a:r>
              <a:rPr lang="it-IT" sz="1400" b="1" dirty="0"/>
              <a:t>Ci ritroviamo a casa, che per tanti è anche sofferenza, ma diciamo che standoci a lungo personalmente, ho riscoperto i suoi lati positivi</a:t>
            </a:r>
            <a:r>
              <a:rPr lang="it-IT" sz="1400" b="1" dirty="0" smtClean="0"/>
              <a:t>.</a:t>
            </a:r>
          </a:p>
          <a:p>
            <a:endParaRPr lang="it-IT" sz="1400" b="1" dirty="0" smtClean="0"/>
          </a:p>
          <a:p>
            <a:r>
              <a:rPr lang="it-IT" sz="1400" b="1" dirty="0" smtClean="0"/>
              <a:t>“</a:t>
            </a:r>
            <a:r>
              <a:rPr lang="it-IT" sz="1400" b="1" dirty="0"/>
              <a:t>Casa è lo spazio fisico dove abitiamo, dormiamo, mangiamo. Casa sono i cari con cui condividiamo gli affetti, e casa è certo lo spazio interiore di ognuno di noi; spazio che purtroppo visitiamo troppo poco, tutti intrattenuti fuori di noi dalla velocità di vita o dalla super affascinante e invadente tecnologia. “ </a:t>
            </a:r>
            <a:endParaRPr lang="it-IT" sz="1400" b="1" dirty="0" smtClean="0"/>
          </a:p>
          <a:p>
            <a:endParaRPr lang="it-IT" sz="1400" b="1" dirty="0"/>
          </a:p>
          <a:p>
            <a:r>
              <a:rPr lang="it-IT" sz="1400" b="1" dirty="0" smtClean="0"/>
              <a:t>Sono </a:t>
            </a:r>
            <a:r>
              <a:rPr lang="it-IT" sz="1400" b="1" dirty="0"/>
              <a:t>state queste le parole di Mariangela Gualtieri nella sua intervista, e le parole della sua poesia 9 marzo 2020, mi hanno fatto pensare a quante volte ci si lamenta della vita frenetica e dei mille impegni. In questo momento in cui la nostra quotidianità subisce una battuta d’arresto, ci troviamo in difficoltà su come impiegare il tempo in casa. Il nostro "ritiro" forzato può essere l'occasione per curarsi di più, leggere, fare shopping online, imparare qualcosa di nuovo, fare sport. </a:t>
            </a:r>
            <a:endParaRPr lang="it-IT" sz="1400" b="1" dirty="0" smtClean="0"/>
          </a:p>
          <a:p>
            <a:r>
              <a:rPr lang="it-IT" sz="1400" b="1" dirty="0" smtClean="0"/>
              <a:t>Personalmente</a:t>
            </a:r>
            <a:r>
              <a:rPr lang="it-IT" sz="1400" b="1" dirty="0"/>
              <a:t>, sto riempiendo questo tempo, guardando film o serie tv, ho scoperto la mia passione per la cucina, impiegando il mio tempo per preparare dolci e per poi giustamente gustarmeli, ma dopo il piacere c’è anche il dovere.. e quindi consapevole dell’abuso di cibo che sto facendo durante questo periodo, cerco di tenermi in forma facendo attività fisica tre volte a settimana, in compagnia delle mie amiche attraverso videochiamate, giusto per confortarci e per rendere il tutto, meno pesante. Inoltre, sempre attraverso videochiamate, cerco di tenermi compagnia con tutti i miei amici e le mie amiche, quelli più vicini e anche quelli più </a:t>
            </a:r>
            <a:r>
              <a:rPr lang="it-IT" sz="1400" b="1" dirty="0" smtClean="0"/>
              <a:t>lontani.</a:t>
            </a:r>
          </a:p>
          <a:p>
            <a:r>
              <a:rPr lang="it-IT" sz="1400" b="1" dirty="0" smtClean="0"/>
              <a:t>Spesso </a:t>
            </a:r>
            <a:r>
              <a:rPr lang="it-IT" sz="1400" b="1" dirty="0"/>
              <a:t>è capitato anche, che durante videochiamate, con alcuni dei miei amici di classe, abbiamo organizzato quasi un party a distanza, dove uno di noi metteva la musica e poi tutti, preparandoci in modo buffo e divertente, davamo inizio alle danze</a:t>
            </a:r>
            <a:r>
              <a:rPr lang="it-IT" sz="1400" b="1" dirty="0" smtClean="0"/>
              <a:t>.</a:t>
            </a:r>
          </a:p>
        </p:txBody>
      </p:sp>
      <p:pic>
        <p:nvPicPr>
          <p:cNvPr id="3" name="Immagine 2"/>
          <p:cNvPicPr>
            <a:picLocks noChangeAspect="1"/>
          </p:cNvPicPr>
          <p:nvPr/>
        </p:nvPicPr>
        <p:blipFill>
          <a:blip r:embed="rId3"/>
          <a:stretch>
            <a:fillRect/>
          </a:stretch>
        </p:blipFill>
        <p:spPr>
          <a:xfrm>
            <a:off x="8500057" y="1957589"/>
            <a:ext cx="1644413" cy="2055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rotWithShape="1">
          <a:blip r:embed="rId4"/>
          <a:srcRect t="10411" b="-193"/>
          <a:stretch/>
        </p:blipFill>
        <p:spPr>
          <a:xfrm>
            <a:off x="416406" y="2571217"/>
            <a:ext cx="1616618" cy="1942826"/>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5"/>
          <a:stretch>
            <a:fillRect/>
          </a:stretch>
        </p:blipFill>
        <p:spPr>
          <a:xfrm>
            <a:off x="300871" y="4656506"/>
            <a:ext cx="1847689" cy="1982593"/>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6"/>
          <a:stretch>
            <a:fillRect/>
          </a:stretch>
        </p:blipFill>
        <p:spPr>
          <a:xfrm>
            <a:off x="10216592" y="3626277"/>
            <a:ext cx="1902428" cy="32317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144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4"/>
          <a:stretch>
            <a:fillRect/>
          </a:stretch>
        </p:blipFill>
        <p:spPr>
          <a:xfrm>
            <a:off x="0" y="0"/>
            <a:ext cx="12192000" cy="6857999"/>
          </a:xfrm>
          <a:prstGeom prst="rect">
            <a:avLst/>
          </a:prstGeom>
        </p:spPr>
      </p:pic>
      <p:sp>
        <p:nvSpPr>
          <p:cNvPr id="2" name="Rettangolo 1"/>
          <p:cNvSpPr/>
          <p:nvPr/>
        </p:nvSpPr>
        <p:spPr>
          <a:xfrm>
            <a:off x="2689192" y="219597"/>
            <a:ext cx="5231316" cy="6555641"/>
          </a:xfrm>
          <a:prstGeom prst="rect">
            <a:avLst/>
          </a:prstGeom>
        </p:spPr>
        <p:txBody>
          <a:bodyPr wrap="square">
            <a:spAutoFit/>
          </a:bodyPr>
          <a:lstStyle/>
          <a:p>
            <a:r>
              <a:rPr lang="it-IT" sz="1400" b="1" dirty="0"/>
              <a:t>Poi, ci teniamo in contatto anche creando dei video simpatici attraverso un </a:t>
            </a:r>
            <a:r>
              <a:rPr lang="it-IT" sz="1400" b="1" dirty="0" err="1"/>
              <a:t>app</a:t>
            </a:r>
            <a:r>
              <a:rPr lang="it-IT" sz="1400" b="1" dirty="0"/>
              <a:t> chiamata </a:t>
            </a:r>
            <a:r>
              <a:rPr lang="it-IT" sz="1400" b="1" dirty="0" err="1"/>
              <a:t>Tik</a:t>
            </a:r>
            <a:r>
              <a:rPr lang="it-IT" sz="1400" b="1" dirty="0"/>
              <a:t> </a:t>
            </a:r>
            <a:r>
              <a:rPr lang="it-IT" sz="1400" b="1" dirty="0" err="1"/>
              <a:t>Tok</a:t>
            </a:r>
            <a:r>
              <a:rPr lang="it-IT" sz="1400" b="1" dirty="0"/>
              <a:t>, facendo duetti e divertendoci in modo molto semplice</a:t>
            </a:r>
            <a:r>
              <a:rPr lang="it-IT" sz="1400" b="1" dirty="0" smtClean="0"/>
              <a:t>.</a:t>
            </a:r>
          </a:p>
          <a:p>
            <a:r>
              <a:rPr lang="it-IT" sz="1400" b="1" dirty="0" smtClean="0"/>
              <a:t>Dedico </a:t>
            </a:r>
            <a:r>
              <a:rPr lang="it-IT" sz="1400" b="1" dirty="0"/>
              <a:t>buona parte del mio tempo anche allo studio, alla lettura e alla musica, che sono l’antidoto alle giornate davvero tristi. Quando mi sento agitata, mi fermo, metto musica rilassante e mi lascio trasportare, penso a cose positive, progetto cosa fare dopo.. l’unico modo per non spegnersi è restare calmi nel presente e avere costantemente obiettivi </a:t>
            </a:r>
            <a:r>
              <a:rPr lang="it-IT" sz="1400" b="1" dirty="0" smtClean="0"/>
              <a:t>futuri. Peraltro</a:t>
            </a:r>
            <a:r>
              <a:rPr lang="it-IT" sz="1400" b="1" dirty="0"/>
              <a:t>, mi è sempre piaciuto dedicarmi alla cura di me stessa, ed è anche questo che faccio durante </a:t>
            </a:r>
            <a:r>
              <a:rPr lang="it-IT" sz="1400" b="1" dirty="0" smtClean="0"/>
              <a:t>questa quarantena: preparo </a:t>
            </a:r>
            <a:r>
              <a:rPr lang="it-IT" sz="1400" b="1" dirty="0"/>
              <a:t>maschere fatte in casa per il viso, corpo e capelli </a:t>
            </a:r>
            <a:r>
              <a:rPr lang="it-IT" sz="1400" b="1" dirty="0" smtClean="0"/>
              <a:t>cercando </a:t>
            </a:r>
            <a:r>
              <a:rPr lang="it-IT" sz="1400" b="1" dirty="0"/>
              <a:t>su internet gli ingredienti con cui prepararle. Attraverso internet, inoltre, mi piace svagare sui vari siti di shopping online, dai quali ho già fatto qualche acquisto. Ma nonostante ciò, mi rendo utile in casa, aiutando mia madre con le faccende domestiche, soprattutto in questo periodo, nel quale, in famiglia siamo tutti diventati, più di prima, maniaci del pulito. Metto in ordine la mia camera e l’ho decorata con foto scattate in momenti importanti e con le persone fondamentali della mia vita</a:t>
            </a:r>
            <a:r>
              <a:rPr lang="it-IT" sz="1400" b="1" dirty="0" smtClean="0"/>
              <a:t>. </a:t>
            </a:r>
          </a:p>
          <a:p>
            <a:r>
              <a:rPr lang="it-IT" sz="1400" b="1" dirty="0" smtClean="0"/>
              <a:t>Ho </a:t>
            </a:r>
            <a:r>
              <a:rPr lang="it-IT" sz="1400" b="1" dirty="0"/>
              <a:t>rafforzato il rapporto con la mia famiglia: passarci h24 da un mese, sicuramente è un po’ stressante ma è sempre bello farlo ed essere uniti in questa situazione, poiché prima tendevamo a sottovalutarlo</a:t>
            </a:r>
            <a:r>
              <a:rPr lang="it-IT" sz="1400" b="1" dirty="0" smtClean="0"/>
              <a:t>.</a:t>
            </a:r>
          </a:p>
          <a:p>
            <a:r>
              <a:rPr lang="it-IT" sz="1400" b="1" dirty="0" smtClean="0"/>
              <a:t>Ed </a:t>
            </a:r>
            <a:r>
              <a:rPr lang="it-IT" sz="1400" b="1" dirty="0"/>
              <a:t>è proprio quando mi sento soffocare dalla routine di casa, che, munita di guanti e mascherina, colgo l’occasione per portare a fare una passeggiata alla mia cagnolina nelle zone </a:t>
            </a:r>
            <a:r>
              <a:rPr lang="it-IT" sz="1400" b="1" dirty="0" smtClean="0"/>
              <a:t>limitrofe.</a:t>
            </a:r>
            <a:endParaRPr lang="it-IT" sz="1400" b="1" dirty="0"/>
          </a:p>
        </p:txBody>
      </p:sp>
      <p:pic>
        <p:nvPicPr>
          <p:cNvPr id="3" name="WhatsApp Video 2020-04-06 at 20.11.5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991" y="271112"/>
            <a:ext cx="2453210" cy="2164597"/>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a:blip r:embed="rId6"/>
          <a:stretch>
            <a:fillRect/>
          </a:stretch>
        </p:blipFill>
        <p:spPr>
          <a:xfrm>
            <a:off x="7920508" y="2044282"/>
            <a:ext cx="4018206" cy="2225065"/>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rotWithShape="1">
          <a:blip r:embed="rId7"/>
          <a:srcRect t="19699"/>
          <a:stretch/>
        </p:blipFill>
        <p:spPr>
          <a:xfrm>
            <a:off x="8038499" y="4526924"/>
            <a:ext cx="1452473" cy="2073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magine 7"/>
          <p:cNvPicPr>
            <a:picLocks noChangeAspect="1"/>
          </p:cNvPicPr>
          <p:nvPr/>
        </p:nvPicPr>
        <p:blipFill>
          <a:blip r:embed="rId8"/>
          <a:stretch>
            <a:fillRect/>
          </a:stretch>
        </p:blipFill>
        <p:spPr>
          <a:xfrm>
            <a:off x="487965" y="3762497"/>
            <a:ext cx="1844910" cy="2837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0598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86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37497" y="167136"/>
            <a:ext cx="8513542" cy="592429"/>
          </a:xfrm>
        </p:spPr>
        <p:txBody>
          <a:bodyPr>
            <a:noAutofit/>
          </a:bodyPr>
          <a:lstStyle/>
          <a:p>
            <a:r>
              <a:rPr lang="it-IT" sz="2800" b="1" dirty="0">
                <a:solidFill>
                  <a:srgbClr val="FFC000"/>
                </a:solidFill>
              </a:rPr>
              <a:t>Organizzazione </a:t>
            </a:r>
            <a:r>
              <a:rPr lang="it-IT" sz="2800" b="1" dirty="0" smtClean="0">
                <a:solidFill>
                  <a:srgbClr val="FFC000"/>
                </a:solidFill>
              </a:rPr>
              <a:t>Mondiale della Sanità (OMS)</a:t>
            </a:r>
            <a:r>
              <a:rPr lang="it-IT" sz="2800" b="1" dirty="0">
                <a:solidFill>
                  <a:srgbClr val="FFC000"/>
                </a:solidFill>
              </a:rPr>
              <a:t/>
            </a:r>
            <a:br>
              <a:rPr lang="it-IT" sz="2800" b="1" dirty="0">
                <a:solidFill>
                  <a:srgbClr val="FFC000"/>
                </a:solidFill>
              </a:rPr>
            </a:br>
            <a:endParaRPr lang="it-IT" sz="2800" dirty="0">
              <a:solidFill>
                <a:srgbClr val="FFC000"/>
              </a:solidFill>
            </a:endParaRPr>
          </a:p>
        </p:txBody>
      </p:sp>
      <p:pic>
        <p:nvPicPr>
          <p:cNvPr id="3" name="Immagine 2"/>
          <p:cNvPicPr>
            <a:picLocks noChangeAspect="1"/>
          </p:cNvPicPr>
          <p:nvPr/>
        </p:nvPicPr>
        <p:blipFill rotWithShape="1">
          <a:blip r:embed="rId2"/>
          <a:srcRect l="2924" t="4061" r="61436" b="490"/>
          <a:stretch/>
        </p:blipFill>
        <p:spPr>
          <a:xfrm>
            <a:off x="8345888" y="-13764"/>
            <a:ext cx="911354" cy="1223817"/>
          </a:xfrm>
          <a:prstGeom prst="rect">
            <a:avLst/>
          </a:prstGeom>
          <a:ln>
            <a:noFill/>
          </a:ln>
          <a:effectLst>
            <a:softEdge rad="112500"/>
          </a:effectLst>
        </p:spPr>
      </p:pic>
      <p:sp>
        <p:nvSpPr>
          <p:cNvPr id="4" name="CasellaDiTesto 3"/>
          <p:cNvSpPr txBox="1"/>
          <p:nvPr/>
        </p:nvSpPr>
        <p:spPr>
          <a:xfrm>
            <a:off x="296820" y="1030310"/>
            <a:ext cx="900915" cy="369332"/>
          </a:xfrm>
          <a:prstGeom prst="rect">
            <a:avLst/>
          </a:prstGeom>
          <a:noFill/>
        </p:spPr>
        <p:txBody>
          <a:bodyPr wrap="square" rtlCol="0">
            <a:spAutoFit/>
          </a:bodyPr>
          <a:lstStyle/>
          <a:p>
            <a:endParaRPr lang="it-IT" dirty="0"/>
          </a:p>
        </p:txBody>
      </p:sp>
      <p:sp>
        <p:nvSpPr>
          <p:cNvPr id="6" name="CasellaDiTesto 5"/>
          <p:cNvSpPr txBox="1"/>
          <p:nvPr/>
        </p:nvSpPr>
        <p:spPr>
          <a:xfrm>
            <a:off x="606309" y="822260"/>
            <a:ext cx="9902257" cy="2308324"/>
          </a:xfrm>
          <a:prstGeom prst="rect">
            <a:avLst/>
          </a:prstGeom>
          <a:noFill/>
        </p:spPr>
        <p:txBody>
          <a:bodyPr wrap="square" rtlCol="0">
            <a:spAutoFit/>
          </a:bodyPr>
          <a:lstStyle/>
          <a:p>
            <a:r>
              <a:rPr lang="it-IT" dirty="0"/>
              <a:t>L'Organizzazione mondiale della sanità (OMS; in inglese World </a:t>
            </a:r>
            <a:r>
              <a:rPr lang="it-IT" dirty="0" err="1"/>
              <a:t>Health</a:t>
            </a:r>
            <a:r>
              <a:rPr lang="it-IT" dirty="0"/>
              <a:t> Organization, WHO), agenzia speciale dell'ONU per la salute, è stata fondata il 22 luglio 1946 ed entrata in vigore il 7 aprile 1948 con sede a </a:t>
            </a:r>
            <a:r>
              <a:rPr lang="it-IT" dirty="0" smtClean="0"/>
              <a:t>Ginevra, Svizzera.</a:t>
            </a:r>
            <a:endParaRPr lang="it-IT" dirty="0"/>
          </a:p>
          <a:p>
            <a:endParaRPr lang="it-IT" dirty="0"/>
          </a:p>
          <a:p>
            <a:r>
              <a:rPr lang="it-IT" dirty="0"/>
              <a:t>L'obiettivo dell'OMS, </a:t>
            </a:r>
            <a:r>
              <a:rPr lang="it-IT" dirty="0" smtClean="0"/>
              <a:t>è </a:t>
            </a:r>
            <a:r>
              <a:rPr lang="it-IT" dirty="0"/>
              <a:t>il raggiungimento da parte di tutte le popolazioni del livello più alto possibile di salute, definita nella medesima costituzione come condizione di completo benessere fisico, mentale e sociale, e non soltanto come assenza </a:t>
            </a:r>
            <a:endParaRPr lang="it-IT" dirty="0" smtClean="0"/>
          </a:p>
          <a:p>
            <a:r>
              <a:rPr lang="it-IT" dirty="0" smtClean="0"/>
              <a:t>di </a:t>
            </a:r>
            <a:r>
              <a:rPr lang="it-IT" dirty="0"/>
              <a:t>malattia o di infermità. </a:t>
            </a:r>
          </a:p>
        </p:txBody>
      </p:sp>
      <p:pic>
        <p:nvPicPr>
          <p:cNvPr id="9" name="Immagine 8"/>
          <p:cNvPicPr>
            <a:picLocks noChangeAspect="1"/>
          </p:cNvPicPr>
          <p:nvPr/>
        </p:nvPicPr>
        <p:blipFill>
          <a:blip r:embed="rId3"/>
          <a:stretch>
            <a:fillRect/>
          </a:stretch>
        </p:blipFill>
        <p:spPr>
          <a:xfrm>
            <a:off x="9072704" y="2601633"/>
            <a:ext cx="2871724" cy="147400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ttangolo 10"/>
          <p:cNvSpPr/>
          <p:nvPr/>
        </p:nvSpPr>
        <p:spPr>
          <a:xfrm>
            <a:off x="606309" y="3338634"/>
            <a:ext cx="8195256" cy="646331"/>
          </a:xfrm>
          <a:prstGeom prst="rect">
            <a:avLst/>
          </a:prstGeom>
        </p:spPr>
        <p:txBody>
          <a:bodyPr wrap="square">
            <a:spAutoFit/>
          </a:bodyPr>
          <a:lstStyle/>
          <a:p>
            <a:r>
              <a:rPr lang="it-IT" dirty="0" smtClean="0"/>
              <a:t>L'OMS suddivide il mondo in sei strutture organizzative regionali, ognuna facente capo ad un proprio Comitato Regionale:</a:t>
            </a:r>
            <a:endParaRPr lang="it-IT" dirty="0"/>
          </a:p>
        </p:txBody>
      </p:sp>
      <p:sp>
        <p:nvSpPr>
          <p:cNvPr id="17" name="Rettangolo 16"/>
          <p:cNvSpPr/>
          <p:nvPr/>
        </p:nvSpPr>
        <p:spPr>
          <a:xfrm>
            <a:off x="606309" y="4174658"/>
            <a:ext cx="11116516" cy="2308324"/>
          </a:xfrm>
          <a:prstGeom prst="rect">
            <a:avLst/>
          </a:prstGeom>
        </p:spPr>
        <p:txBody>
          <a:bodyPr wrap="square">
            <a:spAutoFit/>
          </a:bodyPr>
          <a:lstStyle/>
          <a:p>
            <a:pPr marL="285750" indent="-285750">
              <a:buFont typeface="Arial" panose="020B0604020202020204" pitchFamily="34" charset="0"/>
              <a:buChar char="•"/>
            </a:pPr>
            <a:r>
              <a:rPr lang="it-IT" dirty="0">
                <a:solidFill>
                  <a:srgbClr val="7030A0"/>
                </a:solidFill>
              </a:rPr>
              <a:t>Europa (EURO), con sede a Copenaghen in Danimarca e diretto da </a:t>
            </a:r>
            <a:r>
              <a:rPr lang="it-IT" dirty="0" err="1">
                <a:solidFill>
                  <a:srgbClr val="7030A0"/>
                </a:solidFill>
              </a:rPr>
              <a:t>Zsuzsanna</a:t>
            </a:r>
            <a:r>
              <a:rPr lang="it-IT" dirty="0">
                <a:solidFill>
                  <a:srgbClr val="7030A0"/>
                </a:solidFill>
              </a:rPr>
              <a:t> </a:t>
            </a:r>
            <a:r>
              <a:rPr lang="it-IT" dirty="0" err="1">
                <a:solidFill>
                  <a:srgbClr val="7030A0"/>
                </a:solidFill>
              </a:rPr>
              <a:t>Jakab</a:t>
            </a:r>
            <a:r>
              <a:rPr lang="it-IT" dirty="0">
                <a:solidFill>
                  <a:srgbClr val="7030A0"/>
                </a:solidFill>
              </a:rPr>
              <a:t>. </a:t>
            </a:r>
            <a:r>
              <a:rPr lang="it-IT" dirty="0" smtClean="0">
                <a:solidFill>
                  <a:srgbClr val="7030A0"/>
                </a:solidFill>
              </a:rPr>
              <a:t>Oltre </a:t>
            </a:r>
            <a:r>
              <a:rPr lang="it-IT" dirty="0">
                <a:solidFill>
                  <a:srgbClr val="7030A0"/>
                </a:solidFill>
              </a:rPr>
              <a:t>all'intero continente, comprende anche la Russia, Israele, Turchia e Kazakhstan.</a:t>
            </a:r>
          </a:p>
          <a:p>
            <a:pPr marL="285750" indent="-285750">
              <a:buFont typeface="Arial" panose="020B0604020202020204" pitchFamily="34" charset="0"/>
              <a:buChar char="•"/>
            </a:pPr>
            <a:r>
              <a:rPr lang="it-IT" dirty="0">
                <a:solidFill>
                  <a:srgbClr val="0070C0"/>
                </a:solidFill>
              </a:rPr>
              <a:t>Africa (AFRO), con sede a Brazzaville nella Repubblica del Congo e diretto da </a:t>
            </a:r>
            <a:r>
              <a:rPr lang="it-IT" dirty="0" err="1">
                <a:solidFill>
                  <a:srgbClr val="0070C0"/>
                </a:solidFill>
              </a:rPr>
              <a:t>Matshidiso</a:t>
            </a:r>
            <a:r>
              <a:rPr lang="it-IT" dirty="0">
                <a:solidFill>
                  <a:srgbClr val="0070C0"/>
                </a:solidFill>
              </a:rPr>
              <a:t> </a:t>
            </a:r>
            <a:r>
              <a:rPr lang="it-IT" dirty="0" err="1">
                <a:solidFill>
                  <a:srgbClr val="0070C0"/>
                </a:solidFill>
              </a:rPr>
              <a:t>Moeti</a:t>
            </a:r>
            <a:r>
              <a:rPr lang="it-IT" dirty="0">
                <a:solidFill>
                  <a:srgbClr val="0070C0"/>
                </a:solidFill>
              </a:rPr>
              <a:t>.</a:t>
            </a:r>
          </a:p>
          <a:p>
            <a:pPr marL="285750" indent="-285750">
              <a:buFont typeface="Arial" panose="020B0604020202020204" pitchFamily="34" charset="0"/>
              <a:buChar char="•"/>
            </a:pPr>
            <a:r>
              <a:rPr lang="it-IT" dirty="0">
                <a:solidFill>
                  <a:srgbClr val="FFC000"/>
                </a:solidFill>
              </a:rPr>
              <a:t>Mediterraneo orientale (EMRO), con sede al Cairo in Egitto e diretto da Ala </a:t>
            </a:r>
            <a:r>
              <a:rPr lang="it-IT" dirty="0" err="1">
                <a:solidFill>
                  <a:srgbClr val="FFC000"/>
                </a:solidFill>
              </a:rPr>
              <a:t>Alwan</a:t>
            </a:r>
            <a:r>
              <a:rPr lang="it-IT" dirty="0">
                <a:solidFill>
                  <a:srgbClr val="FFC000"/>
                </a:solidFill>
              </a:rPr>
              <a:t>.</a:t>
            </a:r>
          </a:p>
          <a:p>
            <a:pPr marL="285750" indent="-285750">
              <a:buFont typeface="Arial" panose="020B0604020202020204" pitchFamily="34" charset="0"/>
              <a:buChar char="•"/>
            </a:pPr>
            <a:r>
              <a:rPr lang="it-IT" dirty="0">
                <a:solidFill>
                  <a:schemeClr val="accent2">
                    <a:lumMod val="75000"/>
                  </a:schemeClr>
                </a:solidFill>
              </a:rPr>
              <a:t>Sud-est asiatico (SEARO), con sede a Nuova Delhi in India e diretto da </a:t>
            </a:r>
            <a:r>
              <a:rPr lang="it-IT" dirty="0" err="1">
                <a:solidFill>
                  <a:schemeClr val="accent2">
                    <a:lumMod val="75000"/>
                  </a:schemeClr>
                </a:solidFill>
              </a:rPr>
              <a:t>Poonam</a:t>
            </a:r>
            <a:r>
              <a:rPr lang="it-IT" dirty="0">
                <a:solidFill>
                  <a:schemeClr val="accent2">
                    <a:lumMod val="75000"/>
                  </a:schemeClr>
                </a:solidFill>
              </a:rPr>
              <a:t> </a:t>
            </a:r>
            <a:r>
              <a:rPr lang="it-IT" dirty="0" err="1">
                <a:solidFill>
                  <a:schemeClr val="accent2">
                    <a:lumMod val="75000"/>
                  </a:schemeClr>
                </a:solidFill>
              </a:rPr>
              <a:t>Khetrapal</a:t>
            </a:r>
            <a:r>
              <a:rPr lang="it-IT" dirty="0">
                <a:solidFill>
                  <a:schemeClr val="accent2">
                    <a:lumMod val="75000"/>
                  </a:schemeClr>
                </a:solidFill>
              </a:rPr>
              <a:t> </a:t>
            </a:r>
            <a:r>
              <a:rPr lang="it-IT" dirty="0" err="1">
                <a:solidFill>
                  <a:schemeClr val="accent2">
                    <a:lumMod val="75000"/>
                  </a:schemeClr>
                </a:solidFill>
              </a:rPr>
              <a:t>Singh</a:t>
            </a:r>
            <a:r>
              <a:rPr lang="it-IT" dirty="0">
                <a:solidFill>
                  <a:schemeClr val="accent2">
                    <a:lumMod val="75000"/>
                  </a:schemeClr>
                </a:solidFill>
              </a:rPr>
              <a:t>.</a:t>
            </a:r>
          </a:p>
          <a:p>
            <a:pPr marL="285750" indent="-285750">
              <a:buFont typeface="Arial" panose="020B0604020202020204" pitchFamily="34" charset="0"/>
              <a:buChar char="•"/>
            </a:pPr>
            <a:r>
              <a:rPr lang="it-IT" dirty="0">
                <a:solidFill>
                  <a:srgbClr val="92D050"/>
                </a:solidFill>
              </a:rPr>
              <a:t>Americhe (AMRO), con sede a Washington, D.C. negli Stati Uniti e diretta da </a:t>
            </a:r>
            <a:r>
              <a:rPr lang="it-IT" dirty="0" err="1">
                <a:solidFill>
                  <a:srgbClr val="92D050"/>
                </a:solidFill>
              </a:rPr>
              <a:t>Carissa</a:t>
            </a:r>
            <a:r>
              <a:rPr lang="it-IT" dirty="0">
                <a:solidFill>
                  <a:srgbClr val="92D050"/>
                </a:solidFill>
              </a:rPr>
              <a:t> F. Etienne</a:t>
            </a:r>
          </a:p>
          <a:p>
            <a:pPr marL="285750" indent="-285750">
              <a:buFont typeface="Arial" panose="020B0604020202020204" pitchFamily="34" charset="0"/>
              <a:buChar char="•"/>
            </a:pPr>
            <a:r>
              <a:rPr lang="it-IT" dirty="0">
                <a:solidFill>
                  <a:srgbClr val="00FFFF"/>
                </a:solidFill>
              </a:rPr>
              <a:t>Pacifico occidentale (WPRO), con sede a Manila nelle Filippine e diretto da </a:t>
            </a:r>
            <a:r>
              <a:rPr lang="it-IT" dirty="0" err="1">
                <a:solidFill>
                  <a:srgbClr val="00FFFF"/>
                </a:solidFill>
              </a:rPr>
              <a:t>Shin</a:t>
            </a:r>
            <a:r>
              <a:rPr lang="it-IT" dirty="0">
                <a:solidFill>
                  <a:srgbClr val="00FFFF"/>
                </a:solidFill>
              </a:rPr>
              <a:t> Young-</a:t>
            </a:r>
            <a:r>
              <a:rPr lang="it-IT" dirty="0" err="1">
                <a:solidFill>
                  <a:srgbClr val="00FFFF"/>
                </a:solidFill>
              </a:rPr>
              <a:t>soo</a:t>
            </a:r>
            <a:r>
              <a:rPr lang="it-IT" dirty="0">
                <a:solidFill>
                  <a:srgbClr val="00FFFF"/>
                </a:solidFill>
              </a:rPr>
              <a:t>.</a:t>
            </a:r>
          </a:p>
        </p:txBody>
      </p:sp>
    </p:spTree>
    <p:extLst>
      <p:ext uri="{BB962C8B-B14F-4D97-AF65-F5344CB8AC3E}">
        <p14:creationId xmlns:p14="http://schemas.microsoft.com/office/powerpoint/2010/main" val="52886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4"/>
          <a:stretch>
            <a:fillRect/>
          </a:stretch>
        </p:blipFill>
        <p:spPr>
          <a:xfrm>
            <a:off x="0" y="0"/>
            <a:ext cx="12192000" cy="6857999"/>
          </a:xfrm>
          <a:prstGeom prst="rect">
            <a:avLst/>
          </a:prstGeom>
        </p:spPr>
      </p:pic>
      <p:sp>
        <p:nvSpPr>
          <p:cNvPr id="2" name="Rettangolo 1"/>
          <p:cNvSpPr/>
          <p:nvPr/>
        </p:nvSpPr>
        <p:spPr>
          <a:xfrm>
            <a:off x="682581" y="154547"/>
            <a:ext cx="7353836" cy="6740307"/>
          </a:xfrm>
          <a:prstGeom prst="rect">
            <a:avLst/>
          </a:prstGeom>
        </p:spPr>
        <p:txBody>
          <a:bodyPr wrap="square">
            <a:spAutoFit/>
          </a:bodyPr>
          <a:lstStyle/>
          <a:p>
            <a:r>
              <a:rPr lang="it-IT" sz="1600" b="1" dirty="0" smtClean="0"/>
              <a:t>Inoltre</a:t>
            </a:r>
            <a:r>
              <a:rPr lang="it-IT" sz="1600" b="1" dirty="0"/>
              <a:t>, sono del pensiero che quando tutto sembra andare storto, non bisogna spegnersi ma continuare a progettare la propria risalita, la propria resilienza</a:t>
            </a:r>
            <a:r>
              <a:rPr lang="it-IT" sz="1600" b="1" dirty="0" smtClean="0"/>
              <a:t>.</a:t>
            </a:r>
          </a:p>
          <a:p>
            <a:endParaRPr lang="it-IT" sz="1600" b="1" dirty="0" smtClean="0"/>
          </a:p>
          <a:p>
            <a:r>
              <a:rPr lang="it-IT" sz="1600" b="1" dirty="0" smtClean="0"/>
              <a:t>“</a:t>
            </a:r>
            <a:r>
              <a:rPr lang="it-IT" sz="1600" b="1" dirty="0"/>
              <a:t>Resilienza: la capacità umana di affrontare le avversità della vita, superarle e uscirne rinforzati o addirittura trasformati.(Goldstein,2005</a:t>
            </a:r>
            <a:r>
              <a:rPr lang="it-IT" sz="1600" b="1" dirty="0" smtClean="0"/>
              <a:t>)”</a:t>
            </a:r>
          </a:p>
          <a:p>
            <a:endParaRPr lang="it-IT" sz="1600" b="1" dirty="0"/>
          </a:p>
          <a:p>
            <a:r>
              <a:rPr lang="it-IT" sz="1600" b="1" dirty="0" smtClean="0"/>
              <a:t>Sto </a:t>
            </a:r>
            <a:r>
              <a:rPr lang="it-IT" sz="1600" b="1" dirty="0"/>
              <a:t>dando valore alle piccole cose, quelle che prima magari per la vita frenetica, sottovalutavo. È proprio vero, come dice Petrarca, che la vita fugge e non s’arresta un’ora: pensare che prima, non abbiamo dato tanto peso agli attimi, alle persone, a quei momenti così rapidi, a non aver dato una mossa a ciò che ho sempre desiderato fare, perché mi son sempre detta: “lo faccio domani”. Oggi, sto apprezzando un po’ di più tutte quelle piccole cose che prima mi sembravano noiose e pesanti; quando tutto sarà finito sarà più bello andarsi a prendere un caffè, magari con quella persona con cui abbiamo sempre rimandato, seguiremo le lezioni con un’ottica diversa, più leggera</a:t>
            </a:r>
            <a:r>
              <a:rPr lang="it-IT" sz="1600" b="1" dirty="0" smtClean="0"/>
              <a:t>.</a:t>
            </a:r>
          </a:p>
          <a:p>
            <a:r>
              <a:rPr lang="it-IT" sz="1600" b="1" dirty="0" smtClean="0"/>
              <a:t>Personalmente</a:t>
            </a:r>
            <a:r>
              <a:rPr lang="it-IT" sz="1600" b="1" dirty="0"/>
              <a:t>, mi sento di essere positiva in questa situazione e pensare che realmente </a:t>
            </a:r>
            <a:r>
              <a:rPr lang="it-IT" sz="1600" b="1" dirty="0">
                <a:solidFill>
                  <a:srgbClr val="FF0000"/>
                </a:solidFill>
              </a:rPr>
              <a:t>#ANDRÀTUTTOBENE</a:t>
            </a:r>
            <a:r>
              <a:rPr lang="it-IT" sz="1600" b="1" dirty="0"/>
              <a:t>: ritornerò alla mia amata libertà, sarò cambiata dentro, sarò più matura come spero un po’ tutti... La vita non è eterna, come non lo è nemmeno la nostra giovinezza, tutto ha un tempo e non dobbiamo sprecarlo a lamentarci, ma dobbiamo occuparlo anche con tutto ciò che abbiamo sempre rimandato, perché, proprio come diceva Orazio, il domani non è mai certo. Io ho imparato ad esserlo, perché voglio amare, sorridere, ed apprezzare ogni piccolo attimo che la vita mi riserva oggi e anche domani</a:t>
            </a:r>
            <a:r>
              <a:rPr lang="it-IT" sz="1600" b="1" dirty="0" smtClean="0"/>
              <a:t>.</a:t>
            </a:r>
          </a:p>
        </p:txBody>
      </p:sp>
      <p:pic>
        <p:nvPicPr>
          <p:cNvPr id="3" name="Immagine 2"/>
          <p:cNvPicPr>
            <a:picLocks noChangeAspect="1"/>
          </p:cNvPicPr>
          <p:nvPr/>
        </p:nvPicPr>
        <p:blipFill>
          <a:blip r:embed="rId5"/>
          <a:stretch>
            <a:fillRect/>
          </a:stretch>
        </p:blipFill>
        <p:spPr>
          <a:xfrm>
            <a:off x="8255357" y="3524700"/>
            <a:ext cx="4039673" cy="221530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magine 4"/>
          <p:cNvPicPr>
            <a:picLocks noChangeAspect="1"/>
          </p:cNvPicPr>
          <p:nvPr/>
        </p:nvPicPr>
        <p:blipFill rotWithShape="1">
          <a:blip r:embed="rId6"/>
          <a:srcRect l="1417" r="754" b="4631"/>
          <a:stretch/>
        </p:blipFill>
        <p:spPr>
          <a:xfrm>
            <a:off x="8255357" y="326712"/>
            <a:ext cx="3584620" cy="2523206"/>
          </a:xfrm>
          <a:prstGeom prst="rect">
            <a:avLst/>
          </a:prstGeom>
          <a:ln>
            <a:noFill/>
          </a:ln>
          <a:effectLst>
            <a:softEdge rad="112500"/>
          </a:effectLst>
        </p:spPr>
      </p:pic>
      <p:pic>
        <p:nvPicPr>
          <p:cNvPr id="4" name="Nesli_-_Andra_Tutto_Bene">
            <a:hlinkClick r:id="" action="ppaction://media"/>
          </p:cNvPr>
          <p:cNvPicPr>
            <a:picLocks noChangeAspect="1"/>
          </p:cNvPicPr>
          <p:nvPr>
            <a:audioFile r:link="rId1"/>
            <p:extLst>
              <p:ext uri="{DAA4B4D4-6D71-4841-9C94-3DE7FCFB9230}">
                <p14:media xmlns:p14="http://schemas.microsoft.com/office/powerpoint/2010/main" r:embed="rId2">
                  <p14:trim st="577" end="142439.6666"/>
                </p14:media>
              </p:ext>
            </p:extLst>
          </p:nvPr>
        </p:nvPicPr>
        <p:blipFill>
          <a:blip r:embed="rId7"/>
          <a:stretch>
            <a:fillRect/>
          </a:stretch>
        </p:blipFill>
        <p:spPr>
          <a:xfrm>
            <a:off x="11251841" y="5765018"/>
            <a:ext cx="609600" cy="609600"/>
          </a:xfrm>
          <a:prstGeom prst="rect">
            <a:avLst/>
          </a:prstGeom>
        </p:spPr>
      </p:pic>
    </p:spTree>
    <p:extLst>
      <p:ext uri="{BB962C8B-B14F-4D97-AF65-F5344CB8AC3E}">
        <p14:creationId xmlns:p14="http://schemas.microsoft.com/office/powerpoint/2010/main" val="2692014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
            <a:ext cx="12192000" cy="6857999"/>
          </a:xfrm>
          <a:prstGeom prst="rect">
            <a:avLst/>
          </a:prstGeom>
        </p:spPr>
      </p:pic>
      <p:sp>
        <p:nvSpPr>
          <p:cNvPr id="3" name="Rettangolo 2"/>
          <p:cNvSpPr/>
          <p:nvPr/>
        </p:nvSpPr>
        <p:spPr>
          <a:xfrm>
            <a:off x="3151032" y="347825"/>
            <a:ext cx="5679583" cy="2308324"/>
          </a:xfrm>
          <a:prstGeom prst="rect">
            <a:avLst/>
          </a:prstGeom>
        </p:spPr>
        <p:txBody>
          <a:bodyPr wrap="square">
            <a:spAutoFit/>
          </a:bodyPr>
          <a:lstStyle/>
          <a:p>
            <a:endParaRPr lang="it-IT" sz="1600" b="1" dirty="0" smtClean="0"/>
          </a:p>
          <a:p>
            <a:endParaRPr lang="it-IT" sz="1600" b="1" dirty="0"/>
          </a:p>
          <a:p>
            <a:r>
              <a:rPr lang="it-IT" sz="1600" b="1" dirty="0" smtClean="0"/>
              <a:t>Torneremo </a:t>
            </a:r>
            <a:r>
              <a:rPr lang="it-IT" sz="1600" b="1" dirty="0"/>
              <a:t>a vivere a pieno </a:t>
            </a:r>
            <a:r>
              <a:rPr lang="it-IT" sz="1600" b="1" dirty="0" smtClean="0"/>
              <a:t>le nostre vite, </a:t>
            </a:r>
            <a:r>
              <a:rPr lang="it-IT" sz="1600" b="1" dirty="0"/>
              <a:t>torneremo a viaggiare, torneremo ad </a:t>
            </a:r>
            <a:r>
              <a:rPr lang="it-IT" sz="1600" b="1" dirty="0" smtClean="0"/>
              <a:t>abbracciarci senza paura,</a:t>
            </a:r>
          </a:p>
          <a:p>
            <a:r>
              <a:rPr lang="it-IT" sz="1600" b="1" dirty="0" smtClean="0"/>
              <a:t>più forte </a:t>
            </a:r>
            <a:r>
              <a:rPr lang="it-IT" sz="1600" b="1" dirty="0"/>
              <a:t>di prima, torneremo a sorridere e a divertirci, torneremo alla vecchie abitudini ma questa volta mettiamoci più </a:t>
            </a:r>
            <a:r>
              <a:rPr lang="it-IT" sz="1600" b="1" dirty="0" smtClean="0"/>
              <a:t>cuore!!</a:t>
            </a:r>
          </a:p>
          <a:p>
            <a:endParaRPr lang="it-IT" sz="1600" b="1" dirty="0"/>
          </a:p>
          <a:p>
            <a:endParaRPr lang="it-IT" sz="1600" b="1" dirty="0" smtClean="0"/>
          </a:p>
        </p:txBody>
      </p:sp>
      <p:pic>
        <p:nvPicPr>
          <p:cNvPr id="4" name="Immagine 3"/>
          <p:cNvPicPr>
            <a:picLocks noChangeAspect="1"/>
          </p:cNvPicPr>
          <p:nvPr/>
        </p:nvPicPr>
        <p:blipFill>
          <a:blip r:embed="rId3"/>
          <a:stretch>
            <a:fillRect/>
          </a:stretch>
        </p:blipFill>
        <p:spPr>
          <a:xfrm>
            <a:off x="103032" y="586561"/>
            <a:ext cx="2944968" cy="1654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a:blip r:embed="rId4"/>
          <a:stretch>
            <a:fillRect/>
          </a:stretch>
        </p:blipFill>
        <p:spPr>
          <a:xfrm>
            <a:off x="8737644" y="586561"/>
            <a:ext cx="3244003" cy="2008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magine 6"/>
          <p:cNvPicPr>
            <a:picLocks noChangeAspect="1"/>
          </p:cNvPicPr>
          <p:nvPr/>
        </p:nvPicPr>
        <p:blipFill>
          <a:blip r:embed="rId5"/>
          <a:stretch>
            <a:fillRect/>
          </a:stretch>
        </p:blipFill>
        <p:spPr>
          <a:xfrm>
            <a:off x="254363" y="3123621"/>
            <a:ext cx="2896669" cy="28514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ttangolo 7"/>
          <p:cNvSpPr/>
          <p:nvPr/>
        </p:nvSpPr>
        <p:spPr>
          <a:xfrm>
            <a:off x="3151032" y="3864631"/>
            <a:ext cx="4885385" cy="2800767"/>
          </a:xfrm>
          <a:prstGeom prst="rect">
            <a:avLst/>
          </a:prstGeom>
        </p:spPr>
        <p:txBody>
          <a:bodyPr wrap="square">
            <a:spAutoFit/>
          </a:bodyPr>
          <a:lstStyle/>
          <a:p>
            <a:r>
              <a:rPr lang="it-IT" sz="1600" b="1" dirty="0" smtClean="0">
                <a:solidFill>
                  <a:srgbClr val="222222"/>
                </a:solidFill>
              </a:rPr>
              <a:t>« Ci siamo trovati impauriti e smarriti, siamo stati presi alla sprovvista da una tempesta inaspettata e furiosa. </a:t>
            </a:r>
          </a:p>
          <a:p>
            <a:r>
              <a:rPr lang="it-IT" sz="1600" b="1" dirty="0" smtClean="0">
                <a:solidFill>
                  <a:srgbClr val="222222"/>
                </a:solidFill>
              </a:rPr>
              <a:t>Ci </a:t>
            </a:r>
            <a:r>
              <a:rPr lang="it-IT" sz="1600" b="1" dirty="0">
                <a:solidFill>
                  <a:srgbClr val="222222"/>
                </a:solidFill>
              </a:rPr>
              <a:t>siamo resi conto di trovarci sulla stessa barca, tutti fragili e disorientati, ma nello stesso tempo importanti e </a:t>
            </a:r>
            <a:r>
              <a:rPr lang="it-IT" sz="1600" b="1" dirty="0" smtClean="0">
                <a:solidFill>
                  <a:srgbClr val="222222"/>
                </a:solidFill>
              </a:rPr>
              <a:t>necessari. </a:t>
            </a:r>
          </a:p>
          <a:p>
            <a:r>
              <a:rPr lang="it-IT" sz="1600" b="1" dirty="0" smtClean="0">
                <a:solidFill>
                  <a:srgbClr val="222222"/>
                </a:solidFill>
              </a:rPr>
              <a:t>Tutti </a:t>
            </a:r>
            <a:r>
              <a:rPr lang="it-IT" sz="1600" b="1" dirty="0">
                <a:solidFill>
                  <a:srgbClr val="222222"/>
                </a:solidFill>
              </a:rPr>
              <a:t>chiamati a remare insieme, tutti bisognosi di confortarci a </a:t>
            </a:r>
            <a:r>
              <a:rPr lang="it-IT" sz="1600" b="1" dirty="0" smtClean="0">
                <a:solidFill>
                  <a:srgbClr val="222222"/>
                </a:solidFill>
              </a:rPr>
              <a:t>vicenda. Su </a:t>
            </a:r>
            <a:r>
              <a:rPr lang="it-IT" sz="1600" b="1" dirty="0">
                <a:solidFill>
                  <a:srgbClr val="222222"/>
                </a:solidFill>
              </a:rPr>
              <a:t>questa </a:t>
            </a:r>
            <a:r>
              <a:rPr lang="it-IT" sz="1600" b="1" dirty="0" smtClean="0">
                <a:solidFill>
                  <a:srgbClr val="222222"/>
                </a:solidFill>
              </a:rPr>
              <a:t>barca ci </a:t>
            </a:r>
            <a:r>
              <a:rPr lang="it-IT" sz="1600" b="1" dirty="0">
                <a:solidFill>
                  <a:srgbClr val="222222"/>
                </a:solidFill>
              </a:rPr>
              <a:t>siamo </a:t>
            </a:r>
            <a:r>
              <a:rPr lang="it-IT" sz="1600" b="1" dirty="0" smtClean="0">
                <a:solidFill>
                  <a:srgbClr val="222222"/>
                </a:solidFill>
              </a:rPr>
              <a:t>tutti, tutti. </a:t>
            </a:r>
          </a:p>
          <a:p>
            <a:r>
              <a:rPr lang="it-IT" sz="1600" b="1" dirty="0" smtClean="0">
                <a:solidFill>
                  <a:srgbClr val="222222"/>
                </a:solidFill>
              </a:rPr>
              <a:t>Non possiamo andare avanti ciascuno per conto suo, ma </a:t>
            </a:r>
            <a:r>
              <a:rPr lang="it-IT" sz="1600" b="1" dirty="0" smtClean="0">
                <a:solidFill>
                  <a:srgbClr val="222222"/>
                </a:solidFill>
              </a:rPr>
              <a:t>solo INSIEME.»</a:t>
            </a:r>
            <a:endParaRPr lang="it-IT" sz="1600" b="1" dirty="0"/>
          </a:p>
        </p:txBody>
      </p:sp>
      <p:sp>
        <p:nvSpPr>
          <p:cNvPr id="9" name="Rettangolo 8"/>
          <p:cNvSpPr/>
          <p:nvPr/>
        </p:nvSpPr>
        <p:spPr>
          <a:xfrm>
            <a:off x="3048000" y="2828836"/>
            <a:ext cx="5567966" cy="830997"/>
          </a:xfrm>
          <a:prstGeom prst="rect">
            <a:avLst/>
          </a:prstGeom>
        </p:spPr>
        <p:txBody>
          <a:bodyPr wrap="square">
            <a:spAutoFit/>
          </a:bodyPr>
          <a:lstStyle/>
          <a:p>
            <a:r>
              <a:rPr lang="it-IT" sz="1600" b="1" dirty="0"/>
              <a:t>Concludo con la preghiera di Papa Francesco che ha recitato in Piazza San Pietro completamente deserta, che mi ha colpito molto e mi ha anche emozionata:</a:t>
            </a:r>
          </a:p>
        </p:txBody>
      </p:sp>
      <p:pic>
        <p:nvPicPr>
          <p:cNvPr id="11" name="Immagine 10"/>
          <p:cNvPicPr>
            <a:picLocks noChangeAspect="1"/>
          </p:cNvPicPr>
          <p:nvPr/>
        </p:nvPicPr>
        <p:blipFill>
          <a:blip r:embed="rId6"/>
          <a:stretch>
            <a:fillRect/>
          </a:stretch>
        </p:blipFill>
        <p:spPr>
          <a:xfrm>
            <a:off x="8235527" y="3654178"/>
            <a:ext cx="3801928" cy="2379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asellaDiTesto 11"/>
          <p:cNvSpPr txBox="1"/>
          <p:nvPr/>
        </p:nvSpPr>
        <p:spPr>
          <a:xfrm>
            <a:off x="9187667" y="4895682"/>
            <a:ext cx="2343955" cy="369332"/>
          </a:xfrm>
          <a:prstGeom prst="rect">
            <a:avLst/>
          </a:prstGeom>
          <a:noFill/>
        </p:spPr>
        <p:txBody>
          <a:bodyPr wrap="square" rtlCol="0">
            <a:spAutoFit/>
          </a:bodyPr>
          <a:lstStyle/>
          <a:p>
            <a:r>
              <a:rPr lang="it-IT" b="1" dirty="0" smtClean="0">
                <a:solidFill>
                  <a:srgbClr val="FF0000"/>
                </a:solidFill>
              </a:rPr>
              <a:t>#FOR</a:t>
            </a:r>
            <a:r>
              <a:rPr lang="it-IT" b="1" dirty="0" smtClean="0">
                <a:solidFill>
                  <a:schemeClr val="bg1"/>
                </a:solidFill>
              </a:rPr>
              <a:t>ZAIT</a:t>
            </a:r>
            <a:r>
              <a:rPr lang="it-IT" b="1" dirty="0" smtClean="0">
                <a:solidFill>
                  <a:srgbClr val="92D050"/>
                </a:solidFill>
              </a:rPr>
              <a:t>ALIA</a:t>
            </a:r>
            <a:endParaRPr lang="it-IT" b="1" dirty="0">
              <a:solidFill>
                <a:srgbClr val="92D050"/>
              </a:solidFill>
            </a:endParaRPr>
          </a:p>
        </p:txBody>
      </p:sp>
      <p:sp>
        <p:nvSpPr>
          <p:cNvPr id="6" name="CasellaDiTesto 5"/>
          <p:cNvSpPr txBox="1"/>
          <p:nvPr/>
        </p:nvSpPr>
        <p:spPr>
          <a:xfrm>
            <a:off x="6096000" y="6460626"/>
            <a:ext cx="3000778" cy="369332"/>
          </a:xfrm>
          <a:prstGeom prst="rect">
            <a:avLst/>
          </a:prstGeom>
          <a:noFill/>
        </p:spPr>
        <p:txBody>
          <a:bodyPr wrap="square" rtlCol="0">
            <a:spAutoFit/>
          </a:bodyPr>
          <a:lstStyle/>
          <a:p>
            <a:r>
              <a:rPr lang="it-IT" b="1" dirty="0" smtClean="0">
                <a:solidFill>
                  <a:srgbClr val="FF0000"/>
                </a:solidFill>
              </a:rPr>
              <a:t>CE</a:t>
            </a:r>
            <a:r>
              <a:rPr lang="it-IT" b="1" dirty="0" smtClean="0"/>
              <a:t> </a:t>
            </a:r>
            <a:r>
              <a:rPr lang="it-IT" b="1" dirty="0" smtClean="0">
                <a:solidFill>
                  <a:schemeClr val="bg1"/>
                </a:solidFill>
              </a:rPr>
              <a:t>LA </a:t>
            </a:r>
            <a:r>
              <a:rPr lang="it-IT" b="1" dirty="0" smtClean="0">
                <a:solidFill>
                  <a:srgbClr val="92D050"/>
                </a:solidFill>
              </a:rPr>
              <a:t>FAREMO!!</a:t>
            </a:r>
            <a:endParaRPr lang="it-IT" b="1" dirty="0">
              <a:solidFill>
                <a:srgbClr val="92D050"/>
              </a:solidFill>
            </a:endParaRPr>
          </a:p>
        </p:txBody>
      </p:sp>
      <p:sp>
        <p:nvSpPr>
          <p:cNvPr id="10" name="CasellaDiTesto 9"/>
          <p:cNvSpPr txBox="1"/>
          <p:nvPr/>
        </p:nvSpPr>
        <p:spPr>
          <a:xfrm>
            <a:off x="9732669" y="6430259"/>
            <a:ext cx="2263467" cy="338554"/>
          </a:xfrm>
          <a:prstGeom prst="rect">
            <a:avLst/>
          </a:prstGeom>
          <a:noFill/>
        </p:spPr>
        <p:txBody>
          <a:bodyPr wrap="square" rtlCol="0">
            <a:spAutoFit/>
          </a:bodyPr>
          <a:lstStyle/>
          <a:p>
            <a:r>
              <a:rPr lang="it-IT" sz="1600" b="1" i="1" dirty="0" smtClean="0"/>
              <a:t>Martina Esposito </a:t>
            </a:r>
            <a:r>
              <a:rPr lang="it-IT" sz="1600" b="1" i="1" dirty="0" err="1" smtClean="0"/>
              <a:t>IVcs</a:t>
            </a:r>
            <a:endParaRPr lang="it-IT" sz="1600" b="1" i="1" dirty="0"/>
          </a:p>
        </p:txBody>
      </p:sp>
    </p:spTree>
    <p:extLst>
      <p:ext uri="{BB962C8B-B14F-4D97-AF65-F5344CB8AC3E}">
        <p14:creationId xmlns:p14="http://schemas.microsoft.com/office/powerpoint/2010/main" val="587244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505807" y="1234441"/>
            <a:ext cx="8915399" cy="2262781"/>
          </a:xfrm>
        </p:spPr>
        <p:txBody>
          <a:bodyPr/>
          <a:lstStyle/>
          <a:p>
            <a:r>
              <a:rPr lang="it-IT" b="1" dirty="0" smtClean="0">
                <a:solidFill>
                  <a:srgbClr val="FF0000"/>
                </a:solidFill>
                <a:effectLst>
                  <a:outerShdw blurRad="38100" dist="38100" dir="2700000" algn="tl">
                    <a:srgbClr val="000000">
                      <a:alpha val="43137"/>
                    </a:srgbClr>
                  </a:outerShdw>
                </a:effectLst>
                <a:latin typeface="Agency FB" panose="020B0503020202020204" pitchFamily="34" charset="0"/>
              </a:rPr>
              <a:t>«L’OMS dichiara il coronavirus una pandemia»</a:t>
            </a:r>
            <a:endParaRPr lang="it-IT" b="1" dirty="0">
              <a:solidFill>
                <a:srgbClr val="FF0000"/>
              </a:solidFill>
              <a:effectLst>
                <a:outerShdw blurRad="38100" dist="38100" dir="2700000" algn="tl">
                  <a:srgbClr val="000000">
                    <a:alpha val="43137"/>
                  </a:srgbClr>
                </a:outerShdw>
              </a:effectLst>
              <a:latin typeface="Agency FB" panose="020B0503020202020204" pitchFamily="34" charset="0"/>
            </a:endParaRPr>
          </a:p>
        </p:txBody>
      </p:sp>
      <p:pic>
        <p:nvPicPr>
          <p:cNvPr id="3" name="Immagine 2"/>
          <p:cNvPicPr>
            <a:picLocks noChangeAspect="1"/>
          </p:cNvPicPr>
          <p:nvPr/>
        </p:nvPicPr>
        <p:blipFill>
          <a:blip r:embed="rId2"/>
          <a:stretch>
            <a:fillRect/>
          </a:stretch>
        </p:blipFill>
        <p:spPr>
          <a:xfrm>
            <a:off x="6414868" y="3285747"/>
            <a:ext cx="4470765" cy="2751240"/>
          </a:xfrm>
          <a:prstGeom prst="roundRect">
            <a:avLst>
              <a:gd name="adj" fmla="val 8594"/>
            </a:avLst>
          </a:prstGeom>
          <a:blipFill dpi="0" rotWithShape="1">
            <a:blip r:embed="rId3"/>
            <a:srcRect/>
            <a:tile tx="0" ty="0" sx="100000" sy="100000" flip="none" algn="tl"/>
          </a:blip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3226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5763" y="255019"/>
            <a:ext cx="9844706" cy="1320800"/>
          </a:xfrm>
        </p:spPr>
        <p:txBody>
          <a:bodyPr>
            <a:normAutofit/>
          </a:bodyPr>
          <a:lstStyle/>
          <a:p>
            <a:pPr algn="ctr"/>
            <a:r>
              <a:rPr lang="it-IT" sz="4000" b="1" dirty="0" smtClean="0">
                <a:solidFill>
                  <a:srgbClr val="FFC000"/>
                </a:solidFill>
                <a:effectLst>
                  <a:outerShdw blurRad="38100" dist="38100" dir="2700000" algn="tl">
                    <a:srgbClr val="000000">
                      <a:alpha val="43137"/>
                    </a:srgbClr>
                  </a:outerShdw>
                </a:effectLst>
                <a:latin typeface="Algerian" panose="04020705040A02060702" pitchFamily="82" charset="0"/>
              </a:rPr>
              <a:t>PANDEMIA</a:t>
            </a:r>
            <a:r>
              <a:rPr lang="it-IT" sz="3200" b="1" dirty="0" smtClean="0">
                <a:effectLst>
                  <a:outerShdw blurRad="38100" dist="38100" dir="2700000" algn="tl">
                    <a:srgbClr val="000000">
                      <a:alpha val="43137"/>
                    </a:srgbClr>
                  </a:outerShdw>
                </a:effectLst>
                <a:latin typeface="Algerian" panose="04020705040A02060702" pitchFamily="82" charset="0"/>
              </a:rPr>
              <a:t> </a:t>
            </a:r>
            <a:r>
              <a:rPr lang="it-IT" sz="2400" i="1" dirty="0" smtClean="0">
                <a:solidFill>
                  <a:srgbClr val="FFC000"/>
                </a:solidFill>
                <a:effectLst>
                  <a:outerShdw blurRad="38100" dist="38100" dir="2700000" algn="tl">
                    <a:srgbClr val="000000">
                      <a:alpha val="43137"/>
                    </a:srgbClr>
                  </a:outerShdw>
                </a:effectLst>
              </a:rPr>
              <a:t>(dal</a:t>
            </a:r>
            <a:r>
              <a:rPr lang="it-IT" sz="2400" i="1" dirty="0">
                <a:solidFill>
                  <a:srgbClr val="FFC000"/>
                </a:solidFill>
                <a:effectLst>
                  <a:outerShdw blurRad="38100" dist="38100" dir="2700000" algn="tl">
                    <a:srgbClr val="000000">
                      <a:alpha val="43137"/>
                    </a:srgbClr>
                  </a:outerShdw>
                </a:effectLst>
              </a:rPr>
              <a:t> </a:t>
            </a:r>
            <a:r>
              <a:rPr lang="it-IT" sz="2400" i="1" dirty="0">
                <a:solidFill>
                  <a:srgbClr val="FFC000"/>
                </a:solidFill>
                <a:effectLst>
                  <a:outerShdw blurRad="38100" dist="38100" dir="2700000" algn="tl">
                    <a:srgbClr val="000000">
                      <a:alpha val="43137"/>
                    </a:srgbClr>
                  </a:outerShdw>
                </a:effectLst>
                <a:hlinkClick r:id="rId2" tooltip="Lingua greca"/>
              </a:rPr>
              <a:t>greco</a:t>
            </a:r>
            <a:r>
              <a:rPr lang="it-IT" sz="2400" i="1" dirty="0">
                <a:solidFill>
                  <a:srgbClr val="FFC000"/>
                </a:solidFill>
                <a:effectLst>
                  <a:outerShdw blurRad="38100" dist="38100" dir="2700000" algn="tl">
                    <a:srgbClr val="000000">
                      <a:alpha val="43137"/>
                    </a:srgbClr>
                  </a:outerShdw>
                </a:effectLst>
              </a:rPr>
              <a:t> </a:t>
            </a:r>
            <a:r>
              <a:rPr lang="it-IT" sz="2400" i="1" dirty="0" smtClean="0">
                <a:solidFill>
                  <a:srgbClr val="FFC000"/>
                </a:solidFill>
                <a:effectLst>
                  <a:outerShdw blurRad="38100" dist="38100" dir="2700000" algn="tl">
                    <a:srgbClr val="000000">
                      <a:alpha val="43137"/>
                    </a:srgbClr>
                  </a:outerShdw>
                </a:effectLst>
              </a:rPr>
              <a:t>pan-</a:t>
            </a:r>
            <a:r>
              <a:rPr lang="it-IT" sz="2400" i="1" dirty="0" err="1" smtClean="0">
                <a:solidFill>
                  <a:srgbClr val="FFC000"/>
                </a:solidFill>
                <a:effectLst>
                  <a:outerShdw blurRad="38100" dist="38100" dir="2700000" algn="tl">
                    <a:srgbClr val="000000">
                      <a:alpha val="43137"/>
                    </a:srgbClr>
                  </a:outerShdw>
                </a:effectLst>
              </a:rPr>
              <a:t>demos</a:t>
            </a:r>
            <a:r>
              <a:rPr lang="it-IT" sz="2400" i="1" dirty="0" smtClean="0">
                <a:solidFill>
                  <a:srgbClr val="FFC000"/>
                </a:solidFill>
                <a:effectLst>
                  <a:outerShdw blurRad="38100" dist="38100" dir="2700000" algn="tl">
                    <a:srgbClr val="000000">
                      <a:alpha val="43137"/>
                    </a:srgbClr>
                  </a:outerShdw>
                </a:effectLst>
              </a:rPr>
              <a:t> "tutto </a:t>
            </a:r>
            <a:r>
              <a:rPr lang="it-IT" sz="2400" i="1" dirty="0">
                <a:solidFill>
                  <a:srgbClr val="FFC000"/>
                </a:solidFill>
                <a:effectLst>
                  <a:outerShdw blurRad="38100" dist="38100" dir="2700000" algn="tl">
                    <a:srgbClr val="000000">
                      <a:alpha val="43137"/>
                    </a:srgbClr>
                  </a:outerShdw>
                </a:effectLst>
              </a:rPr>
              <a:t>il popolo") </a:t>
            </a:r>
            <a:endParaRPr lang="it-IT" sz="2400" b="1" i="1" dirty="0">
              <a:solidFill>
                <a:srgbClr val="FFC000"/>
              </a:solidFill>
              <a:effectLst>
                <a:outerShdw blurRad="38100" dist="38100" dir="2700000" algn="tl">
                  <a:srgbClr val="000000">
                    <a:alpha val="43137"/>
                  </a:srgbClr>
                </a:outerShdw>
              </a:effectLst>
            </a:endParaRPr>
          </a:p>
        </p:txBody>
      </p:sp>
      <p:sp>
        <p:nvSpPr>
          <p:cNvPr id="10" name="Rettangolo 9"/>
          <p:cNvSpPr/>
          <p:nvPr/>
        </p:nvSpPr>
        <p:spPr>
          <a:xfrm>
            <a:off x="1042441" y="2758352"/>
            <a:ext cx="8226748" cy="923330"/>
          </a:xfrm>
          <a:prstGeom prst="rect">
            <a:avLst/>
          </a:prstGeom>
        </p:spPr>
        <p:txBody>
          <a:bodyPr wrap="square">
            <a:spAutoFit/>
          </a:bodyPr>
          <a:lstStyle/>
          <a:p>
            <a:endParaRPr lang="it-IT" dirty="0"/>
          </a:p>
          <a:p>
            <a:r>
              <a:rPr lang="it-IT" dirty="0"/>
              <a:t>La dichiarazione di pandemia rende implicita l'applicazione di adeguate misure per contenerne la </a:t>
            </a:r>
            <a:r>
              <a:rPr lang="it-IT" dirty="0" smtClean="0"/>
              <a:t>diffusione</a:t>
            </a:r>
            <a:r>
              <a:rPr lang="it-IT" dirty="0"/>
              <a:t>.</a:t>
            </a:r>
          </a:p>
        </p:txBody>
      </p:sp>
      <p:pic>
        <p:nvPicPr>
          <p:cNvPr id="14" name="Immagine 13"/>
          <p:cNvPicPr>
            <a:picLocks noChangeAspect="1"/>
          </p:cNvPicPr>
          <p:nvPr/>
        </p:nvPicPr>
        <p:blipFill>
          <a:blip r:embed="rId3"/>
          <a:stretch>
            <a:fillRect/>
          </a:stretch>
        </p:blipFill>
        <p:spPr>
          <a:xfrm>
            <a:off x="9232737" y="1173635"/>
            <a:ext cx="2674514" cy="2258478"/>
          </a:xfrm>
          <a:prstGeom prst="rect">
            <a:avLst/>
          </a:prstGeom>
          <a:ln>
            <a:noFill/>
          </a:ln>
          <a:effectLst>
            <a:outerShdw blurRad="190500" algn="tl" rotWithShape="0">
              <a:srgbClr val="000000">
                <a:alpha val="70000"/>
              </a:srgbClr>
            </a:outerShdw>
          </a:effectLst>
        </p:spPr>
      </p:pic>
      <p:pic>
        <p:nvPicPr>
          <p:cNvPr id="15" name="Immagine 14"/>
          <p:cNvPicPr>
            <a:picLocks noChangeAspect="1"/>
          </p:cNvPicPr>
          <p:nvPr/>
        </p:nvPicPr>
        <p:blipFill>
          <a:blip r:embed="rId4"/>
          <a:stretch>
            <a:fillRect/>
          </a:stretch>
        </p:blipFill>
        <p:spPr>
          <a:xfrm>
            <a:off x="8935110" y="3620664"/>
            <a:ext cx="3175930" cy="2755795"/>
          </a:xfrm>
          <a:prstGeom prst="rect">
            <a:avLst/>
          </a:prstGeom>
        </p:spPr>
      </p:pic>
      <p:sp>
        <p:nvSpPr>
          <p:cNvPr id="3" name="Rettangolo 2"/>
          <p:cNvSpPr/>
          <p:nvPr/>
        </p:nvSpPr>
        <p:spPr>
          <a:xfrm>
            <a:off x="130049" y="748194"/>
            <a:ext cx="1213795" cy="461665"/>
          </a:xfrm>
          <a:prstGeom prst="rect">
            <a:avLst/>
          </a:prstGeom>
        </p:spPr>
        <p:txBody>
          <a:bodyPr wrap="none">
            <a:spAutoFit/>
          </a:bodyPr>
          <a:lstStyle/>
          <a:p>
            <a:pPr algn="ctr"/>
            <a:r>
              <a:rPr lang="it-IT" sz="2400" b="1" dirty="0">
                <a:ln w="0"/>
                <a:solidFill>
                  <a:srgbClr val="FFFF00"/>
                </a:solidFill>
                <a:effectLst>
                  <a:outerShdw blurRad="38100" dist="19050" dir="2700000" algn="tl" rotWithShape="0">
                    <a:schemeClr val="dk1">
                      <a:alpha val="40000"/>
                    </a:schemeClr>
                  </a:outerShdw>
                </a:effectLst>
              </a:rPr>
              <a:t>Cos’è?</a:t>
            </a:r>
          </a:p>
        </p:txBody>
      </p:sp>
      <p:sp>
        <p:nvSpPr>
          <p:cNvPr id="5" name="Rettangolo 4"/>
          <p:cNvSpPr/>
          <p:nvPr/>
        </p:nvSpPr>
        <p:spPr>
          <a:xfrm>
            <a:off x="1042441" y="3880417"/>
            <a:ext cx="7609189" cy="2031325"/>
          </a:xfrm>
          <a:prstGeom prst="rect">
            <a:avLst/>
          </a:prstGeom>
        </p:spPr>
        <p:txBody>
          <a:bodyPr wrap="square">
            <a:spAutoFit/>
          </a:bodyPr>
          <a:lstStyle/>
          <a:p>
            <a:r>
              <a:rPr lang="it-IT" dirty="0"/>
              <a:t>Secondo l'Organizzazione mondiale della sanità, le condizioni affinché si possa verificare una vera e propria pandemia sono tre:</a:t>
            </a:r>
          </a:p>
          <a:p>
            <a:endParaRPr lang="it-IT" dirty="0"/>
          </a:p>
          <a:p>
            <a:pPr marL="285750" indent="-285750">
              <a:buFont typeface="Arial" panose="020B0604020202020204" pitchFamily="34" charset="0"/>
              <a:buChar char="•"/>
            </a:pPr>
            <a:r>
              <a:rPr lang="it-IT" dirty="0"/>
              <a:t>la comparsa di un nuovo agente patogeno;</a:t>
            </a:r>
          </a:p>
          <a:p>
            <a:pPr marL="285750" indent="-285750">
              <a:buFont typeface="Arial" panose="020B0604020202020204" pitchFamily="34" charset="0"/>
              <a:buChar char="•"/>
            </a:pPr>
            <a:r>
              <a:rPr lang="it-IT" dirty="0"/>
              <a:t>la capacità di tale agente di colpire gli umani;</a:t>
            </a:r>
          </a:p>
          <a:p>
            <a:pPr marL="285750" indent="-285750">
              <a:buFont typeface="Arial" panose="020B0604020202020204" pitchFamily="34" charset="0"/>
              <a:buChar char="•"/>
            </a:pPr>
            <a:r>
              <a:rPr lang="it-IT" dirty="0"/>
              <a:t>la capacità di tale agente di diffondersi rapidamente per contagio.</a:t>
            </a:r>
          </a:p>
        </p:txBody>
      </p:sp>
      <p:sp>
        <p:nvSpPr>
          <p:cNvPr id="11" name="Rettangolo 10"/>
          <p:cNvSpPr/>
          <p:nvPr/>
        </p:nvSpPr>
        <p:spPr>
          <a:xfrm>
            <a:off x="1445763" y="1239730"/>
            <a:ext cx="7383652" cy="1477328"/>
          </a:xfrm>
          <a:prstGeom prst="rect">
            <a:avLst/>
          </a:prstGeom>
        </p:spPr>
        <p:txBody>
          <a:bodyPr wrap="square">
            <a:spAutoFit/>
          </a:bodyPr>
          <a:lstStyle/>
          <a:p>
            <a:r>
              <a:rPr lang="it-IT" b="1" i="1" dirty="0" smtClean="0">
                <a:solidFill>
                  <a:srgbClr val="FFC000"/>
                </a:solidFill>
              </a:rPr>
              <a:t>Secondo </a:t>
            </a:r>
            <a:r>
              <a:rPr lang="it-IT" b="1" i="1" dirty="0">
                <a:solidFill>
                  <a:srgbClr val="FFC000"/>
                </a:solidFill>
              </a:rPr>
              <a:t>la definizione dell'Organizzazione Mondiale della Sanità (OMS), una pandemia è la diffusione in tutto il Mondo di una nuova </a:t>
            </a:r>
            <a:r>
              <a:rPr lang="it-IT" b="1" i="1" dirty="0" smtClean="0">
                <a:solidFill>
                  <a:srgbClr val="FFC000"/>
                </a:solidFill>
              </a:rPr>
              <a:t>malattia infettiva </a:t>
            </a:r>
            <a:r>
              <a:rPr lang="it-IT" b="1" i="1" dirty="0">
                <a:solidFill>
                  <a:srgbClr val="FFC000"/>
                </a:solidFill>
              </a:rPr>
              <a:t>e, generalmente, indica il coinvolgimento di almeno due continenti, con una sostenuta trasmissione da uomo a </a:t>
            </a:r>
            <a:r>
              <a:rPr lang="it-IT" b="1" i="1" dirty="0" smtClean="0">
                <a:solidFill>
                  <a:srgbClr val="FFC000"/>
                </a:solidFill>
              </a:rPr>
              <a:t>uomo».</a:t>
            </a:r>
            <a:endParaRPr lang="it-IT" b="1" i="1" dirty="0">
              <a:solidFill>
                <a:srgbClr val="FFC000"/>
              </a:solidFill>
            </a:endParaRPr>
          </a:p>
        </p:txBody>
      </p:sp>
    </p:spTree>
    <p:extLst>
      <p:ext uri="{BB962C8B-B14F-4D97-AF65-F5344CB8AC3E}">
        <p14:creationId xmlns:p14="http://schemas.microsoft.com/office/powerpoint/2010/main" val="2978235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93895" y="895183"/>
            <a:ext cx="8981925" cy="2769989"/>
          </a:xfrm>
          <a:prstGeom prst="rect">
            <a:avLst/>
          </a:prstGeom>
        </p:spPr>
        <p:txBody>
          <a:bodyPr wrap="square">
            <a:spAutoFit/>
          </a:bodyPr>
          <a:lstStyle/>
          <a:p>
            <a:r>
              <a:rPr lang="it-IT" dirty="0"/>
              <a:t>Per la terza volta negli ultimi 20 anni un coronavirus degli animali ha imparato ad aggredire l'organismo umano</a:t>
            </a:r>
            <a:r>
              <a:rPr lang="it-IT" dirty="0" smtClean="0"/>
              <a:t>.</a:t>
            </a:r>
          </a:p>
          <a:p>
            <a:r>
              <a:rPr lang="it-IT" dirty="0" smtClean="0"/>
              <a:t>Dopo </a:t>
            </a:r>
            <a:r>
              <a:rPr lang="it-IT" dirty="0"/>
              <a:t>il coronavirus che fra il 2002 e il 2003 ha causato la </a:t>
            </a:r>
            <a:r>
              <a:rPr lang="it-IT" dirty="0" err="1"/>
              <a:t>Sars</a:t>
            </a:r>
            <a:r>
              <a:rPr lang="it-IT" dirty="0"/>
              <a:t> e quello che nel 2015 è stato il responsabile della </a:t>
            </a:r>
            <a:r>
              <a:rPr lang="it-IT" dirty="0" err="1"/>
              <a:t>Mers</a:t>
            </a:r>
            <a:r>
              <a:rPr lang="it-IT" dirty="0"/>
              <a:t>,  </a:t>
            </a:r>
            <a:r>
              <a:rPr lang="it-IT" b="1" i="1" dirty="0" smtClean="0">
                <a:solidFill>
                  <a:srgbClr val="FF0000"/>
                </a:solidFill>
                <a:effectLst>
                  <a:outerShdw blurRad="38100" dist="38100" dir="2700000" algn="tl">
                    <a:srgbClr val="000000">
                      <a:alpha val="43137"/>
                    </a:srgbClr>
                  </a:outerShdw>
                </a:effectLst>
              </a:rPr>
              <a:t>il </a:t>
            </a:r>
            <a:r>
              <a:rPr lang="it-IT" b="1" i="1" dirty="0">
                <a:solidFill>
                  <a:srgbClr val="FF0000"/>
                </a:solidFill>
                <a:effectLst>
                  <a:outerShdw blurRad="38100" dist="38100" dir="2700000" algn="tl">
                    <a:srgbClr val="000000">
                      <a:alpha val="43137"/>
                    </a:srgbClr>
                  </a:outerShdw>
                </a:effectLst>
              </a:rPr>
              <a:t>coronavirus SarsCoV2 </a:t>
            </a:r>
            <a:r>
              <a:rPr lang="it-IT" dirty="0"/>
              <a:t>ha scatenato un'epidemia partita tra dicembre 2019 e gennaio 2020 dalla città cinese di </a:t>
            </a:r>
            <a:r>
              <a:rPr lang="it-IT" dirty="0" smtClean="0"/>
              <a:t>Wuhan e da </a:t>
            </a:r>
            <a:r>
              <a:rPr lang="it-IT" dirty="0"/>
              <a:t>allora il virus è arrivato in decine di </a:t>
            </a:r>
            <a:r>
              <a:rPr lang="it-IT" dirty="0" smtClean="0"/>
              <a:t>Paesi. Al </a:t>
            </a:r>
            <a:r>
              <a:rPr lang="it-IT" dirty="0"/>
              <a:t>di fuori dell'Asia, l'Italia è stata fra i primi a essere colpiti.</a:t>
            </a:r>
          </a:p>
          <a:p>
            <a:endParaRPr lang="it-IT" sz="1600" dirty="0" smtClean="0"/>
          </a:p>
          <a:p>
            <a:endParaRPr lang="it-IT" sz="1600" dirty="0"/>
          </a:p>
          <a:p>
            <a:endParaRPr lang="it-IT" sz="1600" dirty="0"/>
          </a:p>
        </p:txBody>
      </p:sp>
      <p:pic>
        <p:nvPicPr>
          <p:cNvPr id="6" name="Immagine 5"/>
          <p:cNvPicPr>
            <a:picLocks noChangeAspect="1"/>
          </p:cNvPicPr>
          <p:nvPr/>
        </p:nvPicPr>
        <p:blipFill>
          <a:blip r:embed="rId2"/>
          <a:stretch>
            <a:fillRect/>
          </a:stretch>
        </p:blipFill>
        <p:spPr>
          <a:xfrm>
            <a:off x="9845604" y="3665172"/>
            <a:ext cx="2125674" cy="3554655"/>
          </a:xfrm>
          <a:prstGeom prst="rect">
            <a:avLst/>
          </a:prstGeom>
        </p:spPr>
      </p:pic>
      <p:pic>
        <p:nvPicPr>
          <p:cNvPr id="3" name="Immagine 2"/>
          <p:cNvPicPr>
            <a:picLocks noChangeAspect="1"/>
          </p:cNvPicPr>
          <p:nvPr/>
        </p:nvPicPr>
        <p:blipFill>
          <a:blip r:embed="rId3"/>
          <a:stretch>
            <a:fillRect/>
          </a:stretch>
        </p:blipFill>
        <p:spPr>
          <a:xfrm>
            <a:off x="9328972" y="874439"/>
            <a:ext cx="2595458" cy="1381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olo 3"/>
          <p:cNvSpPr>
            <a:spLocks noGrp="1"/>
          </p:cNvSpPr>
          <p:nvPr>
            <p:ph type="title"/>
          </p:nvPr>
        </p:nvSpPr>
        <p:spPr>
          <a:xfrm>
            <a:off x="1467509" y="233994"/>
            <a:ext cx="8911687" cy="1280890"/>
          </a:xfrm>
        </p:spPr>
        <p:txBody>
          <a:bodyPr/>
          <a:lstStyle/>
          <a:p>
            <a:r>
              <a:rPr lang="it-IT" b="1" i="1" dirty="0" smtClean="0">
                <a:solidFill>
                  <a:srgbClr val="92D050"/>
                </a:solidFill>
                <a:effectLst>
                  <a:outerShdw blurRad="38100" dist="38100" dir="2700000" algn="tl">
                    <a:srgbClr val="000000">
                      <a:alpha val="43137"/>
                    </a:srgbClr>
                  </a:outerShdw>
                </a:effectLst>
              </a:rPr>
              <a:t>CORONAVIRUS (COVID-19)</a:t>
            </a:r>
            <a:endParaRPr lang="it-IT" b="1" i="1" dirty="0">
              <a:solidFill>
                <a:srgbClr val="92D050"/>
              </a:solidFill>
              <a:effectLst>
                <a:outerShdw blurRad="38100" dist="38100" dir="2700000" algn="tl">
                  <a:srgbClr val="000000">
                    <a:alpha val="43137"/>
                  </a:srgbClr>
                </a:outerShdw>
              </a:effectLst>
            </a:endParaRPr>
          </a:p>
        </p:txBody>
      </p:sp>
      <p:sp>
        <p:nvSpPr>
          <p:cNvPr id="9" name="Rettangolo 8"/>
          <p:cNvSpPr/>
          <p:nvPr/>
        </p:nvSpPr>
        <p:spPr>
          <a:xfrm>
            <a:off x="630537" y="3013226"/>
            <a:ext cx="8631279" cy="1754326"/>
          </a:xfrm>
          <a:prstGeom prst="rect">
            <a:avLst/>
          </a:prstGeom>
        </p:spPr>
        <p:txBody>
          <a:bodyPr wrap="square">
            <a:spAutoFit/>
          </a:bodyPr>
          <a:lstStyle/>
          <a:p>
            <a:pPr marL="285750" indent="-285750">
              <a:buFont typeface="Arial" panose="020B0604020202020204" pitchFamily="34" charset="0"/>
              <a:buChar char="•"/>
            </a:pPr>
            <a:r>
              <a:rPr lang="it-IT" b="1" dirty="0" smtClean="0">
                <a:solidFill>
                  <a:srgbClr val="FFC000"/>
                </a:solidFill>
                <a:effectLst>
                  <a:outerShdw blurRad="38100" dist="38100" dir="2700000" algn="tl">
                    <a:srgbClr val="000000">
                      <a:alpha val="43137"/>
                    </a:srgbClr>
                  </a:outerShdw>
                </a:effectLst>
              </a:rPr>
              <a:t>COM’È NATO IL CORONAVIRUS?</a:t>
            </a:r>
          </a:p>
          <a:p>
            <a:r>
              <a:rPr lang="it-IT" dirty="0" smtClean="0"/>
              <a:t>Una </a:t>
            </a:r>
            <a:r>
              <a:rPr lang="it-IT" dirty="0"/>
              <a:t>delle prime domande alle quali si cerca una risposta riguarda il processo che ha permesso a un virus caratteristico del mondo animale di adattarsi all'organismo umano. E' il processo chiamato salto di specie. Il coronavirus è tipico dei pipistrelli, ma il passaggio che lo trasforma in un virus aggressivo per l'uomo avviene di solito in un animale intermedio</a:t>
            </a:r>
          </a:p>
        </p:txBody>
      </p:sp>
      <p:sp>
        <p:nvSpPr>
          <p:cNvPr id="15" name="Freccia in giù 14"/>
          <p:cNvSpPr/>
          <p:nvPr/>
        </p:nvSpPr>
        <p:spPr>
          <a:xfrm>
            <a:off x="4842456" y="2765125"/>
            <a:ext cx="138757" cy="3075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84859" y="4861899"/>
            <a:ext cx="9442951" cy="1754326"/>
          </a:xfrm>
          <a:prstGeom prst="rect">
            <a:avLst/>
          </a:prstGeom>
        </p:spPr>
        <p:txBody>
          <a:bodyPr wrap="square">
            <a:spAutoFit/>
          </a:bodyPr>
          <a:lstStyle/>
          <a:p>
            <a:pPr marL="285750" indent="-285750">
              <a:buFont typeface="Arial" panose="020B0604020202020204" pitchFamily="34" charset="0"/>
              <a:buChar char="•"/>
            </a:pPr>
            <a:r>
              <a:rPr lang="it-IT" b="1" dirty="0">
                <a:solidFill>
                  <a:schemeClr val="accent2"/>
                </a:solidFill>
                <a:effectLst>
                  <a:outerShdw blurRad="38100" dist="38100" dir="2700000" algn="tl">
                    <a:srgbClr val="000000">
                      <a:alpha val="43137"/>
                    </a:srgbClr>
                  </a:outerShdw>
                </a:effectLst>
              </a:rPr>
              <a:t>COME SI </a:t>
            </a:r>
            <a:r>
              <a:rPr lang="it-IT" b="1" dirty="0" smtClean="0">
                <a:solidFill>
                  <a:schemeClr val="accent2"/>
                </a:solidFill>
                <a:effectLst>
                  <a:outerShdw blurRad="38100" dist="38100" dir="2700000" algn="tl">
                    <a:srgbClr val="000000">
                      <a:alpha val="43137"/>
                    </a:srgbClr>
                  </a:outerShdw>
                </a:effectLst>
              </a:rPr>
              <a:t>TRASMETTE?</a:t>
            </a:r>
            <a:endParaRPr lang="it-IT" b="1" dirty="0">
              <a:solidFill>
                <a:schemeClr val="accent2"/>
              </a:solidFill>
              <a:effectLst>
                <a:outerShdw blurRad="38100" dist="38100" dir="2700000" algn="tl">
                  <a:srgbClr val="000000">
                    <a:alpha val="43137"/>
                  </a:srgbClr>
                </a:outerShdw>
              </a:effectLst>
            </a:endParaRPr>
          </a:p>
          <a:p>
            <a:r>
              <a:rPr lang="it-IT" dirty="0"/>
              <a:t>La modalità di trasmissione del coronavirus SarsCoV2 è ancora oggetto di studio e fin dall'inizio è stato chiaro che può essere trasmesso anche da chi non mostra sintomi. E' probabile, anche se non del tutto confermato, che le particelle del virus possano essere trasportate nell'aria, con le goccioline emesse quando si tossisce o si starnutisce, oppure possano essere depositate sulle superfici degli oggetti.</a:t>
            </a:r>
          </a:p>
        </p:txBody>
      </p:sp>
    </p:spTree>
    <p:extLst>
      <p:ext uri="{BB962C8B-B14F-4D97-AF65-F5344CB8AC3E}">
        <p14:creationId xmlns:p14="http://schemas.microsoft.com/office/powerpoint/2010/main" val="1040390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97279" y="168939"/>
            <a:ext cx="9988061" cy="2308324"/>
          </a:xfrm>
          <a:prstGeom prst="rect">
            <a:avLst/>
          </a:prstGeom>
        </p:spPr>
        <p:txBody>
          <a:bodyPr wrap="square">
            <a:spAutoFit/>
          </a:bodyPr>
          <a:lstStyle/>
          <a:p>
            <a:pPr marL="285750" indent="-285750">
              <a:buFont typeface="Arial" panose="020B0604020202020204" pitchFamily="34" charset="0"/>
              <a:buChar char="•"/>
            </a:pPr>
            <a:r>
              <a:rPr lang="it-IT" b="1" dirty="0">
                <a:solidFill>
                  <a:srgbClr val="0070C0"/>
                </a:solidFill>
                <a:effectLst>
                  <a:outerShdw blurRad="38100" dist="38100" dir="2700000" algn="tl">
                    <a:srgbClr val="000000">
                      <a:alpha val="43137"/>
                    </a:srgbClr>
                  </a:outerShdw>
                </a:effectLst>
              </a:rPr>
              <a:t>QUALI SONO I </a:t>
            </a:r>
            <a:r>
              <a:rPr lang="it-IT" b="1" dirty="0" smtClean="0">
                <a:solidFill>
                  <a:srgbClr val="0070C0"/>
                </a:solidFill>
                <a:effectLst>
                  <a:outerShdw blurRad="38100" dist="38100" dir="2700000" algn="tl">
                    <a:srgbClr val="000000">
                      <a:alpha val="43137"/>
                    </a:srgbClr>
                  </a:outerShdw>
                </a:effectLst>
              </a:rPr>
              <a:t>SINTOMI?</a:t>
            </a:r>
          </a:p>
          <a:p>
            <a:r>
              <a:rPr lang="it-IT" dirty="0" smtClean="0"/>
              <a:t>I </a:t>
            </a:r>
            <a:r>
              <a:rPr lang="it-IT" dirty="0"/>
              <a:t>più comuni sono febbre, tosse e respiro affannato, mentre nei casi più gravi il coronavirus </a:t>
            </a:r>
            <a:r>
              <a:rPr lang="it-IT" dirty="0" smtClean="0"/>
              <a:t>può provocare polmoniti, sindrome respiratoria acuta, insufficienza renale e persino la morte.</a:t>
            </a:r>
          </a:p>
          <a:p>
            <a:r>
              <a:rPr lang="it-IT" dirty="0" smtClean="0"/>
              <a:t>Attualmente, non esistono vaccini, ma solo rimedi sintomatici.</a:t>
            </a:r>
          </a:p>
          <a:p>
            <a:endParaRPr lang="it-IT" dirty="0" smtClean="0">
              <a:solidFill>
                <a:schemeClr val="accent2">
                  <a:lumMod val="60000"/>
                  <a:lumOff val="40000"/>
                </a:schemeClr>
              </a:solidFill>
            </a:endParaRPr>
          </a:p>
          <a:p>
            <a:pPr marL="285750" indent="-285750">
              <a:buFont typeface="Arial" panose="020B0604020202020204" pitchFamily="34" charset="0"/>
              <a:buChar char="•"/>
            </a:pPr>
            <a:r>
              <a:rPr lang="it-IT" b="1" dirty="0" smtClean="0">
                <a:solidFill>
                  <a:srgbClr val="00B0F0"/>
                </a:solidFill>
                <a:effectLst>
                  <a:outerShdw blurRad="38100" dist="38100" dir="2700000" algn="tl">
                    <a:srgbClr val="000000">
                      <a:alpha val="43137"/>
                    </a:srgbClr>
                  </a:outerShdw>
                </a:effectLst>
              </a:rPr>
              <a:t>COME CI SI PROTEGGE?</a:t>
            </a:r>
          </a:p>
          <a:p>
            <a:endParaRPr lang="it-IT" dirty="0"/>
          </a:p>
        </p:txBody>
      </p:sp>
      <p:sp>
        <p:nvSpPr>
          <p:cNvPr id="3" name="CasellaDiTesto 2"/>
          <p:cNvSpPr txBox="1"/>
          <p:nvPr/>
        </p:nvSpPr>
        <p:spPr>
          <a:xfrm>
            <a:off x="1097279" y="2228514"/>
            <a:ext cx="9959926" cy="369332"/>
          </a:xfrm>
          <a:prstGeom prst="rect">
            <a:avLst/>
          </a:prstGeom>
          <a:noFill/>
        </p:spPr>
        <p:txBody>
          <a:bodyPr wrap="square" rtlCol="0">
            <a:spAutoFit/>
          </a:bodyPr>
          <a:lstStyle/>
          <a:p>
            <a:r>
              <a:rPr lang="it-IT" dirty="0" smtClean="0"/>
              <a:t>Esistono dei comportamenti, consigliati dall’Oms, che riducono il rischio d’infezione.</a:t>
            </a:r>
            <a:endParaRPr lang="it-IT" dirty="0"/>
          </a:p>
        </p:txBody>
      </p:sp>
      <p:pic>
        <p:nvPicPr>
          <p:cNvPr id="9" name="Immagine 8"/>
          <p:cNvPicPr>
            <a:picLocks noChangeAspect="1"/>
          </p:cNvPicPr>
          <p:nvPr/>
        </p:nvPicPr>
        <p:blipFill>
          <a:blip r:embed="rId2"/>
          <a:stretch>
            <a:fillRect/>
          </a:stretch>
        </p:blipFill>
        <p:spPr>
          <a:xfrm>
            <a:off x="2446986" y="4933243"/>
            <a:ext cx="3149691" cy="1763827"/>
          </a:xfrm>
          <a:prstGeom prst="rect">
            <a:avLst/>
          </a:prstGeom>
          <a:ln>
            <a:noFill/>
          </a:ln>
          <a:effectLst>
            <a:softEdge rad="112500"/>
          </a:effectLst>
        </p:spPr>
      </p:pic>
      <p:sp>
        <p:nvSpPr>
          <p:cNvPr id="4" name="Rettangolo 3"/>
          <p:cNvSpPr/>
          <p:nvPr/>
        </p:nvSpPr>
        <p:spPr>
          <a:xfrm>
            <a:off x="676947" y="2809806"/>
            <a:ext cx="4919730" cy="2062103"/>
          </a:xfrm>
          <a:prstGeom prst="rect">
            <a:avLst/>
          </a:prstGeom>
        </p:spPr>
        <p:txBody>
          <a:bodyPr wrap="square">
            <a:spAutoFit/>
          </a:bodyPr>
          <a:lstStyle/>
          <a:p>
            <a:r>
              <a:rPr lang="it-IT" sz="1600" dirty="0"/>
              <a:t>Il virus non deve continuare a diffondersi liberamente e i mezzi per impedirlo </a:t>
            </a:r>
            <a:r>
              <a:rPr lang="it-IT" sz="1600" dirty="0" smtClean="0"/>
              <a:t>sono </a:t>
            </a:r>
            <a:r>
              <a:rPr lang="it-IT" sz="1600" dirty="0"/>
              <a:t>l’auto-isolamento e l’auto-quarantena</a:t>
            </a:r>
            <a:r>
              <a:rPr lang="it-IT" sz="1600" dirty="0" smtClean="0"/>
              <a:t>.</a:t>
            </a:r>
          </a:p>
          <a:p>
            <a:endParaRPr lang="it-IT" sz="1600" dirty="0" smtClean="0"/>
          </a:p>
          <a:p>
            <a:r>
              <a:rPr lang="it-IT" sz="1600" dirty="0" smtClean="0"/>
              <a:t> È </a:t>
            </a:r>
            <a:r>
              <a:rPr lang="it-IT" sz="1600" dirty="0"/>
              <a:t>necessaria la responsabilità individuale</a:t>
            </a:r>
            <a:r>
              <a:rPr lang="it-IT" sz="1600" dirty="0" smtClean="0"/>
              <a:t>, è giusto auto-isolarsi </a:t>
            </a:r>
            <a:r>
              <a:rPr lang="it-IT" sz="1600" dirty="0"/>
              <a:t>se si è </a:t>
            </a:r>
            <a:r>
              <a:rPr lang="it-IT" sz="1600" dirty="0" smtClean="0"/>
              <a:t>malati e l’ </a:t>
            </a:r>
            <a:r>
              <a:rPr lang="it-IT" sz="1600" dirty="0"/>
              <a:t>auto-quarantena se si è stati a stretto contatto con una </a:t>
            </a:r>
            <a:r>
              <a:rPr lang="it-IT" sz="1600" dirty="0" smtClean="0"/>
              <a:t>persona infetta.</a:t>
            </a:r>
            <a:endParaRPr lang="it-IT" sz="1600" dirty="0"/>
          </a:p>
        </p:txBody>
      </p:sp>
      <p:pic>
        <p:nvPicPr>
          <p:cNvPr id="7" name="Immagine 6"/>
          <p:cNvPicPr>
            <a:picLocks noChangeAspect="1"/>
          </p:cNvPicPr>
          <p:nvPr/>
        </p:nvPicPr>
        <p:blipFill>
          <a:blip r:embed="rId3"/>
          <a:stretch>
            <a:fillRect/>
          </a:stretch>
        </p:blipFill>
        <p:spPr>
          <a:xfrm>
            <a:off x="5596677" y="2748472"/>
            <a:ext cx="6595323" cy="3765330"/>
          </a:xfrm>
          <a:prstGeom prst="rect">
            <a:avLst/>
          </a:prstGeom>
          <a:ln>
            <a:noFill/>
          </a:ln>
          <a:effectLst>
            <a:softEdge rad="112500"/>
          </a:effectLst>
        </p:spPr>
      </p:pic>
    </p:spTree>
    <p:extLst>
      <p:ext uri="{BB962C8B-B14F-4D97-AF65-F5344CB8AC3E}">
        <p14:creationId xmlns:p14="http://schemas.microsoft.com/office/powerpoint/2010/main" val="195589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83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r="3007"/>
          <a:stretch/>
        </p:blipFill>
        <p:spPr>
          <a:xfrm>
            <a:off x="1339402" y="0"/>
            <a:ext cx="9800823" cy="6857999"/>
          </a:xfrm>
          <a:prstGeom prst="rect">
            <a:avLst/>
          </a:prstGeom>
          <a:ln>
            <a:noFill/>
          </a:ln>
          <a:effectLst>
            <a:softEdge rad="112500"/>
          </a:effectLst>
        </p:spPr>
      </p:pic>
    </p:spTree>
    <p:extLst>
      <p:ext uri="{BB962C8B-B14F-4D97-AF65-F5344CB8AC3E}">
        <p14:creationId xmlns:p14="http://schemas.microsoft.com/office/powerpoint/2010/main" val="2318779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7090" y="96720"/>
            <a:ext cx="8596668" cy="562687"/>
          </a:xfrm>
        </p:spPr>
        <p:txBody>
          <a:bodyPr>
            <a:noAutofit/>
          </a:bodyPr>
          <a:lstStyle/>
          <a:p>
            <a:r>
              <a:rPr lang="it-IT" sz="3200" b="1" i="1" dirty="0" smtClean="0">
                <a:solidFill>
                  <a:srgbClr val="FFC000"/>
                </a:solidFill>
                <a:effectLst>
                  <a:outerShdw blurRad="38100" dist="38100" dir="2700000" algn="tl">
                    <a:srgbClr val="000000">
                      <a:alpha val="43137"/>
                    </a:srgbClr>
                  </a:outerShdw>
                </a:effectLst>
              </a:rPr>
              <a:t>Coronavirus: </a:t>
            </a:r>
            <a:r>
              <a:rPr lang="it-IT" sz="3200" b="1" i="1" dirty="0">
                <a:solidFill>
                  <a:srgbClr val="FFC000"/>
                </a:solidFill>
                <a:effectLst>
                  <a:outerShdw blurRad="38100" dist="38100" dir="2700000" algn="tl">
                    <a:srgbClr val="000000">
                      <a:alpha val="43137"/>
                    </a:srgbClr>
                  </a:outerShdw>
                </a:effectLst>
              </a:rPr>
              <a:t>dal primo caso ai contagi</a:t>
            </a:r>
            <a:br>
              <a:rPr lang="it-IT" sz="3200" b="1" i="1" dirty="0">
                <a:solidFill>
                  <a:srgbClr val="FFC000"/>
                </a:solidFill>
                <a:effectLst>
                  <a:outerShdw blurRad="38100" dist="38100" dir="2700000" algn="tl">
                    <a:srgbClr val="000000">
                      <a:alpha val="43137"/>
                    </a:srgbClr>
                  </a:outerShdw>
                </a:effectLst>
              </a:rPr>
            </a:br>
            <a:endParaRPr lang="it-IT" sz="3200" b="1" i="1" dirty="0">
              <a:solidFill>
                <a:srgbClr val="FFC000"/>
              </a:solidFill>
              <a:effectLst>
                <a:outerShdw blurRad="38100" dist="38100" dir="2700000" algn="tl">
                  <a:srgbClr val="000000">
                    <a:alpha val="43137"/>
                  </a:srgbClr>
                </a:outerShdw>
              </a:effectLst>
            </a:endParaRPr>
          </a:p>
        </p:txBody>
      </p:sp>
      <p:pic>
        <p:nvPicPr>
          <p:cNvPr id="10" name="Immagine 9"/>
          <p:cNvPicPr>
            <a:picLocks noChangeAspect="1"/>
          </p:cNvPicPr>
          <p:nvPr/>
        </p:nvPicPr>
        <p:blipFill>
          <a:blip r:embed="rId2"/>
          <a:stretch>
            <a:fillRect/>
          </a:stretch>
        </p:blipFill>
        <p:spPr>
          <a:xfrm>
            <a:off x="1828736" y="761892"/>
            <a:ext cx="3828460" cy="2396678"/>
          </a:xfrm>
          <a:prstGeom prst="rect">
            <a:avLst/>
          </a:prstGeom>
          <a:ln>
            <a:noFill/>
          </a:ln>
          <a:effectLst>
            <a:softEdge rad="112500"/>
          </a:effectLst>
        </p:spPr>
      </p:pic>
      <p:sp>
        <p:nvSpPr>
          <p:cNvPr id="3" name="Rettangolo 2"/>
          <p:cNvSpPr/>
          <p:nvPr/>
        </p:nvSpPr>
        <p:spPr>
          <a:xfrm>
            <a:off x="6284365" y="929807"/>
            <a:ext cx="5052812" cy="1477328"/>
          </a:xfrm>
          <a:prstGeom prst="rect">
            <a:avLst/>
          </a:prstGeom>
        </p:spPr>
        <p:txBody>
          <a:bodyPr wrap="square">
            <a:spAutoFit/>
          </a:bodyPr>
          <a:lstStyle/>
          <a:p>
            <a:r>
              <a:rPr lang="it-IT" dirty="0"/>
              <a:t>L’11 gennaio viene confermata </a:t>
            </a:r>
            <a:r>
              <a:rPr lang="it-IT" i="1" dirty="0"/>
              <a:t>la prima vittima del coronavirus</a:t>
            </a:r>
            <a:r>
              <a:rPr lang="it-IT" dirty="0"/>
              <a:t>: si tratta di un uomo di 61 anni, morto di polmonite. A quel punto sono una quarantina i contagiati nel Paese, secondo le cifre diffuse dalla Cina.</a:t>
            </a:r>
          </a:p>
        </p:txBody>
      </p:sp>
      <p:sp>
        <p:nvSpPr>
          <p:cNvPr id="11" name="Rettangolo 10"/>
          <p:cNvSpPr/>
          <p:nvPr/>
        </p:nvSpPr>
        <p:spPr>
          <a:xfrm>
            <a:off x="1018522" y="3336757"/>
            <a:ext cx="6258525" cy="1477328"/>
          </a:xfrm>
          <a:prstGeom prst="rect">
            <a:avLst/>
          </a:prstGeom>
        </p:spPr>
        <p:txBody>
          <a:bodyPr wrap="square">
            <a:spAutoFit/>
          </a:bodyPr>
          <a:lstStyle/>
          <a:p>
            <a:r>
              <a:rPr lang="it-IT" i="1" dirty="0"/>
              <a:t>Il 24 gennaio vengono accertati i primi casi in Europa</a:t>
            </a:r>
            <a:r>
              <a:rPr lang="it-IT" dirty="0"/>
              <a:t>: in Francia, a Bordeaux e Parigi, tre persone risultano contagiate dal coronavirus. Nuovi casi di contagio al di fuori della Cina si registrano a Hong Kong, Macao, Malesia, Singapore, Taiwan, Vietnam e Nepal.</a:t>
            </a:r>
          </a:p>
        </p:txBody>
      </p:sp>
      <p:pic>
        <p:nvPicPr>
          <p:cNvPr id="12" name="Immagine 11"/>
          <p:cNvPicPr>
            <a:picLocks noChangeAspect="1"/>
          </p:cNvPicPr>
          <p:nvPr/>
        </p:nvPicPr>
        <p:blipFill>
          <a:blip r:embed="rId3"/>
          <a:stretch>
            <a:fillRect/>
          </a:stretch>
        </p:blipFill>
        <p:spPr>
          <a:xfrm>
            <a:off x="7309228" y="2677535"/>
            <a:ext cx="2054530" cy="2402032"/>
          </a:xfrm>
          <a:prstGeom prst="rect">
            <a:avLst/>
          </a:prstGeom>
        </p:spPr>
      </p:pic>
      <p:pic>
        <p:nvPicPr>
          <p:cNvPr id="13" name="Immagine 12"/>
          <p:cNvPicPr>
            <a:picLocks noChangeAspect="1"/>
          </p:cNvPicPr>
          <p:nvPr/>
        </p:nvPicPr>
        <p:blipFill>
          <a:blip r:embed="rId4"/>
          <a:stretch>
            <a:fillRect/>
          </a:stretch>
        </p:blipFill>
        <p:spPr>
          <a:xfrm>
            <a:off x="9395938" y="2683163"/>
            <a:ext cx="2055121" cy="2409813"/>
          </a:xfrm>
          <a:prstGeom prst="rect">
            <a:avLst/>
          </a:prstGeom>
          <a:ln>
            <a:noFill/>
          </a:ln>
          <a:effectLst>
            <a:softEdge rad="112500"/>
          </a:effectLst>
        </p:spPr>
      </p:pic>
      <p:sp>
        <p:nvSpPr>
          <p:cNvPr id="14" name="Rettangolo 13"/>
          <p:cNvSpPr/>
          <p:nvPr/>
        </p:nvSpPr>
        <p:spPr>
          <a:xfrm>
            <a:off x="1828736" y="5275847"/>
            <a:ext cx="8636573" cy="400110"/>
          </a:xfrm>
          <a:prstGeom prst="rect">
            <a:avLst/>
          </a:prstGeom>
        </p:spPr>
        <p:txBody>
          <a:bodyPr wrap="square">
            <a:spAutoFit/>
          </a:bodyPr>
          <a:lstStyle/>
          <a:p>
            <a:r>
              <a:rPr lang="it-IT" sz="2000" b="1" i="1" u="sng" dirty="0">
                <a:solidFill>
                  <a:srgbClr val="C00000"/>
                </a:solidFill>
              </a:rPr>
              <a:t>Verso la fine di gennaio, le vittime del coronavirus sono oltre 100.</a:t>
            </a:r>
          </a:p>
        </p:txBody>
      </p:sp>
      <p:sp>
        <p:nvSpPr>
          <p:cNvPr id="15" name="Rettangolo 14"/>
          <p:cNvSpPr/>
          <p:nvPr/>
        </p:nvSpPr>
        <p:spPr>
          <a:xfrm>
            <a:off x="831960" y="6137719"/>
            <a:ext cx="10630124" cy="400110"/>
          </a:xfrm>
          <a:prstGeom prst="rect">
            <a:avLst/>
          </a:prstGeom>
          <a:solidFill>
            <a:srgbClr val="FFC000"/>
          </a:solidFill>
          <a:ln w="28575"/>
        </p:spPr>
        <p:style>
          <a:lnRef idx="2">
            <a:schemeClr val="accent5"/>
          </a:lnRef>
          <a:fillRef idx="1">
            <a:schemeClr val="lt1"/>
          </a:fillRef>
          <a:effectRef idx="0">
            <a:schemeClr val="accent5"/>
          </a:effectRef>
          <a:fontRef idx="minor">
            <a:schemeClr val="dk1"/>
          </a:fontRef>
        </p:style>
        <p:txBody>
          <a:bodyPr wrap="square">
            <a:spAutoFit/>
          </a:bodyPr>
          <a:lstStyle/>
          <a:p>
            <a:r>
              <a:rPr lang="it-IT" sz="2000" b="1" i="1" dirty="0">
                <a:solidFill>
                  <a:srgbClr val="C00000"/>
                </a:solidFill>
                <a:effectLst>
                  <a:outerShdw blurRad="38100" dist="38100" dir="2700000" algn="tl">
                    <a:srgbClr val="000000">
                      <a:alpha val="43137"/>
                    </a:srgbClr>
                  </a:outerShdw>
                </a:effectLst>
              </a:rPr>
              <a:t>Il 30 gennaio l'Oms dichiara che il coronavirus un' "emergenza sanitaria globale". </a:t>
            </a:r>
          </a:p>
        </p:txBody>
      </p:sp>
    </p:spTree>
    <p:extLst>
      <p:ext uri="{BB962C8B-B14F-4D97-AF65-F5344CB8AC3E}">
        <p14:creationId xmlns:p14="http://schemas.microsoft.com/office/powerpoint/2010/main" val="126343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025940" y="261542"/>
            <a:ext cx="3863663" cy="2418716"/>
          </a:xfrm>
          <a:prstGeom prst="rect">
            <a:avLst/>
          </a:prstGeom>
          <a:ln>
            <a:noFill/>
          </a:ln>
          <a:effectLst>
            <a:softEdge rad="112500"/>
          </a:effectLst>
        </p:spPr>
      </p:pic>
      <p:sp>
        <p:nvSpPr>
          <p:cNvPr id="3" name="Rettangolo 2"/>
          <p:cNvSpPr/>
          <p:nvPr/>
        </p:nvSpPr>
        <p:spPr>
          <a:xfrm>
            <a:off x="1309095" y="1144879"/>
            <a:ext cx="6716845" cy="1754326"/>
          </a:xfrm>
          <a:prstGeom prst="rect">
            <a:avLst/>
          </a:prstGeom>
        </p:spPr>
        <p:txBody>
          <a:bodyPr wrap="square">
            <a:spAutoFit/>
          </a:bodyPr>
          <a:lstStyle/>
          <a:p>
            <a:r>
              <a:rPr lang="it-IT" dirty="0"/>
              <a:t>Sempre il 30 gennaio arriva la notizia dei </a:t>
            </a:r>
            <a:r>
              <a:rPr lang="it-IT" i="1" dirty="0"/>
              <a:t>primi due casi accertati anche in Italia</a:t>
            </a:r>
            <a:r>
              <a:rPr lang="it-IT" dirty="0"/>
              <a:t>: si tratta di due turisti cinesi che sono stati ricoverati in isolamento all'ospedale </a:t>
            </a:r>
            <a:r>
              <a:rPr lang="it-IT" dirty="0" err="1" smtClean="0"/>
              <a:t>Spallanzani</a:t>
            </a:r>
            <a:r>
              <a:rPr lang="it-IT" dirty="0" smtClean="0"/>
              <a:t> di Roma. </a:t>
            </a:r>
            <a:r>
              <a:rPr lang="it-IT" i="1" dirty="0" smtClean="0"/>
              <a:t>L'Italia</a:t>
            </a:r>
            <a:r>
              <a:rPr lang="it-IT" i="1" dirty="0"/>
              <a:t>, annuncia il premier Conte, ha deciso di chiudere il traffico aereo da e per la </a:t>
            </a:r>
            <a:r>
              <a:rPr lang="it-IT" i="1" dirty="0" smtClean="0"/>
              <a:t>Cina.</a:t>
            </a:r>
            <a:endParaRPr lang="it-IT" i="1" dirty="0"/>
          </a:p>
          <a:p>
            <a:endParaRPr lang="it-IT" dirty="0"/>
          </a:p>
        </p:txBody>
      </p:sp>
      <p:sp>
        <p:nvSpPr>
          <p:cNvPr id="4" name="Rettangolo 3"/>
          <p:cNvSpPr/>
          <p:nvPr/>
        </p:nvSpPr>
        <p:spPr>
          <a:xfrm>
            <a:off x="1206064" y="2799366"/>
            <a:ext cx="9444764" cy="1754326"/>
          </a:xfrm>
          <a:prstGeom prst="rect">
            <a:avLst/>
          </a:prstGeom>
        </p:spPr>
        <p:txBody>
          <a:bodyPr wrap="square">
            <a:spAutoFit/>
          </a:bodyPr>
          <a:lstStyle/>
          <a:p>
            <a:r>
              <a:rPr lang="it-IT" i="1" dirty="0"/>
              <a:t>Tra il 21 e il 22 febbraio si registrano i primi contagi in Italia legati al Covid19. L'emergenza investe anche il nostro Paese dove si registrano centinaia di casi positivi </a:t>
            </a:r>
            <a:r>
              <a:rPr lang="it-IT" i="1" dirty="0" smtClean="0"/>
              <a:t>maggiormente </a:t>
            </a:r>
            <a:r>
              <a:rPr lang="it-IT" i="1" dirty="0"/>
              <a:t>nel Lodigiano e in </a:t>
            </a:r>
            <a:r>
              <a:rPr lang="it-IT" i="1" dirty="0" smtClean="0"/>
              <a:t>Veneto.</a:t>
            </a:r>
          </a:p>
          <a:p>
            <a:r>
              <a:rPr lang="it-IT" i="1" dirty="0" smtClean="0"/>
              <a:t> Il </a:t>
            </a:r>
            <a:r>
              <a:rPr lang="it-IT" i="1" dirty="0" err="1"/>
              <a:t>Cdm</a:t>
            </a:r>
            <a:r>
              <a:rPr lang="it-IT" i="1" dirty="0"/>
              <a:t> nella serata tra il 22 e il 23 febbraio vara un decreto per contrastare la trasmissione del </a:t>
            </a:r>
            <a:r>
              <a:rPr lang="it-IT" i="1" dirty="0" smtClean="0"/>
              <a:t>Coronavirus.</a:t>
            </a:r>
            <a:endParaRPr lang="it-IT" i="1" dirty="0"/>
          </a:p>
          <a:p>
            <a:endParaRPr lang="it-IT" dirty="0"/>
          </a:p>
        </p:txBody>
      </p:sp>
      <p:pic>
        <p:nvPicPr>
          <p:cNvPr id="5" name="Immagine 4"/>
          <p:cNvPicPr>
            <a:picLocks noChangeAspect="1"/>
          </p:cNvPicPr>
          <p:nvPr/>
        </p:nvPicPr>
        <p:blipFill>
          <a:blip r:embed="rId3"/>
          <a:stretch>
            <a:fillRect/>
          </a:stretch>
        </p:blipFill>
        <p:spPr>
          <a:xfrm>
            <a:off x="7352221" y="4126119"/>
            <a:ext cx="4137806" cy="2590334"/>
          </a:xfrm>
          <a:prstGeom prst="rect">
            <a:avLst/>
          </a:prstGeom>
          <a:ln>
            <a:noFill/>
          </a:ln>
          <a:effectLst>
            <a:softEdge rad="112500"/>
          </a:effectLst>
        </p:spPr>
      </p:pic>
      <p:sp>
        <p:nvSpPr>
          <p:cNvPr id="6" name="Rettangolo 5"/>
          <p:cNvSpPr/>
          <p:nvPr/>
        </p:nvSpPr>
        <p:spPr>
          <a:xfrm>
            <a:off x="1449147" y="4553692"/>
            <a:ext cx="5659991" cy="1754326"/>
          </a:xfrm>
          <a:prstGeom prst="rect">
            <a:avLst/>
          </a:prstGeom>
        </p:spPr>
        <p:txBody>
          <a:bodyPr wrap="square">
            <a:spAutoFit/>
          </a:bodyPr>
          <a:lstStyle/>
          <a:p>
            <a:r>
              <a:rPr lang="it-IT" i="1" dirty="0"/>
              <a:t>Il 4 marzo, il premier italiano firma un nuovo decreto: scuole e università chiuse fino al 15 marzo, campionato di calcio a porte chiuse per un mese e restrizioni anche per cinema e teatri. Per tutti distanza di sicurezza di un metro, da evitare strette di mano e </a:t>
            </a:r>
            <a:r>
              <a:rPr lang="it-IT" i="1" dirty="0" smtClean="0"/>
              <a:t>abbracci.</a:t>
            </a:r>
            <a:endParaRPr lang="it-IT" i="1" dirty="0"/>
          </a:p>
        </p:txBody>
      </p:sp>
      <p:sp>
        <p:nvSpPr>
          <p:cNvPr id="7" name="Titolo 6"/>
          <p:cNvSpPr>
            <a:spLocks noGrp="1"/>
          </p:cNvSpPr>
          <p:nvPr>
            <p:ph type="title"/>
          </p:nvPr>
        </p:nvSpPr>
        <p:spPr>
          <a:xfrm>
            <a:off x="1739141" y="258369"/>
            <a:ext cx="8911687" cy="1280890"/>
          </a:xfrm>
        </p:spPr>
        <p:txBody>
          <a:bodyPr>
            <a:normAutofit/>
          </a:bodyPr>
          <a:lstStyle/>
          <a:p>
            <a:r>
              <a:rPr lang="it-IT" b="1" i="1" dirty="0" smtClean="0">
                <a:solidFill>
                  <a:srgbClr val="FF0000"/>
                </a:solidFill>
                <a:effectLst>
                  <a:outerShdw blurRad="38100" dist="38100" dir="2700000" algn="tl">
                    <a:srgbClr val="000000">
                      <a:alpha val="43137"/>
                    </a:srgbClr>
                  </a:outerShdw>
                </a:effectLst>
              </a:rPr>
              <a:t>Pandemia in Italia</a:t>
            </a:r>
            <a:endParaRPr lang="it-IT"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5949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Filo">
  <a:themeElements>
    <a:clrScheme name="Filo">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Filo</Template>
  <TotalTime>2590</TotalTime>
  <Words>3792</Words>
  <Application>Microsoft Office PowerPoint</Application>
  <PresentationFormat>Widescreen</PresentationFormat>
  <Paragraphs>104</Paragraphs>
  <Slides>21</Slides>
  <Notes>0</Notes>
  <HiddenSlides>0</HiddenSlides>
  <MMClips>3</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21</vt:i4>
      </vt:variant>
    </vt:vector>
  </HeadingPairs>
  <TitlesOfParts>
    <vt:vector size="28" baseType="lpstr">
      <vt:lpstr>Agency FB</vt:lpstr>
      <vt:lpstr>Algerian</vt:lpstr>
      <vt:lpstr>Arial</vt:lpstr>
      <vt:lpstr>Calibri</vt:lpstr>
      <vt:lpstr>Century Gothic</vt:lpstr>
      <vt:lpstr>Wingdings 3</vt:lpstr>
      <vt:lpstr>Filo</vt:lpstr>
      <vt:lpstr>Presentazione standard di PowerPoint</vt:lpstr>
      <vt:lpstr>Organizzazione Mondiale della Sanità (OMS) </vt:lpstr>
      <vt:lpstr>«L’OMS dichiara il coronavirus una pandemia»</vt:lpstr>
      <vt:lpstr>PANDEMIA (dal greco pan-demos "tutto il popolo") </vt:lpstr>
      <vt:lpstr>CORONAVIRUS (COVID-19)</vt:lpstr>
      <vt:lpstr>Presentazione standard di PowerPoint</vt:lpstr>
      <vt:lpstr>Presentazione standard di PowerPoint</vt:lpstr>
      <vt:lpstr>Coronavirus: dal primo caso ai contagi </vt:lpstr>
      <vt:lpstr>Pandemia in Italia</vt:lpstr>
      <vt:lpstr>Presentazione standard di PowerPoint</vt:lpstr>
      <vt:lpstr>«Riempire di senso il tempo del coronavirus»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GLI ORGANISMI INTERNAZIONALI</dc:title>
  <dc:creator>Martina Esposito</dc:creator>
  <cp:lastModifiedBy>Martina Esposito</cp:lastModifiedBy>
  <cp:revision>122</cp:revision>
  <dcterms:created xsi:type="dcterms:W3CDTF">2020-03-27T13:12:10Z</dcterms:created>
  <dcterms:modified xsi:type="dcterms:W3CDTF">2020-04-06T20:50:44Z</dcterms:modified>
</cp:coreProperties>
</file>