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6B7847-1BFE-43F5-96B1-C3A37A42D40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3D281D71-069A-4AC6-A3C9-E2A7970A3139}">
      <dgm:prSet phldrT="[Testo]"/>
      <dgm:spPr/>
      <dgm:t>
        <a:bodyPr/>
        <a:lstStyle/>
        <a:p>
          <a:r>
            <a:rPr lang="it-IT" dirty="0" smtClean="0">
              <a:latin typeface="Arial Narrow" panose="020B0606020202030204" pitchFamily="34" charset="0"/>
            </a:rPr>
            <a:t>Timore o paura?</a:t>
          </a:r>
          <a:endParaRPr lang="it-IT" dirty="0">
            <a:latin typeface="Arial Narrow" panose="020B0606020202030204" pitchFamily="34" charset="0"/>
          </a:endParaRPr>
        </a:p>
      </dgm:t>
    </dgm:pt>
    <dgm:pt modelId="{B442A354-BF04-40F1-8CB5-AF101F7DDE4B}" type="parTrans" cxnId="{C1D4EAFF-BB00-4CD8-A425-9BE76BC9E6AC}">
      <dgm:prSet/>
      <dgm:spPr/>
      <dgm:t>
        <a:bodyPr/>
        <a:lstStyle/>
        <a:p>
          <a:endParaRPr lang="it-IT">
            <a:latin typeface="Arial Narrow" panose="020B0606020202030204" pitchFamily="34" charset="0"/>
          </a:endParaRPr>
        </a:p>
      </dgm:t>
    </dgm:pt>
    <dgm:pt modelId="{2C9EA5A5-FF2F-4B99-A318-8F20F7A12A55}" type="sibTrans" cxnId="{C1D4EAFF-BB00-4CD8-A425-9BE76BC9E6AC}">
      <dgm:prSet/>
      <dgm:spPr/>
      <dgm:t>
        <a:bodyPr/>
        <a:lstStyle/>
        <a:p>
          <a:endParaRPr lang="it-IT">
            <a:latin typeface="Arial Narrow" panose="020B0606020202030204" pitchFamily="34" charset="0"/>
          </a:endParaRPr>
        </a:p>
      </dgm:t>
    </dgm:pt>
    <dgm:pt modelId="{809E6807-1AE2-44E0-ACC7-4A21650E531F}">
      <dgm:prSet phldrT="[Testo]" custT="1"/>
      <dgm:spPr/>
      <dgm:t>
        <a:bodyPr/>
        <a:lstStyle/>
        <a:p>
          <a:r>
            <a:rPr lang="it-IT" sz="1200" dirty="0" smtClean="0">
              <a:latin typeface="Arial Narrow" panose="020B0606020202030204" pitchFamily="34" charset="0"/>
            </a:rPr>
            <a:t>Bisogna avere timore, perché significa avere rispetto, in questo caso della complessità della vita</a:t>
          </a:r>
          <a:endParaRPr lang="it-IT" sz="1200" dirty="0">
            <a:latin typeface="Arial Narrow" panose="020B0606020202030204" pitchFamily="34" charset="0"/>
          </a:endParaRPr>
        </a:p>
      </dgm:t>
    </dgm:pt>
    <dgm:pt modelId="{1A4A42B6-223D-4FCC-942B-A7A4A1EC3D73}" type="parTrans" cxnId="{0019534E-EB46-4E54-8E1E-25CC4EF04C66}">
      <dgm:prSet/>
      <dgm:spPr/>
      <dgm:t>
        <a:bodyPr/>
        <a:lstStyle/>
        <a:p>
          <a:endParaRPr lang="it-IT">
            <a:latin typeface="Arial Narrow" panose="020B0606020202030204" pitchFamily="34" charset="0"/>
          </a:endParaRPr>
        </a:p>
      </dgm:t>
    </dgm:pt>
    <dgm:pt modelId="{8DD16D23-14D3-45CB-AE9B-AE18A6919544}" type="sibTrans" cxnId="{0019534E-EB46-4E54-8E1E-25CC4EF04C66}">
      <dgm:prSet/>
      <dgm:spPr/>
      <dgm:t>
        <a:bodyPr/>
        <a:lstStyle/>
        <a:p>
          <a:endParaRPr lang="it-IT">
            <a:latin typeface="Arial Narrow" panose="020B0606020202030204" pitchFamily="34" charset="0"/>
          </a:endParaRPr>
        </a:p>
      </dgm:t>
    </dgm:pt>
    <dgm:pt modelId="{6C37934E-2059-4FB1-A0AA-3034D6414B59}">
      <dgm:prSet phldrT="[Testo]" custT="1"/>
      <dgm:spPr/>
      <dgm:t>
        <a:bodyPr/>
        <a:lstStyle/>
        <a:p>
          <a:r>
            <a:rPr lang="it-IT" sz="1200" dirty="0" smtClean="0">
              <a:latin typeface="Arial Narrow" panose="020B0606020202030204" pitchFamily="34" charset="0"/>
            </a:rPr>
            <a:t>La paura porta molto spesso a fare scelte sbagliate, a perdere l’umanità, a entrare in un clima di brutalità</a:t>
          </a:r>
          <a:endParaRPr lang="it-IT" sz="1200" dirty="0">
            <a:latin typeface="Arial Narrow" panose="020B0606020202030204" pitchFamily="34" charset="0"/>
          </a:endParaRPr>
        </a:p>
      </dgm:t>
    </dgm:pt>
    <dgm:pt modelId="{39115BE4-1A9F-4E0F-8298-852B5B2A1C38}" type="parTrans" cxnId="{EC36B8CB-8020-4A16-8F91-130AAC0C4E9F}">
      <dgm:prSet/>
      <dgm:spPr/>
      <dgm:t>
        <a:bodyPr/>
        <a:lstStyle/>
        <a:p>
          <a:endParaRPr lang="it-IT">
            <a:latin typeface="Arial Narrow" panose="020B0606020202030204" pitchFamily="34" charset="0"/>
          </a:endParaRPr>
        </a:p>
      </dgm:t>
    </dgm:pt>
    <dgm:pt modelId="{FDF13133-EC8F-4D84-B2BC-480A4DC55182}" type="sibTrans" cxnId="{EC36B8CB-8020-4A16-8F91-130AAC0C4E9F}">
      <dgm:prSet/>
      <dgm:spPr/>
      <dgm:t>
        <a:bodyPr/>
        <a:lstStyle/>
        <a:p>
          <a:endParaRPr lang="it-IT">
            <a:latin typeface="Arial Narrow" panose="020B0606020202030204" pitchFamily="34" charset="0"/>
          </a:endParaRPr>
        </a:p>
      </dgm:t>
    </dgm:pt>
    <dgm:pt modelId="{7A45A523-7226-4396-A9DC-60FC72AE5364}">
      <dgm:prSet phldrT="[Testo]"/>
      <dgm:spPr/>
      <dgm:t>
        <a:bodyPr/>
        <a:lstStyle/>
        <a:p>
          <a:r>
            <a:rPr lang="it-IT" dirty="0" smtClean="0">
              <a:latin typeface="Arial Narrow" panose="020B0606020202030204" pitchFamily="34" charset="0"/>
            </a:rPr>
            <a:t>Consapevolezza </a:t>
          </a:r>
          <a:endParaRPr lang="it-IT" dirty="0">
            <a:latin typeface="Arial Narrow" panose="020B0606020202030204" pitchFamily="34" charset="0"/>
          </a:endParaRPr>
        </a:p>
      </dgm:t>
    </dgm:pt>
    <dgm:pt modelId="{5CACFD06-6CF5-4F89-AD22-BE1A00714545}" type="parTrans" cxnId="{DF489264-6C49-4597-BD42-02585FE0105A}">
      <dgm:prSet/>
      <dgm:spPr/>
      <dgm:t>
        <a:bodyPr/>
        <a:lstStyle/>
        <a:p>
          <a:endParaRPr lang="it-IT">
            <a:latin typeface="Arial Narrow" panose="020B0606020202030204" pitchFamily="34" charset="0"/>
          </a:endParaRPr>
        </a:p>
      </dgm:t>
    </dgm:pt>
    <dgm:pt modelId="{3CFAAC4E-A6BD-40DB-BAEE-C7CA8FDA1700}" type="sibTrans" cxnId="{DF489264-6C49-4597-BD42-02585FE0105A}">
      <dgm:prSet/>
      <dgm:spPr/>
      <dgm:t>
        <a:bodyPr/>
        <a:lstStyle/>
        <a:p>
          <a:endParaRPr lang="it-IT">
            <a:latin typeface="Arial Narrow" panose="020B0606020202030204" pitchFamily="34" charset="0"/>
          </a:endParaRPr>
        </a:p>
      </dgm:t>
    </dgm:pt>
    <dgm:pt modelId="{5CA3BFDA-8B6E-49EF-A759-7F591533EF1F}">
      <dgm:prSet phldrT="[Testo]" custT="1"/>
      <dgm:spPr/>
      <dgm:t>
        <a:bodyPr/>
        <a:lstStyle/>
        <a:p>
          <a:r>
            <a:rPr lang="it-IT" sz="1200" dirty="0" smtClean="0">
              <a:latin typeface="Arial Narrow" panose="020B0606020202030204" pitchFamily="34" charset="0"/>
            </a:rPr>
            <a:t>Dobbiamo essere consapevoli della fragilità e del limite dell’essere umano in contrapposizione alla natura e alla sua forza (non siamo invincibili)</a:t>
          </a:r>
          <a:endParaRPr lang="it-IT" sz="1200" dirty="0">
            <a:latin typeface="Arial Narrow" panose="020B0606020202030204" pitchFamily="34" charset="0"/>
          </a:endParaRPr>
        </a:p>
      </dgm:t>
    </dgm:pt>
    <dgm:pt modelId="{6F92682A-6F52-48A8-9405-A8CBFFC4F76D}" type="parTrans" cxnId="{1F0D8AB5-796E-48C4-BF7C-1157B2871ACD}">
      <dgm:prSet/>
      <dgm:spPr/>
      <dgm:t>
        <a:bodyPr/>
        <a:lstStyle/>
        <a:p>
          <a:endParaRPr lang="it-IT">
            <a:latin typeface="Arial Narrow" panose="020B0606020202030204" pitchFamily="34" charset="0"/>
          </a:endParaRPr>
        </a:p>
      </dgm:t>
    </dgm:pt>
    <dgm:pt modelId="{5B0B9783-D539-4D2E-A279-78D79A690E1D}" type="sibTrans" cxnId="{1F0D8AB5-796E-48C4-BF7C-1157B2871ACD}">
      <dgm:prSet/>
      <dgm:spPr/>
      <dgm:t>
        <a:bodyPr/>
        <a:lstStyle/>
        <a:p>
          <a:endParaRPr lang="it-IT">
            <a:latin typeface="Arial Narrow" panose="020B0606020202030204" pitchFamily="34" charset="0"/>
          </a:endParaRPr>
        </a:p>
      </dgm:t>
    </dgm:pt>
    <dgm:pt modelId="{1732239F-554A-4A43-9A5D-BCC4A2251E09}">
      <dgm:prSet phldrT="[Testo]" custT="1"/>
      <dgm:spPr/>
      <dgm:t>
        <a:bodyPr/>
        <a:lstStyle/>
        <a:p>
          <a:r>
            <a:rPr lang="it-IT" sz="1200" dirty="0" smtClean="0">
              <a:latin typeface="Arial Narrow" panose="020B0606020202030204" pitchFamily="34" charset="0"/>
            </a:rPr>
            <a:t>Bisogna avere la consapevolezza dell’esistenza di valori importanti a cui spesso non si da peso</a:t>
          </a:r>
          <a:endParaRPr lang="it-IT" sz="1200" dirty="0">
            <a:latin typeface="Arial Narrow" panose="020B0606020202030204" pitchFamily="34" charset="0"/>
          </a:endParaRPr>
        </a:p>
      </dgm:t>
    </dgm:pt>
    <dgm:pt modelId="{373D5800-F219-43A7-A282-2D49E32275F7}" type="parTrans" cxnId="{619DD74E-DCA1-4443-A0FC-B9FDA6EBF8B7}">
      <dgm:prSet/>
      <dgm:spPr/>
      <dgm:t>
        <a:bodyPr/>
        <a:lstStyle/>
        <a:p>
          <a:endParaRPr lang="it-IT">
            <a:latin typeface="Arial Narrow" panose="020B0606020202030204" pitchFamily="34" charset="0"/>
          </a:endParaRPr>
        </a:p>
      </dgm:t>
    </dgm:pt>
    <dgm:pt modelId="{5A497531-B8B4-45F5-BFE5-73C5A9E8271F}" type="sibTrans" cxnId="{619DD74E-DCA1-4443-A0FC-B9FDA6EBF8B7}">
      <dgm:prSet/>
      <dgm:spPr/>
      <dgm:t>
        <a:bodyPr/>
        <a:lstStyle/>
        <a:p>
          <a:endParaRPr lang="it-IT">
            <a:latin typeface="Arial Narrow" panose="020B0606020202030204" pitchFamily="34" charset="0"/>
          </a:endParaRPr>
        </a:p>
      </dgm:t>
    </dgm:pt>
    <dgm:pt modelId="{D6B85403-FC14-489F-A91C-4FA783650FE2}">
      <dgm:prSet phldrT="[Testo]"/>
      <dgm:spPr/>
      <dgm:t>
        <a:bodyPr/>
        <a:lstStyle/>
        <a:p>
          <a:r>
            <a:rPr lang="it-IT" dirty="0" smtClean="0">
              <a:latin typeface="Arial Narrow" panose="020B0606020202030204" pitchFamily="34" charset="0"/>
            </a:rPr>
            <a:t>Normalità</a:t>
          </a:r>
          <a:endParaRPr lang="it-IT" dirty="0">
            <a:latin typeface="Arial Narrow" panose="020B0606020202030204" pitchFamily="34" charset="0"/>
          </a:endParaRPr>
        </a:p>
      </dgm:t>
    </dgm:pt>
    <dgm:pt modelId="{6D09AD33-8CCB-4F25-BBE5-5DBA7D9EF04A}" type="parTrans" cxnId="{C9255235-17B0-4155-82DD-135D6C38677C}">
      <dgm:prSet/>
      <dgm:spPr/>
      <dgm:t>
        <a:bodyPr/>
        <a:lstStyle/>
        <a:p>
          <a:endParaRPr lang="it-IT">
            <a:latin typeface="Arial Narrow" panose="020B0606020202030204" pitchFamily="34" charset="0"/>
          </a:endParaRPr>
        </a:p>
      </dgm:t>
    </dgm:pt>
    <dgm:pt modelId="{BA10DCFC-4CD7-4C94-9EA7-5939E08C8A9B}" type="sibTrans" cxnId="{C9255235-17B0-4155-82DD-135D6C38677C}">
      <dgm:prSet/>
      <dgm:spPr/>
      <dgm:t>
        <a:bodyPr/>
        <a:lstStyle/>
        <a:p>
          <a:endParaRPr lang="it-IT">
            <a:latin typeface="Arial Narrow" panose="020B0606020202030204" pitchFamily="34" charset="0"/>
          </a:endParaRPr>
        </a:p>
      </dgm:t>
    </dgm:pt>
    <dgm:pt modelId="{21EBF1C3-F963-49C5-BCAE-6A5142C310A8}">
      <dgm:prSet phldrT="[Testo]" custT="1"/>
      <dgm:spPr/>
      <dgm:t>
        <a:bodyPr/>
        <a:lstStyle/>
        <a:p>
          <a:r>
            <a:rPr lang="it-IT" sz="1200" dirty="0" smtClean="0">
              <a:latin typeface="Arial Narrow" panose="020B0606020202030204" pitchFamily="34" charset="0"/>
            </a:rPr>
            <a:t>Che cosa c’è di più ovvio dell’aria, ma guai a non respirarla</a:t>
          </a:r>
          <a:endParaRPr lang="it-IT" sz="1200" dirty="0">
            <a:latin typeface="Arial Narrow" panose="020B0606020202030204" pitchFamily="34" charset="0"/>
          </a:endParaRPr>
        </a:p>
      </dgm:t>
    </dgm:pt>
    <dgm:pt modelId="{367466EE-628D-43E9-9B02-50FD9584B665}" type="parTrans" cxnId="{29D774A2-51F9-452D-B4D1-8D0472445D35}">
      <dgm:prSet/>
      <dgm:spPr/>
      <dgm:t>
        <a:bodyPr/>
        <a:lstStyle/>
        <a:p>
          <a:endParaRPr lang="it-IT">
            <a:latin typeface="Arial Narrow" panose="020B0606020202030204" pitchFamily="34" charset="0"/>
          </a:endParaRPr>
        </a:p>
      </dgm:t>
    </dgm:pt>
    <dgm:pt modelId="{2A2EFF31-7B26-4D23-9715-79A8B6158736}" type="sibTrans" cxnId="{29D774A2-51F9-452D-B4D1-8D0472445D35}">
      <dgm:prSet/>
      <dgm:spPr/>
      <dgm:t>
        <a:bodyPr/>
        <a:lstStyle/>
        <a:p>
          <a:endParaRPr lang="it-IT">
            <a:latin typeface="Arial Narrow" panose="020B0606020202030204" pitchFamily="34" charset="0"/>
          </a:endParaRPr>
        </a:p>
      </dgm:t>
    </dgm:pt>
    <dgm:pt modelId="{8088B2D9-AAFB-4839-A680-7C2C83193AE5}">
      <dgm:prSet phldrT="[Testo]" custT="1"/>
      <dgm:spPr/>
      <dgm:t>
        <a:bodyPr/>
        <a:lstStyle/>
        <a:p>
          <a:r>
            <a:rPr lang="it-IT" sz="1200" dirty="0" smtClean="0">
              <a:latin typeface="Arial Narrow" panose="020B0606020202030204" pitchFamily="34" charset="0"/>
            </a:rPr>
            <a:t>Solo adesso comprendiamo la preziosità delle azioni quotidiane, ora che ci sono state tolte.</a:t>
          </a:r>
          <a:endParaRPr lang="it-IT" sz="1200" dirty="0">
            <a:latin typeface="Arial Narrow" panose="020B0606020202030204" pitchFamily="34" charset="0"/>
          </a:endParaRPr>
        </a:p>
      </dgm:t>
    </dgm:pt>
    <dgm:pt modelId="{600437E6-715A-4B4B-B979-A6641E8B18D3}" type="parTrans" cxnId="{95489E7F-FB02-495A-BE9C-4F32AAB0820E}">
      <dgm:prSet/>
      <dgm:spPr/>
      <dgm:t>
        <a:bodyPr/>
        <a:lstStyle/>
        <a:p>
          <a:endParaRPr lang="it-IT">
            <a:latin typeface="Arial Narrow" panose="020B0606020202030204" pitchFamily="34" charset="0"/>
          </a:endParaRPr>
        </a:p>
      </dgm:t>
    </dgm:pt>
    <dgm:pt modelId="{8DA49CF8-7DC1-4EAC-B2FA-AC5E2C516597}" type="sibTrans" cxnId="{95489E7F-FB02-495A-BE9C-4F32AAB0820E}">
      <dgm:prSet/>
      <dgm:spPr/>
      <dgm:t>
        <a:bodyPr/>
        <a:lstStyle/>
        <a:p>
          <a:endParaRPr lang="it-IT">
            <a:latin typeface="Arial Narrow" panose="020B0606020202030204" pitchFamily="34" charset="0"/>
          </a:endParaRPr>
        </a:p>
      </dgm:t>
    </dgm:pt>
    <dgm:pt modelId="{A611DD0A-78C8-4F3C-8102-E021BF5AE5A3}">
      <dgm:prSet phldrT="[Testo]"/>
      <dgm:spPr/>
      <dgm:t>
        <a:bodyPr/>
        <a:lstStyle/>
        <a:p>
          <a:r>
            <a:rPr lang="it-IT" dirty="0" smtClean="0">
              <a:latin typeface="Arial Narrow" panose="020B0606020202030204" pitchFamily="34" charset="0"/>
            </a:rPr>
            <a:t>Dio e la fede</a:t>
          </a:r>
          <a:endParaRPr lang="it-IT" dirty="0">
            <a:latin typeface="Arial Narrow" panose="020B0606020202030204" pitchFamily="34" charset="0"/>
          </a:endParaRPr>
        </a:p>
      </dgm:t>
    </dgm:pt>
    <dgm:pt modelId="{36149297-A35E-4FEF-BFAD-13DB93BF56AF}" type="parTrans" cxnId="{E0E6B456-CC86-4C41-A709-25E5284EC0EA}">
      <dgm:prSet/>
      <dgm:spPr/>
      <dgm:t>
        <a:bodyPr/>
        <a:lstStyle/>
        <a:p>
          <a:endParaRPr lang="it-IT">
            <a:latin typeface="Arial Narrow" panose="020B0606020202030204" pitchFamily="34" charset="0"/>
          </a:endParaRPr>
        </a:p>
      </dgm:t>
    </dgm:pt>
    <dgm:pt modelId="{2EA82775-44D9-4DA8-AAB9-8C045533A82A}" type="sibTrans" cxnId="{E0E6B456-CC86-4C41-A709-25E5284EC0EA}">
      <dgm:prSet/>
      <dgm:spPr/>
      <dgm:t>
        <a:bodyPr/>
        <a:lstStyle/>
        <a:p>
          <a:endParaRPr lang="it-IT">
            <a:latin typeface="Arial Narrow" panose="020B0606020202030204" pitchFamily="34" charset="0"/>
          </a:endParaRPr>
        </a:p>
      </dgm:t>
    </dgm:pt>
    <dgm:pt modelId="{44958824-383D-4525-9195-1A8EF04AFC00}">
      <dgm:prSet/>
      <dgm:spPr/>
      <dgm:t>
        <a:bodyPr/>
        <a:lstStyle/>
        <a:p>
          <a:r>
            <a:rPr lang="it-IT" dirty="0" smtClean="0">
              <a:latin typeface="Arial Narrow" panose="020B0606020202030204" pitchFamily="34" charset="0"/>
            </a:rPr>
            <a:t>Futuro</a:t>
          </a:r>
          <a:endParaRPr lang="it-IT" dirty="0">
            <a:latin typeface="Arial Narrow" panose="020B0606020202030204" pitchFamily="34" charset="0"/>
          </a:endParaRPr>
        </a:p>
      </dgm:t>
    </dgm:pt>
    <dgm:pt modelId="{5ED9ADB1-CBD5-46EA-8BFC-455E3DF92039}" type="parTrans" cxnId="{A51DE129-081D-43B0-9D49-EDA185D588D6}">
      <dgm:prSet/>
      <dgm:spPr/>
      <dgm:t>
        <a:bodyPr/>
        <a:lstStyle/>
        <a:p>
          <a:endParaRPr lang="it-IT">
            <a:latin typeface="Arial Narrow" panose="020B0606020202030204" pitchFamily="34" charset="0"/>
          </a:endParaRPr>
        </a:p>
      </dgm:t>
    </dgm:pt>
    <dgm:pt modelId="{865CD857-239F-492B-9E5C-BC6F76A2D87F}" type="sibTrans" cxnId="{A51DE129-081D-43B0-9D49-EDA185D588D6}">
      <dgm:prSet/>
      <dgm:spPr/>
      <dgm:t>
        <a:bodyPr/>
        <a:lstStyle/>
        <a:p>
          <a:endParaRPr lang="it-IT">
            <a:latin typeface="Arial Narrow" panose="020B0606020202030204" pitchFamily="34" charset="0"/>
          </a:endParaRPr>
        </a:p>
      </dgm:t>
    </dgm:pt>
    <dgm:pt modelId="{D3B9B181-AF45-44F0-9F9F-11949AD19DBC}">
      <dgm:prSet custT="1"/>
      <dgm:spPr/>
      <dgm:t>
        <a:bodyPr/>
        <a:lstStyle/>
        <a:p>
          <a:r>
            <a:rPr lang="it-IT" sz="1200" dirty="0" smtClean="0">
              <a:latin typeface="Arial Narrow" panose="020B0606020202030204" pitchFamily="34" charset="0"/>
            </a:rPr>
            <a:t>La malattia, la crisi fanno parte del limite della creatura</a:t>
          </a:r>
          <a:endParaRPr lang="it-IT" sz="1200" dirty="0">
            <a:latin typeface="Arial Narrow" panose="020B0606020202030204" pitchFamily="34" charset="0"/>
          </a:endParaRPr>
        </a:p>
      </dgm:t>
    </dgm:pt>
    <dgm:pt modelId="{DF03F0BD-4A1E-4BFC-99C9-31B0635BB728}" type="parTrans" cxnId="{EFD0F1CC-6FAD-45BC-B1B0-55C759C5088F}">
      <dgm:prSet/>
      <dgm:spPr/>
      <dgm:t>
        <a:bodyPr/>
        <a:lstStyle/>
        <a:p>
          <a:endParaRPr lang="it-IT">
            <a:latin typeface="Arial Narrow" panose="020B0606020202030204" pitchFamily="34" charset="0"/>
          </a:endParaRPr>
        </a:p>
      </dgm:t>
    </dgm:pt>
    <dgm:pt modelId="{9E89CA82-ED04-4335-BF09-526751447196}" type="sibTrans" cxnId="{EFD0F1CC-6FAD-45BC-B1B0-55C759C5088F}">
      <dgm:prSet/>
      <dgm:spPr/>
      <dgm:t>
        <a:bodyPr/>
        <a:lstStyle/>
        <a:p>
          <a:endParaRPr lang="it-IT">
            <a:latin typeface="Arial Narrow" panose="020B0606020202030204" pitchFamily="34" charset="0"/>
          </a:endParaRPr>
        </a:p>
      </dgm:t>
    </dgm:pt>
    <dgm:pt modelId="{418ACFD7-87D7-4265-AD0B-F7165A18D2E4}">
      <dgm:prSet custT="1"/>
      <dgm:spPr/>
      <dgm:t>
        <a:bodyPr/>
        <a:lstStyle/>
        <a:p>
          <a:r>
            <a:rPr lang="it-IT" sz="1200" dirty="0" smtClean="0">
              <a:latin typeface="Arial Narrow" panose="020B0606020202030204" pitchFamily="34" charset="0"/>
            </a:rPr>
            <a:t>La nostra società tende a fare progetti in un futuro che non è così sicuro</a:t>
          </a:r>
          <a:endParaRPr lang="it-IT" sz="1200" dirty="0">
            <a:latin typeface="Arial Narrow" panose="020B0606020202030204" pitchFamily="34" charset="0"/>
          </a:endParaRPr>
        </a:p>
      </dgm:t>
    </dgm:pt>
    <dgm:pt modelId="{38EB9A7C-87AD-4A34-91D1-002F826D75F8}" type="parTrans" cxnId="{F816AE74-BA35-4562-828D-F8CA15655AEF}">
      <dgm:prSet/>
      <dgm:spPr/>
      <dgm:t>
        <a:bodyPr/>
        <a:lstStyle/>
        <a:p>
          <a:endParaRPr lang="it-IT">
            <a:latin typeface="Arial Narrow" panose="020B0606020202030204" pitchFamily="34" charset="0"/>
          </a:endParaRPr>
        </a:p>
      </dgm:t>
    </dgm:pt>
    <dgm:pt modelId="{307594D8-E369-4083-AB54-5D228F9A7A38}" type="sibTrans" cxnId="{F816AE74-BA35-4562-828D-F8CA15655AEF}">
      <dgm:prSet/>
      <dgm:spPr/>
      <dgm:t>
        <a:bodyPr/>
        <a:lstStyle/>
        <a:p>
          <a:endParaRPr lang="it-IT">
            <a:latin typeface="Arial Narrow" panose="020B0606020202030204" pitchFamily="34" charset="0"/>
          </a:endParaRPr>
        </a:p>
      </dgm:t>
    </dgm:pt>
    <dgm:pt modelId="{61F62280-7A7C-4048-B168-084439943AB2}">
      <dgm:prSet custT="1"/>
      <dgm:spPr/>
      <dgm:t>
        <a:bodyPr/>
        <a:lstStyle/>
        <a:p>
          <a:r>
            <a:rPr lang="it-IT" sz="1200" dirty="0" smtClean="0">
              <a:latin typeface="Arial Narrow" panose="020B0606020202030204" pitchFamily="34" charset="0"/>
            </a:rPr>
            <a:t>Dio non ci libera dalla malattia, ma ci aiuta nella malattia,</a:t>
          </a:r>
          <a:endParaRPr lang="it-IT" sz="900" dirty="0">
            <a:latin typeface="Arial Narrow" panose="020B0606020202030204" pitchFamily="34" charset="0"/>
          </a:endParaRPr>
        </a:p>
      </dgm:t>
    </dgm:pt>
    <dgm:pt modelId="{28CF887A-506B-4284-8132-4858A83BDB43}" type="parTrans" cxnId="{1B23FA19-87C7-4B05-9A48-144685E08D82}">
      <dgm:prSet/>
      <dgm:spPr/>
      <dgm:t>
        <a:bodyPr/>
        <a:lstStyle/>
        <a:p>
          <a:endParaRPr lang="it-IT">
            <a:latin typeface="Arial Narrow" panose="020B0606020202030204" pitchFamily="34" charset="0"/>
          </a:endParaRPr>
        </a:p>
      </dgm:t>
    </dgm:pt>
    <dgm:pt modelId="{BE9D400B-4B4C-4771-9C44-3A871768589E}" type="sibTrans" cxnId="{1B23FA19-87C7-4B05-9A48-144685E08D82}">
      <dgm:prSet/>
      <dgm:spPr/>
      <dgm:t>
        <a:bodyPr/>
        <a:lstStyle/>
        <a:p>
          <a:endParaRPr lang="it-IT">
            <a:latin typeface="Arial Narrow" panose="020B0606020202030204" pitchFamily="34" charset="0"/>
          </a:endParaRPr>
        </a:p>
      </dgm:t>
    </dgm:pt>
    <dgm:pt modelId="{C5C842F7-F8A2-4ACE-BF06-C57359EE3A29}">
      <dgm:prSet/>
      <dgm:spPr/>
      <dgm:t>
        <a:bodyPr/>
        <a:lstStyle/>
        <a:p>
          <a:r>
            <a:rPr lang="it-IT" dirty="0" smtClean="0">
              <a:latin typeface="Arial Narrow" panose="020B0606020202030204" pitchFamily="34" charset="0"/>
            </a:rPr>
            <a:t>Bene comune</a:t>
          </a:r>
          <a:endParaRPr lang="it-IT" dirty="0">
            <a:latin typeface="Arial Narrow" panose="020B0606020202030204" pitchFamily="34" charset="0"/>
          </a:endParaRPr>
        </a:p>
      </dgm:t>
    </dgm:pt>
    <dgm:pt modelId="{2525C083-72E3-4A84-95CF-3A26EAD9E95F}" type="parTrans" cxnId="{AA6B2268-2042-4308-8BA3-9120186C7D85}">
      <dgm:prSet/>
      <dgm:spPr/>
      <dgm:t>
        <a:bodyPr/>
        <a:lstStyle/>
        <a:p>
          <a:endParaRPr lang="it-IT">
            <a:latin typeface="Arial Narrow" panose="020B0606020202030204" pitchFamily="34" charset="0"/>
          </a:endParaRPr>
        </a:p>
      </dgm:t>
    </dgm:pt>
    <dgm:pt modelId="{33A26376-5784-4397-8678-1EE3B5FE5341}" type="sibTrans" cxnId="{AA6B2268-2042-4308-8BA3-9120186C7D85}">
      <dgm:prSet/>
      <dgm:spPr/>
      <dgm:t>
        <a:bodyPr/>
        <a:lstStyle/>
        <a:p>
          <a:endParaRPr lang="it-IT">
            <a:latin typeface="Arial Narrow" panose="020B0606020202030204" pitchFamily="34" charset="0"/>
          </a:endParaRPr>
        </a:p>
      </dgm:t>
    </dgm:pt>
    <dgm:pt modelId="{4743FC4A-0635-4BFE-A1D0-F59DCF98A1C5}">
      <dgm:prSet custT="1"/>
      <dgm:spPr/>
      <dgm:t>
        <a:bodyPr/>
        <a:lstStyle/>
        <a:p>
          <a:r>
            <a:rPr lang="it-IT" sz="1200" dirty="0" smtClean="0">
              <a:latin typeface="Arial Narrow" panose="020B0606020202030204" pitchFamily="34" charset="0"/>
            </a:rPr>
            <a:t>È</a:t>
          </a:r>
          <a:r>
            <a:rPr lang="it-IT" sz="1200" baseline="0" dirty="0" smtClean="0">
              <a:latin typeface="Arial Narrow" panose="020B0606020202030204" pitchFamily="34" charset="0"/>
            </a:rPr>
            <a:t> nel momento del dolore che la vera politica, non si interessa solo della sfera economica o propagandistica, ma è accanto ai cittadini costantemente.</a:t>
          </a:r>
          <a:endParaRPr lang="it-IT" sz="1200" dirty="0">
            <a:latin typeface="Arial Narrow" panose="020B0606020202030204" pitchFamily="34" charset="0"/>
          </a:endParaRPr>
        </a:p>
      </dgm:t>
    </dgm:pt>
    <dgm:pt modelId="{3E5FCB96-FFD0-45B5-ABE5-BF40DC44CA12}" type="parTrans" cxnId="{1211E6FF-5B57-4E30-8222-E70343C0EE52}">
      <dgm:prSet/>
      <dgm:spPr/>
      <dgm:t>
        <a:bodyPr/>
        <a:lstStyle/>
        <a:p>
          <a:endParaRPr lang="it-IT">
            <a:latin typeface="Arial Narrow" panose="020B0606020202030204" pitchFamily="34" charset="0"/>
          </a:endParaRPr>
        </a:p>
      </dgm:t>
    </dgm:pt>
    <dgm:pt modelId="{D0B5F678-910E-4C9B-A582-E3A9769079E1}" type="sibTrans" cxnId="{1211E6FF-5B57-4E30-8222-E70343C0EE52}">
      <dgm:prSet/>
      <dgm:spPr/>
      <dgm:t>
        <a:bodyPr/>
        <a:lstStyle/>
        <a:p>
          <a:endParaRPr lang="it-IT">
            <a:latin typeface="Arial Narrow" panose="020B0606020202030204" pitchFamily="34" charset="0"/>
          </a:endParaRPr>
        </a:p>
      </dgm:t>
    </dgm:pt>
    <dgm:pt modelId="{F648AF02-A399-48F6-89B9-4BCE03FE82BE}">
      <dgm:prSet custT="1"/>
      <dgm:spPr/>
      <dgm:t>
        <a:bodyPr/>
        <a:lstStyle/>
        <a:p>
          <a:r>
            <a:rPr lang="it-IT" sz="1200" dirty="0" smtClean="0">
              <a:latin typeface="Arial Narrow" panose="020B0606020202030204" pitchFamily="34" charset="0"/>
            </a:rPr>
            <a:t>In questi casi si percepisce di più la perdita del futuro e il rimorso per cose non dette, scelte non fatte.</a:t>
          </a:r>
          <a:endParaRPr lang="it-IT" sz="1200" dirty="0">
            <a:latin typeface="Arial Narrow" panose="020B0606020202030204" pitchFamily="34" charset="0"/>
          </a:endParaRPr>
        </a:p>
      </dgm:t>
    </dgm:pt>
    <dgm:pt modelId="{C0DFF21E-EB8F-49B4-8679-A751D9AA03D3}" type="parTrans" cxnId="{EEC47D46-0547-425C-BEBD-675BC560ED9D}">
      <dgm:prSet/>
      <dgm:spPr/>
      <dgm:t>
        <a:bodyPr/>
        <a:lstStyle/>
        <a:p>
          <a:endParaRPr lang="it-IT">
            <a:latin typeface="Arial Narrow" panose="020B0606020202030204" pitchFamily="34" charset="0"/>
          </a:endParaRPr>
        </a:p>
      </dgm:t>
    </dgm:pt>
    <dgm:pt modelId="{EDAB30D5-7142-4191-93C9-2E39CFA9C729}" type="sibTrans" cxnId="{EEC47D46-0547-425C-BEBD-675BC560ED9D}">
      <dgm:prSet/>
      <dgm:spPr/>
      <dgm:t>
        <a:bodyPr/>
        <a:lstStyle/>
        <a:p>
          <a:endParaRPr lang="it-IT">
            <a:latin typeface="Arial Narrow" panose="020B0606020202030204" pitchFamily="34" charset="0"/>
          </a:endParaRPr>
        </a:p>
      </dgm:t>
    </dgm:pt>
    <dgm:pt modelId="{5590C260-51BE-4908-9503-48F41202DC14}">
      <dgm:prSet custT="1"/>
      <dgm:spPr/>
      <dgm:t>
        <a:bodyPr/>
        <a:lstStyle/>
        <a:p>
          <a:r>
            <a:rPr lang="it-IT" sz="1200" dirty="0" smtClean="0">
              <a:latin typeface="Arial Narrow" panose="020B0606020202030204" pitchFamily="34" charset="0"/>
            </a:rPr>
            <a:t>La fede reca un senso e un appiglio per la nostra vita</a:t>
          </a:r>
          <a:r>
            <a:rPr lang="it-IT" sz="900" dirty="0" smtClean="0">
              <a:latin typeface="Arial Narrow" panose="020B0606020202030204" pitchFamily="34" charset="0"/>
            </a:rPr>
            <a:t>.</a:t>
          </a:r>
          <a:endParaRPr lang="it-IT" sz="900" dirty="0">
            <a:latin typeface="Arial Narrow" panose="020B0606020202030204" pitchFamily="34" charset="0"/>
          </a:endParaRPr>
        </a:p>
      </dgm:t>
    </dgm:pt>
    <dgm:pt modelId="{52FFF91B-7DAD-42B2-98DD-621053A960BA}" type="parTrans" cxnId="{1DC4197D-4A33-4759-A105-A9E298353F44}">
      <dgm:prSet/>
      <dgm:spPr/>
      <dgm:t>
        <a:bodyPr/>
        <a:lstStyle/>
        <a:p>
          <a:endParaRPr lang="it-IT">
            <a:latin typeface="Arial Narrow" panose="020B0606020202030204" pitchFamily="34" charset="0"/>
          </a:endParaRPr>
        </a:p>
      </dgm:t>
    </dgm:pt>
    <dgm:pt modelId="{25135DF6-C54B-43A7-A3B9-08C7E829E006}" type="sibTrans" cxnId="{1DC4197D-4A33-4759-A105-A9E298353F44}">
      <dgm:prSet/>
      <dgm:spPr/>
      <dgm:t>
        <a:bodyPr/>
        <a:lstStyle/>
        <a:p>
          <a:endParaRPr lang="it-IT">
            <a:latin typeface="Arial Narrow" panose="020B0606020202030204" pitchFamily="34" charset="0"/>
          </a:endParaRPr>
        </a:p>
      </dgm:t>
    </dgm:pt>
    <dgm:pt modelId="{16A50242-09E7-48DD-B6DE-54C692AFE1DD}" type="pres">
      <dgm:prSet presAssocID="{476B7847-1BFE-43F5-96B1-C3A37A42D400}" presName="Name0" presStyleCnt="0">
        <dgm:presLayoutVars>
          <dgm:dir/>
          <dgm:animLvl val="lvl"/>
          <dgm:resizeHandles val="exact"/>
        </dgm:presLayoutVars>
      </dgm:prSet>
      <dgm:spPr/>
      <dgm:t>
        <a:bodyPr/>
        <a:lstStyle/>
        <a:p>
          <a:endParaRPr lang="it-IT"/>
        </a:p>
      </dgm:t>
    </dgm:pt>
    <dgm:pt modelId="{E5C5C6C6-8F5C-4802-A408-F088C55EDD25}" type="pres">
      <dgm:prSet presAssocID="{3D281D71-069A-4AC6-A3C9-E2A7970A3139}" presName="linNode" presStyleCnt="0"/>
      <dgm:spPr/>
    </dgm:pt>
    <dgm:pt modelId="{E7F42DE4-8498-472D-9491-2E4C0364A442}" type="pres">
      <dgm:prSet presAssocID="{3D281D71-069A-4AC6-A3C9-E2A7970A3139}" presName="parentText" presStyleLbl="node1" presStyleIdx="0" presStyleCnt="6" custScaleX="62093" custScaleY="62093">
        <dgm:presLayoutVars>
          <dgm:chMax val="1"/>
          <dgm:bulletEnabled val="1"/>
        </dgm:presLayoutVars>
      </dgm:prSet>
      <dgm:spPr/>
      <dgm:t>
        <a:bodyPr/>
        <a:lstStyle/>
        <a:p>
          <a:endParaRPr lang="it-IT"/>
        </a:p>
      </dgm:t>
    </dgm:pt>
    <dgm:pt modelId="{0CB60E40-0996-44E0-A27B-8520A883B5A9}" type="pres">
      <dgm:prSet presAssocID="{3D281D71-069A-4AC6-A3C9-E2A7970A3139}" presName="descendantText" presStyleLbl="alignAccFollowNode1" presStyleIdx="0" presStyleCnt="6" custScaleX="110000" custScaleY="110000">
        <dgm:presLayoutVars>
          <dgm:bulletEnabled val="1"/>
        </dgm:presLayoutVars>
      </dgm:prSet>
      <dgm:spPr/>
      <dgm:t>
        <a:bodyPr/>
        <a:lstStyle/>
        <a:p>
          <a:endParaRPr lang="it-IT"/>
        </a:p>
      </dgm:t>
    </dgm:pt>
    <dgm:pt modelId="{B21E7B07-4FB6-4C4A-B0FA-4532F83F0740}" type="pres">
      <dgm:prSet presAssocID="{2C9EA5A5-FF2F-4B99-A318-8F20F7A12A55}" presName="sp" presStyleCnt="0"/>
      <dgm:spPr/>
    </dgm:pt>
    <dgm:pt modelId="{78CD810A-428C-4F58-A73E-4C5D15D5A907}" type="pres">
      <dgm:prSet presAssocID="{7A45A523-7226-4396-A9DC-60FC72AE5364}" presName="linNode" presStyleCnt="0"/>
      <dgm:spPr/>
    </dgm:pt>
    <dgm:pt modelId="{9B385015-4B38-4716-AAB1-EC1704C7E3EA}" type="pres">
      <dgm:prSet presAssocID="{7A45A523-7226-4396-A9DC-60FC72AE5364}" presName="parentText" presStyleLbl="node1" presStyleIdx="1" presStyleCnt="6" custScaleX="62093" custScaleY="62093">
        <dgm:presLayoutVars>
          <dgm:chMax val="1"/>
          <dgm:bulletEnabled val="1"/>
        </dgm:presLayoutVars>
      </dgm:prSet>
      <dgm:spPr/>
      <dgm:t>
        <a:bodyPr/>
        <a:lstStyle/>
        <a:p>
          <a:endParaRPr lang="it-IT"/>
        </a:p>
      </dgm:t>
    </dgm:pt>
    <dgm:pt modelId="{F9127346-6E1E-4796-8712-D6A743070792}" type="pres">
      <dgm:prSet presAssocID="{7A45A523-7226-4396-A9DC-60FC72AE5364}" presName="descendantText" presStyleLbl="alignAccFollowNode1" presStyleIdx="1" presStyleCnt="6" custScaleX="110000" custScaleY="110000">
        <dgm:presLayoutVars>
          <dgm:bulletEnabled val="1"/>
        </dgm:presLayoutVars>
      </dgm:prSet>
      <dgm:spPr/>
      <dgm:t>
        <a:bodyPr/>
        <a:lstStyle/>
        <a:p>
          <a:endParaRPr lang="it-IT"/>
        </a:p>
      </dgm:t>
    </dgm:pt>
    <dgm:pt modelId="{FD622DDE-16CA-4CF7-8F54-4F154B4FFA13}" type="pres">
      <dgm:prSet presAssocID="{3CFAAC4E-A6BD-40DB-BAEE-C7CA8FDA1700}" presName="sp" presStyleCnt="0"/>
      <dgm:spPr/>
    </dgm:pt>
    <dgm:pt modelId="{38E6398F-29F3-4130-A62A-9641090A5B8D}" type="pres">
      <dgm:prSet presAssocID="{D6B85403-FC14-489F-A91C-4FA783650FE2}" presName="linNode" presStyleCnt="0"/>
      <dgm:spPr/>
    </dgm:pt>
    <dgm:pt modelId="{5F48213A-A60B-4BF4-9B46-E9F4C8A5B1EF}" type="pres">
      <dgm:prSet presAssocID="{D6B85403-FC14-489F-A91C-4FA783650FE2}" presName="parentText" presStyleLbl="node1" presStyleIdx="2" presStyleCnt="6" custScaleX="62093" custScaleY="62093">
        <dgm:presLayoutVars>
          <dgm:chMax val="1"/>
          <dgm:bulletEnabled val="1"/>
        </dgm:presLayoutVars>
      </dgm:prSet>
      <dgm:spPr/>
      <dgm:t>
        <a:bodyPr/>
        <a:lstStyle/>
        <a:p>
          <a:endParaRPr lang="it-IT"/>
        </a:p>
      </dgm:t>
    </dgm:pt>
    <dgm:pt modelId="{1F36E8A9-6260-49DB-8408-DA50EB55CED9}" type="pres">
      <dgm:prSet presAssocID="{D6B85403-FC14-489F-A91C-4FA783650FE2}" presName="descendantText" presStyleLbl="alignAccFollowNode1" presStyleIdx="2" presStyleCnt="6" custScaleX="110000" custScaleY="110000">
        <dgm:presLayoutVars>
          <dgm:bulletEnabled val="1"/>
        </dgm:presLayoutVars>
      </dgm:prSet>
      <dgm:spPr/>
      <dgm:t>
        <a:bodyPr/>
        <a:lstStyle/>
        <a:p>
          <a:endParaRPr lang="it-IT"/>
        </a:p>
      </dgm:t>
    </dgm:pt>
    <dgm:pt modelId="{5BD884EB-269C-47F7-861F-CE3D897B57F8}" type="pres">
      <dgm:prSet presAssocID="{BA10DCFC-4CD7-4C94-9EA7-5939E08C8A9B}" presName="sp" presStyleCnt="0"/>
      <dgm:spPr/>
    </dgm:pt>
    <dgm:pt modelId="{2229BE95-3303-4036-8BE4-F269762E652E}" type="pres">
      <dgm:prSet presAssocID="{A611DD0A-78C8-4F3C-8102-E021BF5AE5A3}" presName="linNode" presStyleCnt="0"/>
      <dgm:spPr/>
    </dgm:pt>
    <dgm:pt modelId="{1E642EE9-50D0-43BE-9EEB-678679162DBC}" type="pres">
      <dgm:prSet presAssocID="{A611DD0A-78C8-4F3C-8102-E021BF5AE5A3}" presName="parentText" presStyleLbl="node1" presStyleIdx="3" presStyleCnt="6" custScaleX="62093" custScaleY="62093">
        <dgm:presLayoutVars>
          <dgm:chMax val="1"/>
          <dgm:bulletEnabled val="1"/>
        </dgm:presLayoutVars>
      </dgm:prSet>
      <dgm:spPr/>
      <dgm:t>
        <a:bodyPr/>
        <a:lstStyle/>
        <a:p>
          <a:endParaRPr lang="it-IT"/>
        </a:p>
      </dgm:t>
    </dgm:pt>
    <dgm:pt modelId="{725C9C15-4A69-41AB-B4B2-17C73CCA8719}" type="pres">
      <dgm:prSet presAssocID="{A611DD0A-78C8-4F3C-8102-E021BF5AE5A3}" presName="descendantText" presStyleLbl="alignAccFollowNode1" presStyleIdx="3" presStyleCnt="6" custScaleX="110000" custScaleY="110000">
        <dgm:presLayoutVars>
          <dgm:bulletEnabled val="1"/>
        </dgm:presLayoutVars>
      </dgm:prSet>
      <dgm:spPr/>
      <dgm:t>
        <a:bodyPr/>
        <a:lstStyle/>
        <a:p>
          <a:endParaRPr lang="it-IT"/>
        </a:p>
      </dgm:t>
    </dgm:pt>
    <dgm:pt modelId="{D943673B-2660-4624-8D46-916F170BAF6D}" type="pres">
      <dgm:prSet presAssocID="{2EA82775-44D9-4DA8-AAB9-8C045533A82A}" presName="sp" presStyleCnt="0"/>
      <dgm:spPr/>
    </dgm:pt>
    <dgm:pt modelId="{7DEED1DB-B2C7-46CD-A894-3AF4B9AD03FC}" type="pres">
      <dgm:prSet presAssocID="{44958824-383D-4525-9195-1A8EF04AFC00}" presName="linNode" presStyleCnt="0"/>
      <dgm:spPr/>
    </dgm:pt>
    <dgm:pt modelId="{D8C5E510-100E-4131-A526-0AC7C55E791F}" type="pres">
      <dgm:prSet presAssocID="{44958824-383D-4525-9195-1A8EF04AFC00}" presName="parentText" presStyleLbl="node1" presStyleIdx="4" presStyleCnt="6" custScaleX="62093" custScaleY="62093">
        <dgm:presLayoutVars>
          <dgm:chMax val="1"/>
          <dgm:bulletEnabled val="1"/>
        </dgm:presLayoutVars>
      </dgm:prSet>
      <dgm:spPr/>
      <dgm:t>
        <a:bodyPr/>
        <a:lstStyle/>
        <a:p>
          <a:endParaRPr lang="it-IT"/>
        </a:p>
      </dgm:t>
    </dgm:pt>
    <dgm:pt modelId="{2B583C2F-AB9C-42FF-A1C6-23208546E28E}" type="pres">
      <dgm:prSet presAssocID="{44958824-383D-4525-9195-1A8EF04AFC00}" presName="descendantText" presStyleLbl="alignAccFollowNode1" presStyleIdx="4" presStyleCnt="6" custScaleX="110000" custScaleY="110000">
        <dgm:presLayoutVars>
          <dgm:bulletEnabled val="1"/>
        </dgm:presLayoutVars>
      </dgm:prSet>
      <dgm:spPr/>
      <dgm:t>
        <a:bodyPr/>
        <a:lstStyle/>
        <a:p>
          <a:endParaRPr lang="it-IT"/>
        </a:p>
      </dgm:t>
    </dgm:pt>
    <dgm:pt modelId="{A9748BCB-14D2-454B-B1F2-5F859A2DC269}" type="pres">
      <dgm:prSet presAssocID="{865CD857-239F-492B-9E5C-BC6F76A2D87F}" presName="sp" presStyleCnt="0"/>
      <dgm:spPr/>
    </dgm:pt>
    <dgm:pt modelId="{B0BB4D4D-D1AB-45ED-850D-F1B1A2EE6F61}" type="pres">
      <dgm:prSet presAssocID="{C5C842F7-F8A2-4ACE-BF06-C57359EE3A29}" presName="linNode" presStyleCnt="0"/>
      <dgm:spPr/>
    </dgm:pt>
    <dgm:pt modelId="{21A21BA4-83C3-40FA-BBD3-E6BBB534935D}" type="pres">
      <dgm:prSet presAssocID="{C5C842F7-F8A2-4ACE-BF06-C57359EE3A29}" presName="parentText" presStyleLbl="node1" presStyleIdx="5" presStyleCnt="6" custScaleX="62093" custScaleY="62093">
        <dgm:presLayoutVars>
          <dgm:chMax val="1"/>
          <dgm:bulletEnabled val="1"/>
        </dgm:presLayoutVars>
      </dgm:prSet>
      <dgm:spPr/>
      <dgm:t>
        <a:bodyPr/>
        <a:lstStyle/>
        <a:p>
          <a:endParaRPr lang="it-IT"/>
        </a:p>
      </dgm:t>
    </dgm:pt>
    <dgm:pt modelId="{761944D7-013B-4509-B54F-856CB2EEB04A}" type="pres">
      <dgm:prSet presAssocID="{C5C842F7-F8A2-4ACE-BF06-C57359EE3A29}" presName="descendantText" presStyleLbl="alignAccFollowNode1" presStyleIdx="5" presStyleCnt="6" custScaleX="110000" custScaleY="110000">
        <dgm:presLayoutVars>
          <dgm:bulletEnabled val="1"/>
        </dgm:presLayoutVars>
      </dgm:prSet>
      <dgm:spPr/>
      <dgm:t>
        <a:bodyPr/>
        <a:lstStyle/>
        <a:p>
          <a:endParaRPr lang="it-IT"/>
        </a:p>
      </dgm:t>
    </dgm:pt>
  </dgm:ptLst>
  <dgm:cxnLst>
    <dgm:cxn modelId="{1F0D8AB5-796E-48C4-BF7C-1157B2871ACD}" srcId="{7A45A523-7226-4396-A9DC-60FC72AE5364}" destId="{5CA3BFDA-8B6E-49EF-A759-7F591533EF1F}" srcOrd="0" destOrd="0" parTransId="{6F92682A-6F52-48A8-9405-A8CBFFC4F76D}" sibTransId="{5B0B9783-D539-4D2E-A279-78D79A690E1D}"/>
    <dgm:cxn modelId="{DF489264-6C49-4597-BD42-02585FE0105A}" srcId="{476B7847-1BFE-43F5-96B1-C3A37A42D400}" destId="{7A45A523-7226-4396-A9DC-60FC72AE5364}" srcOrd="1" destOrd="0" parTransId="{5CACFD06-6CF5-4F89-AD22-BE1A00714545}" sibTransId="{3CFAAC4E-A6BD-40DB-BAEE-C7CA8FDA1700}"/>
    <dgm:cxn modelId="{29D774A2-51F9-452D-B4D1-8D0472445D35}" srcId="{D6B85403-FC14-489F-A91C-4FA783650FE2}" destId="{21EBF1C3-F963-49C5-BCAE-6A5142C310A8}" srcOrd="0" destOrd="0" parTransId="{367466EE-628D-43E9-9B02-50FD9584B665}" sibTransId="{2A2EFF31-7B26-4D23-9715-79A8B6158736}"/>
    <dgm:cxn modelId="{8290AEAF-4C6A-4DDE-80D3-70918B97C641}" type="presOf" srcId="{1732239F-554A-4A43-9A5D-BCC4A2251E09}" destId="{F9127346-6E1E-4796-8712-D6A743070792}" srcOrd="0" destOrd="1" presId="urn:microsoft.com/office/officeart/2005/8/layout/vList5"/>
    <dgm:cxn modelId="{C9255235-17B0-4155-82DD-135D6C38677C}" srcId="{476B7847-1BFE-43F5-96B1-C3A37A42D400}" destId="{D6B85403-FC14-489F-A91C-4FA783650FE2}" srcOrd="2" destOrd="0" parTransId="{6D09AD33-8CCB-4F25-BBE5-5DBA7D9EF04A}" sibTransId="{BA10DCFC-4CD7-4C94-9EA7-5939E08C8A9B}"/>
    <dgm:cxn modelId="{619DD74E-DCA1-4443-A0FC-B9FDA6EBF8B7}" srcId="{7A45A523-7226-4396-A9DC-60FC72AE5364}" destId="{1732239F-554A-4A43-9A5D-BCC4A2251E09}" srcOrd="1" destOrd="0" parTransId="{373D5800-F219-43A7-A282-2D49E32275F7}" sibTransId="{5A497531-B8B4-45F5-BFE5-73C5A9E8271F}"/>
    <dgm:cxn modelId="{423C38CC-C408-44D3-8AE2-0D331D9271A4}" type="presOf" srcId="{3D281D71-069A-4AC6-A3C9-E2A7970A3139}" destId="{E7F42DE4-8498-472D-9491-2E4C0364A442}" srcOrd="0" destOrd="0" presId="urn:microsoft.com/office/officeart/2005/8/layout/vList5"/>
    <dgm:cxn modelId="{8907615B-EB7F-4A0B-B435-252A5052B351}" type="presOf" srcId="{21EBF1C3-F963-49C5-BCAE-6A5142C310A8}" destId="{1F36E8A9-6260-49DB-8408-DA50EB55CED9}" srcOrd="0" destOrd="0" presId="urn:microsoft.com/office/officeart/2005/8/layout/vList5"/>
    <dgm:cxn modelId="{95489E7F-FB02-495A-BE9C-4F32AAB0820E}" srcId="{D6B85403-FC14-489F-A91C-4FA783650FE2}" destId="{8088B2D9-AAFB-4839-A680-7C2C83193AE5}" srcOrd="1" destOrd="0" parTransId="{600437E6-715A-4B4B-B979-A6641E8B18D3}" sibTransId="{8DA49CF8-7DC1-4EAC-B2FA-AC5E2C516597}"/>
    <dgm:cxn modelId="{1B23FA19-87C7-4B05-9A48-144685E08D82}" srcId="{A611DD0A-78C8-4F3C-8102-E021BF5AE5A3}" destId="{61F62280-7A7C-4048-B168-084439943AB2}" srcOrd="1" destOrd="0" parTransId="{28CF887A-506B-4284-8132-4858A83BDB43}" sibTransId="{BE9D400B-4B4C-4771-9C44-3A871768589E}"/>
    <dgm:cxn modelId="{BAC90B0E-0937-4061-85C8-F0FA49A9BA1E}" type="presOf" srcId="{5590C260-51BE-4908-9503-48F41202DC14}" destId="{725C9C15-4A69-41AB-B4B2-17C73CCA8719}" srcOrd="0" destOrd="2" presId="urn:microsoft.com/office/officeart/2005/8/layout/vList5"/>
    <dgm:cxn modelId="{1211E6FF-5B57-4E30-8222-E70343C0EE52}" srcId="{C5C842F7-F8A2-4ACE-BF06-C57359EE3A29}" destId="{4743FC4A-0635-4BFE-A1D0-F59DCF98A1C5}" srcOrd="0" destOrd="0" parTransId="{3E5FCB96-FFD0-45B5-ABE5-BF40DC44CA12}" sibTransId="{D0B5F678-910E-4C9B-A582-E3A9769079E1}"/>
    <dgm:cxn modelId="{3AD70800-8D98-4549-96A9-8202A22A0D7A}" type="presOf" srcId="{7A45A523-7226-4396-A9DC-60FC72AE5364}" destId="{9B385015-4B38-4716-AAB1-EC1704C7E3EA}" srcOrd="0" destOrd="0" presId="urn:microsoft.com/office/officeart/2005/8/layout/vList5"/>
    <dgm:cxn modelId="{EC36B8CB-8020-4A16-8F91-130AAC0C4E9F}" srcId="{3D281D71-069A-4AC6-A3C9-E2A7970A3139}" destId="{6C37934E-2059-4FB1-A0AA-3034D6414B59}" srcOrd="1" destOrd="0" parTransId="{39115BE4-1A9F-4E0F-8298-852B5B2A1C38}" sibTransId="{FDF13133-EC8F-4D84-B2BC-480A4DC55182}"/>
    <dgm:cxn modelId="{3B14E413-0447-44C5-AE25-D3101D0A8E0F}" type="presOf" srcId="{61F62280-7A7C-4048-B168-084439943AB2}" destId="{725C9C15-4A69-41AB-B4B2-17C73CCA8719}" srcOrd="0" destOrd="1" presId="urn:microsoft.com/office/officeart/2005/8/layout/vList5"/>
    <dgm:cxn modelId="{EEC47D46-0547-425C-BEBD-675BC560ED9D}" srcId="{44958824-383D-4525-9195-1A8EF04AFC00}" destId="{F648AF02-A399-48F6-89B9-4BCE03FE82BE}" srcOrd="1" destOrd="0" parTransId="{C0DFF21E-EB8F-49B4-8679-A751D9AA03D3}" sibTransId="{EDAB30D5-7142-4191-93C9-2E39CFA9C729}"/>
    <dgm:cxn modelId="{A92C993B-B10F-4013-A509-9A2957A04824}" type="presOf" srcId="{D3B9B181-AF45-44F0-9F9F-11949AD19DBC}" destId="{725C9C15-4A69-41AB-B4B2-17C73CCA8719}" srcOrd="0" destOrd="0" presId="urn:microsoft.com/office/officeart/2005/8/layout/vList5"/>
    <dgm:cxn modelId="{0019534E-EB46-4E54-8E1E-25CC4EF04C66}" srcId="{3D281D71-069A-4AC6-A3C9-E2A7970A3139}" destId="{809E6807-1AE2-44E0-ACC7-4A21650E531F}" srcOrd="0" destOrd="0" parTransId="{1A4A42B6-223D-4FCC-942B-A7A4A1EC3D73}" sibTransId="{8DD16D23-14D3-45CB-AE9B-AE18A6919544}"/>
    <dgm:cxn modelId="{AA6B2268-2042-4308-8BA3-9120186C7D85}" srcId="{476B7847-1BFE-43F5-96B1-C3A37A42D400}" destId="{C5C842F7-F8A2-4ACE-BF06-C57359EE3A29}" srcOrd="5" destOrd="0" parTransId="{2525C083-72E3-4A84-95CF-3A26EAD9E95F}" sibTransId="{33A26376-5784-4397-8678-1EE3B5FE5341}"/>
    <dgm:cxn modelId="{0569513E-B8EB-4872-99BB-0CD0E118BDE5}" type="presOf" srcId="{476B7847-1BFE-43F5-96B1-C3A37A42D400}" destId="{16A50242-09E7-48DD-B6DE-54C692AFE1DD}" srcOrd="0" destOrd="0" presId="urn:microsoft.com/office/officeart/2005/8/layout/vList5"/>
    <dgm:cxn modelId="{E155615F-E194-4AC0-AAD5-B3FEF883ACCA}" type="presOf" srcId="{809E6807-1AE2-44E0-ACC7-4A21650E531F}" destId="{0CB60E40-0996-44E0-A27B-8520A883B5A9}" srcOrd="0" destOrd="0" presId="urn:microsoft.com/office/officeart/2005/8/layout/vList5"/>
    <dgm:cxn modelId="{F816AE74-BA35-4562-828D-F8CA15655AEF}" srcId="{44958824-383D-4525-9195-1A8EF04AFC00}" destId="{418ACFD7-87D7-4265-AD0B-F7165A18D2E4}" srcOrd="0" destOrd="0" parTransId="{38EB9A7C-87AD-4A34-91D1-002F826D75F8}" sibTransId="{307594D8-E369-4083-AB54-5D228F9A7A38}"/>
    <dgm:cxn modelId="{73DD1D7A-61CB-4DF9-B557-D7F63439F2A8}" type="presOf" srcId="{4743FC4A-0635-4BFE-A1D0-F59DCF98A1C5}" destId="{761944D7-013B-4509-B54F-856CB2EEB04A}" srcOrd="0" destOrd="0" presId="urn:microsoft.com/office/officeart/2005/8/layout/vList5"/>
    <dgm:cxn modelId="{B29C11A9-51D9-4F37-A199-53B87126FCBE}" type="presOf" srcId="{5CA3BFDA-8B6E-49EF-A759-7F591533EF1F}" destId="{F9127346-6E1E-4796-8712-D6A743070792}" srcOrd="0" destOrd="0" presId="urn:microsoft.com/office/officeart/2005/8/layout/vList5"/>
    <dgm:cxn modelId="{518E8238-DF0E-4233-BDCA-26FD2D7CBB8B}" type="presOf" srcId="{8088B2D9-AAFB-4839-A680-7C2C83193AE5}" destId="{1F36E8A9-6260-49DB-8408-DA50EB55CED9}" srcOrd="0" destOrd="1" presId="urn:microsoft.com/office/officeart/2005/8/layout/vList5"/>
    <dgm:cxn modelId="{03EF564B-0C1E-4BE8-82DA-C63712D5A164}" type="presOf" srcId="{D6B85403-FC14-489F-A91C-4FA783650FE2}" destId="{5F48213A-A60B-4BF4-9B46-E9F4C8A5B1EF}" srcOrd="0" destOrd="0" presId="urn:microsoft.com/office/officeart/2005/8/layout/vList5"/>
    <dgm:cxn modelId="{7CA9D294-0A5D-41E5-896A-A40C25D34884}" type="presOf" srcId="{F648AF02-A399-48F6-89B9-4BCE03FE82BE}" destId="{2B583C2F-AB9C-42FF-A1C6-23208546E28E}" srcOrd="0" destOrd="1" presId="urn:microsoft.com/office/officeart/2005/8/layout/vList5"/>
    <dgm:cxn modelId="{E0146CF6-D9E0-4DF6-9447-CA0822BEBB0F}" type="presOf" srcId="{44958824-383D-4525-9195-1A8EF04AFC00}" destId="{D8C5E510-100E-4131-A526-0AC7C55E791F}" srcOrd="0" destOrd="0" presId="urn:microsoft.com/office/officeart/2005/8/layout/vList5"/>
    <dgm:cxn modelId="{50F4BA21-319D-49B2-A291-E48DB0B3ADE0}" type="presOf" srcId="{418ACFD7-87D7-4265-AD0B-F7165A18D2E4}" destId="{2B583C2F-AB9C-42FF-A1C6-23208546E28E}" srcOrd="0" destOrd="0" presId="urn:microsoft.com/office/officeart/2005/8/layout/vList5"/>
    <dgm:cxn modelId="{1010E98A-0E72-4DDC-81D7-EAE3A6605641}" type="presOf" srcId="{A611DD0A-78C8-4F3C-8102-E021BF5AE5A3}" destId="{1E642EE9-50D0-43BE-9EEB-678679162DBC}" srcOrd="0" destOrd="0" presId="urn:microsoft.com/office/officeart/2005/8/layout/vList5"/>
    <dgm:cxn modelId="{6752D78F-73E7-4344-B72F-49156EB70CA8}" type="presOf" srcId="{6C37934E-2059-4FB1-A0AA-3034D6414B59}" destId="{0CB60E40-0996-44E0-A27B-8520A883B5A9}" srcOrd="0" destOrd="1" presId="urn:microsoft.com/office/officeart/2005/8/layout/vList5"/>
    <dgm:cxn modelId="{EFD0F1CC-6FAD-45BC-B1B0-55C759C5088F}" srcId="{A611DD0A-78C8-4F3C-8102-E021BF5AE5A3}" destId="{D3B9B181-AF45-44F0-9F9F-11949AD19DBC}" srcOrd="0" destOrd="0" parTransId="{DF03F0BD-4A1E-4BFC-99C9-31B0635BB728}" sibTransId="{9E89CA82-ED04-4335-BF09-526751447196}"/>
    <dgm:cxn modelId="{26FA569A-AD63-40FD-908F-4CBAD126FD8E}" type="presOf" srcId="{C5C842F7-F8A2-4ACE-BF06-C57359EE3A29}" destId="{21A21BA4-83C3-40FA-BBD3-E6BBB534935D}" srcOrd="0" destOrd="0" presId="urn:microsoft.com/office/officeart/2005/8/layout/vList5"/>
    <dgm:cxn modelId="{A51DE129-081D-43B0-9D49-EDA185D588D6}" srcId="{476B7847-1BFE-43F5-96B1-C3A37A42D400}" destId="{44958824-383D-4525-9195-1A8EF04AFC00}" srcOrd="4" destOrd="0" parTransId="{5ED9ADB1-CBD5-46EA-8BFC-455E3DF92039}" sibTransId="{865CD857-239F-492B-9E5C-BC6F76A2D87F}"/>
    <dgm:cxn modelId="{1DC4197D-4A33-4759-A105-A9E298353F44}" srcId="{A611DD0A-78C8-4F3C-8102-E021BF5AE5A3}" destId="{5590C260-51BE-4908-9503-48F41202DC14}" srcOrd="2" destOrd="0" parTransId="{52FFF91B-7DAD-42B2-98DD-621053A960BA}" sibTransId="{25135DF6-C54B-43A7-A3B9-08C7E829E006}"/>
    <dgm:cxn modelId="{E0E6B456-CC86-4C41-A709-25E5284EC0EA}" srcId="{476B7847-1BFE-43F5-96B1-C3A37A42D400}" destId="{A611DD0A-78C8-4F3C-8102-E021BF5AE5A3}" srcOrd="3" destOrd="0" parTransId="{36149297-A35E-4FEF-BFAD-13DB93BF56AF}" sibTransId="{2EA82775-44D9-4DA8-AAB9-8C045533A82A}"/>
    <dgm:cxn modelId="{C1D4EAFF-BB00-4CD8-A425-9BE76BC9E6AC}" srcId="{476B7847-1BFE-43F5-96B1-C3A37A42D400}" destId="{3D281D71-069A-4AC6-A3C9-E2A7970A3139}" srcOrd="0" destOrd="0" parTransId="{B442A354-BF04-40F1-8CB5-AF101F7DDE4B}" sibTransId="{2C9EA5A5-FF2F-4B99-A318-8F20F7A12A55}"/>
    <dgm:cxn modelId="{483F3BBD-3A74-490C-BC59-4181A148F2C7}" type="presParOf" srcId="{16A50242-09E7-48DD-B6DE-54C692AFE1DD}" destId="{E5C5C6C6-8F5C-4802-A408-F088C55EDD25}" srcOrd="0" destOrd="0" presId="urn:microsoft.com/office/officeart/2005/8/layout/vList5"/>
    <dgm:cxn modelId="{7A4C855D-63E7-4159-8809-CB20529AB71B}" type="presParOf" srcId="{E5C5C6C6-8F5C-4802-A408-F088C55EDD25}" destId="{E7F42DE4-8498-472D-9491-2E4C0364A442}" srcOrd="0" destOrd="0" presId="urn:microsoft.com/office/officeart/2005/8/layout/vList5"/>
    <dgm:cxn modelId="{99C77E16-68A1-4306-A268-48F1BAA68C5B}" type="presParOf" srcId="{E5C5C6C6-8F5C-4802-A408-F088C55EDD25}" destId="{0CB60E40-0996-44E0-A27B-8520A883B5A9}" srcOrd="1" destOrd="0" presId="urn:microsoft.com/office/officeart/2005/8/layout/vList5"/>
    <dgm:cxn modelId="{02FA9410-4046-481A-8FFB-9FB21C74087F}" type="presParOf" srcId="{16A50242-09E7-48DD-B6DE-54C692AFE1DD}" destId="{B21E7B07-4FB6-4C4A-B0FA-4532F83F0740}" srcOrd="1" destOrd="0" presId="urn:microsoft.com/office/officeart/2005/8/layout/vList5"/>
    <dgm:cxn modelId="{DC31F564-DDC2-4B3B-BC87-AE4C0896C605}" type="presParOf" srcId="{16A50242-09E7-48DD-B6DE-54C692AFE1DD}" destId="{78CD810A-428C-4F58-A73E-4C5D15D5A907}" srcOrd="2" destOrd="0" presId="urn:microsoft.com/office/officeart/2005/8/layout/vList5"/>
    <dgm:cxn modelId="{F3C35156-5A9C-4086-BB94-DFD8B29656D2}" type="presParOf" srcId="{78CD810A-428C-4F58-A73E-4C5D15D5A907}" destId="{9B385015-4B38-4716-AAB1-EC1704C7E3EA}" srcOrd="0" destOrd="0" presId="urn:microsoft.com/office/officeart/2005/8/layout/vList5"/>
    <dgm:cxn modelId="{D82D0271-04C9-4415-A859-E7EB4BEFB3A2}" type="presParOf" srcId="{78CD810A-428C-4F58-A73E-4C5D15D5A907}" destId="{F9127346-6E1E-4796-8712-D6A743070792}" srcOrd="1" destOrd="0" presId="urn:microsoft.com/office/officeart/2005/8/layout/vList5"/>
    <dgm:cxn modelId="{77FA7F8F-DBCF-4F72-A1EB-9B34617A6930}" type="presParOf" srcId="{16A50242-09E7-48DD-B6DE-54C692AFE1DD}" destId="{FD622DDE-16CA-4CF7-8F54-4F154B4FFA13}" srcOrd="3" destOrd="0" presId="urn:microsoft.com/office/officeart/2005/8/layout/vList5"/>
    <dgm:cxn modelId="{B6F8BBCA-307D-4100-8E1A-A68459B41DCA}" type="presParOf" srcId="{16A50242-09E7-48DD-B6DE-54C692AFE1DD}" destId="{38E6398F-29F3-4130-A62A-9641090A5B8D}" srcOrd="4" destOrd="0" presId="urn:microsoft.com/office/officeart/2005/8/layout/vList5"/>
    <dgm:cxn modelId="{94F53015-AC7A-4BDC-8DD4-E7730244ADDE}" type="presParOf" srcId="{38E6398F-29F3-4130-A62A-9641090A5B8D}" destId="{5F48213A-A60B-4BF4-9B46-E9F4C8A5B1EF}" srcOrd="0" destOrd="0" presId="urn:microsoft.com/office/officeart/2005/8/layout/vList5"/>
    <dgm:cxn modelId="{646B0A5F-9036-4726-9293-69B8D2E41967}" type="presParOf" srcId="{38E6398F-29F3-4130-A62A-9641090A5B8D}" destId="{1F36E8A9-6260-49DB-8408-DA50EB55CED9}" srcOrd="1" destOrd="0" presId="urn:microsoft.com/office/officeart/2005/8/layout/vList5"/>
    <dgm:cxn modelId="{95434219-E91C-45BF-A5E8-D83DC733D946}" type="presParOf" srcId="{16A50242-09E7-48DD-B6DE-54C692AFE1DD}" destId="{5BD884EB-269C-47F7-861F-CE3D897B57F8}" srcOrd="5" destOrd="0" presId="urn:microsoft.com/office/officeart/2005/8/layout/vList5"/>
    <dgm:cxn modelId="{A68E70EB-A063-499E-B843-421077342A9C}" type="presParOf" srcId="{16A50242-09E7-48DD-B6DE-54C692AFE1DD}" destId="{2229BE95-3303-4036-8BE4-F269762E652E}" srcOrd="6" destOrd="0" presId="urn:microsoft.com/office/officeart/2005/8/layout/vList5"/>
    <dgm:cxn modelId="{26780FAF-B710-41A2-A09D-C011A8D3C41C}" type="presParOf" srcId="{2229BE95-3303-4036-8BE4-F269762E652E}" destId="{1E642EE9-50D0-43BE-9EEB-678679162DBC}" srcOrd="0" destOrd="0" presId="urn:microsoft.com/office/officeart/2005/8/layout/vList5"/>
    <dgm:cxn modelId="{B0675B5F-4BD1-460E-B82C-B59DAE6B59AA}" type="presParOf" srcId="{2229BE95-3303-4036-8BE4-F269762E652E}" destId="{725C9C15-4A69-41AB-B4B2-17C73CCA8719}" srcOrd="1" destOrd="0" presId="urn:microsoft.com/office/officeart/2005/8/layout/vList5"/>
    <dgm:cxn modelId="{9EB03088-4FE1-487C-8A81-594BC36068AB}" type="presParOf" srcId="{16A50242-09E7-48DD-B6DE-54C692AFE1DD}" destId="{D943673B-2660-4624-8D46-916F170BAF6D}" srcOrd="7" destOrd="0" presId="urn:microsoft.com/office/officeart/2005/8/layout/vList5"/>
    <dgm:cxn modelId="{28D04F52-F404-422E-BCFE-13EC50C57F56}" type="presParOf" srcId="{16A50242-09E7-48DD-B6DE-54C692AFE1DD}" destId="{7DEED1DB-B2C7-46CD-A894-3AF4B9AD03FC}" srcOrd="8" destOrd="0" presId="urn:microsoft.com/office/officeart/2005/8/layout/vList5"/>
    <dgm:cxn modelId="{81164BFE-9E9C-42E8-9E98-6624CD621CCB}" type="presParOf" srcId="{7DEED1DB-B2C7-46CD-A894-3AF4B9AD03FC}" destId="{D8C5E510-100E-4131-A526-0AC7C55E791F}" srcOrd="0" destOrd="0" presId="urn:microsoft.com/office/officeart/2005/8/layout/vList5"/>
    <dgm:cxn modelId="{BC9D7201-BBD6-4428-A8FB-65728DFAE7E0}" type="presParOf" srcId="{7DEED1DB-B2C7-46CD-A894-3AF4B9AD03FC}" destId="{2B583C2F-AB9C-42FF-A1C6-23208546E28E}" srcOrd="1" destOrd="0" presId="urn:microsoft.com/office/officeart/2005/8/layout/vList5"/>
    <dgm:cxn modelId="{ED4A4848-6EF0-4E66-83B1-B641DD5E6255}" type="presParOf" srcId="{16A50242-09E7-48DD-B6DE-54C692AFE1DD}" destId="{A9748BCB-14D2-454B-B1F2-5F859A2DC269}" srcOrd="9" destOrd="0" presId="urn:microsoft.com/office/officeart/2005/8/layout/vList5"/>
    <dgm:cxn modelId="{7CB855EB-51D0-4327-A885-1D5FAF0487C7}" type="presParOf" srcId="{16A50242-09E7-48DD-B6DE-54C692AFE1DD}" destId="{B0BB4D4D-D1AB-45ED-850D-F1B1A2EE6F61}" srcOrd="10" destOrd="0" presId="urn:microsoft.com/office/officeart/2005/8/layout/vList5"/>
    <dgm:cxn modelId="{F0A0E7FE-E573-4363-8080-C49903D0120B}" type="presParOf" srcId="{B0BB4D4D-D1AB-45ED-850D-F1B1A2EE6F61}" destId="{21A21BA4-83C3-40FA-BBD3-E6BBB534935D}" srcOrd="0" destOrd="0" presId="urn:microsoft.com/office/officeart/2005/8/layout/vList5"/>
    <dgm:cxn modelId="{578FB44A-B9F7-4FE3-93A2-90E0CA91062F}" type="presParOf" srcId="{B0BB4D4D-D1AB-45ED-850D-F1B1A2EE6F61}" destId="{761944D7-013B-4509-B54F-856CB2EEB04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60E40-0996-44E0-A27B-8520A883B5A9}">
      <dsp:nvSpPr>
        <dsp:cNvPr id="0" name=""/>
        <dsp:cNvSpPr/>
      </dsp:nvSpPr>
      <dsp:spPr>
        <a:xfrm rot="5400000">
          <a:off x="6793417" y="-3751045"/>
          <a:ext cx="733019" cy="8239387"/>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Bisogna avere timore, perché significa avere rispetto, in questo caso della complessità della vita</a:t>
          </a:r>
          <a:endParaRPr lang="it-IT" sz="1200" kern="1200" dirty="0">
            <a:latin typeface="Arial Narrow" panose="020B0606020202030204" pitchFamily="34" charset="0"/>
          </a:endParaRPr>
        </a:p>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La paura porta molto spesso a fare scelte sbagliate, a perdere l’umanità, a entrare in un clima di brutalità</a:t>
          </a:r>
          <a:endParaRPr lang="it-IT" sz="1200" kern="1200" dirty="0">
            <a:latin typeface="Arial Narrow" panose="020B0606020202030204" pitchFamily="34" charset="0"/>
          </a:endParaRPr>
        </a:p>
      </dsp:txBody>
      <dsp:txXfrm rot="-5400000">
        <a:off x="3040234" y="37921"/>
        <a:ext cx="8203604" cy="661453"/>
      </dsp:txXfrm>
    </dsp:sp>
    <dsp:sp modelId="{E7F42DE4-8498-472D-9491-2E4C0364A442}">
      <dsp:nvSpPr>
        <dsp:cNvPr id="0" name=""/>
        <dsp:cNvSpPr/>
      </dsp:nvSpPr>
      <dsp:spPr>
        <a:xfrm>
          <a:off x="424054" y="110038"/>
          <a:ext cx="2616178" cy="51721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it-IT" sz="2700" kern="1200" dirty="0" smtClean="0">
              <a:latin typeface="Arial Narrow" panose="020B0606020202030204" pitchFamily="34" charset="0"/>
            </a:rPr>
            <a:t>Timore o paura?</a:t>
          </a:r>
          <a:endParaRPr lang="it-IT" sz="2700" kern="1200" dirty="0">
            <a:latin typeface="Arial Narrow" panose="020B0606020202030204" pitchFamily="34" charset="0"/>
          </a:endParaRPr>
        </a:p>
      </dsp:txBody>
      <dsp:txXfrm>
        <a:off x="449303" y="135287"/>
        <a:ext cx="2565680" cy="466721"/>
      </dsp:txXfrm>
    </dsp:sp>
    <dsp:sp modelId="{F9127346-6E1E-4796-8712-D6A743070792}">
      <dsp:nvSpPr>
        <dsp:cNvPr id="0" name=""/>
        <dsp:cNvSpPr/>
      </dsp:nvSpPr>
      <dsp:spPr>
        <a:xfrm rot="5400000">
          <a:off x="6793417" y="-2976377"/>
          <a:ext cx="733019" cy="8239387"/>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Dobbiamo essere consapevoli della fragilità e del limite dell’essere umano in contrapposizione alla natura e alla sua forza (non siamo invincibili)</a:t>
          </a:r>
          <a:endParaRPr lang="it-IT" sz="1200" kern="1200" dirty="0">
            <a:latin typeface="Arial Narrow" panose="020B0606020202030204" pitchFamily="34" charset="0"/>
          </a:endParaRPr>
        </a:p>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Bisogna avere la consapevolezza dell’esistenza di valori importanti a cui spesso non si da peso</a:t>
          </a:r>
          <a:endParaRPr lang="it-IT" sz="1200" kern="1200" dirty="0">
            <a:latin typeface="Arial Narrow" panose="020B0606020202030204" pitchFamily="34" charset="0"/>
          </a:endParaRPr>
        </a:p>
      </dsp:txBody>
      <dsp:txXfrm rot="-5400000">
        <a:off x="3040234" y="812589"/>
        <a:ext cx="8203604" cy="661453"/>
      </dsp:txXfrm>
    </dsp:sp>
    <dsp:sp modelId="{9B385015-4B38-4716-AAB1-EC1704C7E3EA}">
      <dsp:nvSpPr>
        <dsp:cNvPr id="0" name=""/>
        <dsp:cNvSpPr/>
      </dsp:nvSpPr>
      <dsp:spPr>
        <a:xfrm>
          <a:off x="424054" y="884706"/>
          <a:ext cx="2616178" cy="51721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it-IT" sz="2700" kern="1200" dirty="0" smtClean="0">
              <a:latin typeface="Arial Narrow" panose="020B0606020202030204" pitchFamily="34" charset="0"/>
            </a:rPr>
            <a:t>Consapevolezza </a:t>
          </a:r>
          <a:endParaRPr lang="it-IT" sz="2700" kern="1200" dirty="0">
            <a:latin typeface="Arial Narrow" panose="020B0606020202030204" pitchFamily="34" charset="0"/>
          </a:endParaRPr>
        </a:p>
      </dsp:txBody>
      <dsp:txXfrm>
        <a:off x="449303" y="909955"/>
        <a:ext cx="2565680" cy="466721"/>
      </dsp:txXfrm>
    </dsp:sp>
    <dsp:sp modelId="{1F36E8A9-6260-49DB-8408-DA50EB55CED9}">
      <dsp:nvSpPr>
        <dsp:cNvPr id="0" name=""/>
        <dsp:cNvSpPr/>
      </dsp:nvSpPr>
      <dsp:spPr>
        <a:xfrm rot="5400000">
          <a:off x="6793417" y="-2201709"/>
          <a:ext cx="733019" cy="8239387"/>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Che cosa c’è di più ovvio dell’aria, ma guai a non respirarla</a:t>
          </a:r>
          <a:endParaRPr lang="it-IT" sz="1200" kern="1200" dirty="0">
            <a:latin typeface="Arial Narrow" panose="020B0606020202030204" pitchFamily="34" charset="0"/>
          </a:endParaRPr>
        </a:p>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Solo adesso comprendiamo la preziosità delle azioni quotidiane, ora che ci sono state tolte.</a:t>
          </a:r>
          <a:endParaRPr lang="it-IT" sz="1200" kern="1200" dirty="0">
            <a:latin typeface="Arial Narrow" panose="020B0606020202030204" pitchFamily="34" charset="0"/>
          </a:endParaRPr>
        </a:p>
      </dsp:txBody>
      <dsp:txXfrm rot="-5400000">
        <a:off x="3040234" y="1587257"/>
        <a:ext cx="8203604" cy="661453"/>
      </dsp:txXfrm>
    </dsp:sp>
    <dsp:sp modelId="{5F48213A-A60B-4BF4-9B46-E9F4C8A5B1EF}">
      <dsp:nvSpPr>
        <dsp:cNvPr id="0" name=""/>
        <dsp:cNvSpPr/>
      </dsp:nvSpPr>
      <dsp:spPr>
        <a:xfrm>
          <a:off x="424054" y="1659374"/>
          <a:ext cx="2616178" cy="51721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it-IT" sz="2700" kern="1200" dirty="0" smtClean="0">
              <a:latin typeface="Arial Narrow" panose="020B0606020202030204" pitchFamily="34" charset="0"/>
            </a:rPr>
            <a:t>Normalità</a:t>
          </a:r>
          <a:endParaRPr lang="it-IT" sz="2700" kern="1200" dirty="0">
            <a:latin typeface="Arial Narrow" panose="020B0606020202030204" pitchFamily="34" charset="0"/>
          </a:endParaRPr>
        </a:p>
      </dsp:txBody>
      <dsp:txXfrm>
        <a:off x="449303" y="1684623"/>
        <a:ext cx="2565680" cy="466721"/>
      </dsp:txXfrm>
    </dsp:sp>
    <dsp:sp modelId="{725C9C15-4A69-41AB-B4B2-17C73CCA8719}">
      <dsp:nvSpPr>
        <dsp:cNvPr id="0" name=""/>
        <dsp:cNvSpPr/>
      </dsp:nvSpPr>
      <dsp:spPr>
        <a:xfrm rot="5400000">
          <a:off x="6793417" y="-1427041"/>
          <a:ext cx="733019" cy="8239387"/>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La malattia, la crisi fanno parte del limite della creatura</a:t>
          </a:r>
          <a:endParaRPr lang="it-IT" sz="1200" kern="1200" dirty="0">
            <a:latin typeface="Arial Narrow" panose="020B0606020202030204" pitchFamily="34" charset="0"/>
          </a:endParaRPr>
        </a:p>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Dio non ci libera dalla malattia, ma ci aiuta nella malattia,</a:t>
          </a:r>
          <a:endParaRPr lang="it-IT" sz="900" kern="1200" dirty="0">
            <a:latin typeface="Arial Narrow" panose="020B0606020202030204" pitchFamily="34" charset="0"/>
          </a:endParaRPr>
        </a:p>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La fede reca un senso e un appiglio per la nostra vita</a:t>
          </a:r>
          <a:r>
            <a:rPr lang="it-IT" sz="900" kern="1200" dirty="0" smtClean="0">
              <a:latin typeface="Arial Narrow" panose="020B0606020202030204" pitchFamily="34" charset="0"/>
            </a:rPr>
            <a:t>.</a:t>
          </a:r>
          <a:endParaRPr lang="it-IT" sz="900" kern="1200" dirty="0">
            <a:latin typeface="Arial Narrow" panose="020B0606020202030204" pitchFamily="34" charset="0"/>
          </a:endParaRPr>
        </a:p>
      </dsp:txBody>
      <dsp:txXfrm rot="-5400000">
        <a:off x="3040234" y="2361925"/>
        <a:ext cx="8203604" cy="661453"/>
      </dsp:txXfrm>
    </dsp:sp>
    <dsp:sp modelId="{1E642EE9-50D0-43BE-9EEB-678679162DBC}">
      <dsp:nvSpPr>
        <dsp:cNvPr id="0" name=""/>
        <dsp:cNvSpPr/>
      </dsp:nvSpPr>
      <dsp:spPr>
        <a:xfrm>
          <a:off x="424054" y="2434041"/>
          <a:ext cx="2616178" cy="51721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it-IT" sz="2700" kern="1200" dirty="0" smtClean="0">
              <a:latin typeface="Arial Narrow" panose="020B0606020202030204" pitchFamily="34" charset="0"/>
            </a:rPr>
            <a:t>Dio e la fede</a:t>
          </a:r>
          <a:endParaRPr lang="it-IT" sz="2700" kern="1200" dirty="0">
            <a:latin typeface="Arial Narrow" panose="020B0606020202030204" pitchFamily="34" charset="0"/>
          </a:endParaRPr>
        </a:p>
      </dsp:txBody>
      <dsp:txXfrm>
        <a:off x="449303" y="2459290"/>
        <a:ext cx="2565680" cy="466721"/>
      </dsp:txXfrm>
    </dsp:sp>
    <dsp:sp modelId="{2B583C2F-AB9C-42FF-A1C6-23208546E28E}">
      <dsp:nvSpPr>
        <dsp:cNvPr id="0" name=""/>
        <dsp:cNvSpPr/>
      </dsp:nvSpPr>
      <dsp:spPr>
        <a:xfrm rot="5400000">
          <a:off x="6793417" y="-652373"/>
          <a:ext cx="733019" cy="8239387"/>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La nostra società tende a fare progetti in un futuro che non è così sicuro</a:t>
          </a:r>
          <a:endParaRPr lang="it-IT" sz="1200" kern="1200" dirty="0">
            <a:latin typeface="Arial Narrow" panose="020B0606020202030204" pitchFamily="34" charset="0"/>
          </a:endParaRPr>
        </a:p>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In questi casi si percepisce di più la perdita del futuro e il rimorso per cose non dette, scelte non fatte.</a:t>
          </a:r>
          <a:endParaRPr lang="it-IT" sz="1200" kern="1200" dirty="0">
            <a:latin typeface="Arial Narrow" panose="020B0606020202030204" pitchFamily="34" charset="0"/>
          </a:endParaRPr>
        </a:p>
      </dsp:txBody>
      <dsp:txXfrm rot="-5400000">
        <a:off x="3040234" y="3136593"/>
        <a:ext cx="8203604" cy="661453"/>
      </dsp:txXfrm>
    </dsp:sp>
    <dsp:sp modelId="{D8C5E510-100E-4131-A526-0AC7C55E791F}">
      <dsp:nvSpPr>
        <dsp:cNvPr id="0" name=""/>
        <dsp:cNvSpPr/>
      </dsp:nvSpPr>
      <dsp:spPr>
        <a:xfrm>
          <a:off x="424054" y="3208709"/>
          <a:ext cx="2616178" cy="51721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it-IT" sz="2700" kern="1200" dirty="0" smtClean="0">
              <a:latin typeface="Arial Narrow" panose="020B0606020202030204" pitchFamily="34" charset="0"/>
            </a:rPr>
            <a:t>Futuro</a:t>
          </a:r>
          <a:endParaRPr lang="it-IT" sz="2700" kern="1200" dirty="0">
            <a:latin typeface="Arial Narrow" panose="020B0606020202030204" pitchFamily="34" charset="0"/>
          </a:endParaRPr>
        </a:p>
      </dsp:txBody>
      <dsp:txXfrm>
        <a:off x="449303" y="3233958"/>
        <a:ext cx="2565680" cy="466721"/>
      </dsp:txXfrm>
    </dsp:sp>
    <dsp:sp modelId="{761944D7-013B-4509-B54F-856CB2EEB04A}">
      <dsp:nvSpPr>
        <dsp:cNvPr id="0" name=""/>
        <dsp:cNvSpPr/>
      </dsp:nvSpPr>
      <dsp:spPr>
        <a:xfrm rot="5400000">
          <a:off x="6793417" y="122294"/>
          <a:ext cx="733019" cy="8239387"/>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it-IT" sz="1200" kern="1200" dirty="0" smtClean="0">
              <a:latin typeface="Arial Narrow" panose="020B0606020202030204" pitchFamily="34" charset="0"/>
            </a:rPr>
            <a:t>È</a:t>
          </a:r>
          <a:r>
            <a:rPr lang="it-IT" sz="1200" kern="1200" baseline="0" dirty="0" smtClean="0">
              <a:latin typeface="Arial Narrow" panose="020B0606020202030204" pitchFamily="34" charset="0"/>
            </a:rPr>
            <a:t> nel momento del dolore che la vera politica, non si interessa solo della sfera economica o propagandistica, ma è accanto ai cittadini costantemente.</a:t>
          </a:r>
          <a:endParaRPr lang="it-IT" sz="1200" kern="1200" dirty="0">
            <a:latin typeface="Arial Narrow" panose="020B0606020202030204" pitchFamily="34" charset="0"/>
          </a:endParaRPr>
        </a:p>
      </dsp:txBody>
      <dsp:txXfrm rot="-5400000">
        <a:off x="3040234" y="3911261"/>
        <a:ext cx="8203604" cy="661453"/>
      </dsp:txXfrm>
    </dsp:sp>
    <dsp:sp modelId="{21A21BA4-83C3-40FA-BBD3-E6BBB534935D}">
      <dsp:nvSpPr>
        <dsp:cNvPr id="0" name=""/>
        <dsp:cNvSpPr/>
      </dsp:nvSpPr>
      <dsp:spPr>
        <a:xfrm>
          <a:off x="424054" y="3983377"/>
          <a:ext cx="2616178" cy="51721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it-IT" sz="2700" kern="1200" dirty="0" smtClean="0">
              <a:latin typeface="Arial Narrow" panose="020B0606020202030204" pitchFamily="34" charset="0"/>
            </a:rPr>
            <a:t>Bene comune</a:t>
          </a:r>
          <a:endParaRPr lang="it-IT" sz="2700" kern="1200" dirty="0">
            <a:latin typeface="Arial Narrow" panose="020B0606020202030204" pitchFamily="34" charset="0"/>
          </a:endParaRPr>
        </a:p>
      </dsp:txBody>
      <dsp:txXfrm>
        <a:off x="449303" y="4008626"/>
        <a:ext cx="2565680" cy="46672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099E328-CD74-43B4-B7DA-1419F065C5A8}" type="datetimeFigureOut">
              <a:rPr lang="it-IT" smtClean="0"/>
              <a:t>14/04/2020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54684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2099E328-CD74-43B4-B7DA-1419F065C5A8}" type="datetimeFigureOut">
              <a:rPr lang="it-IT" smtClean="0"/>
              <a:t>14/04/2020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202649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2099E328-CD74-43B4-B7DA-1419F065C5A8}" type="datetimeFigureOut">
              <a:rPr lang="it-IT" smtClean="0"/>
              <a:t>14/04/2020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387935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smtClean="0"/>
              <a:t>Fare clic per modificare lo stile del titolo</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smtClean="0"/>
              <a:t>Fare clic per modificare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2099E328-CD74-43B4-B7DA-1419F065C5A8}" type="datetimeFigureOut">
              <a:rPr lang="it-IT" smtClean="0"/>
              <a:t>14/04/2020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C94335-DD2D-4333-BE2D-B33FFCE41A83}" type="slidenum">
              <a:rPr lang="it-IT" smtClean="0"/>
              <a:t>‹N›</a:t>
            </a:fld>
            <a:endParaRPr lang="it-IT"/>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202846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2099E328-CD74-43B4-B7DA-1419F065C5A8}" type="datetimeFigureOut">
              <a:rPr lang="it-IT" smtClean="0"/>
              <a:t>14/04/2020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1775475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099E328-CD74-43B4-B7DA-1419F065C5A8}" type="datetimeFigureOut">
              <a:rPr lang="it-IT" smtClean="0"/>
              <a:t>14/04/2020</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134610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099E328-CD74-43B4-B7DA-1419F065C5A8}" type="datetimeFigureOut">
              <a:rPr lang="it-IT" smtClean="0"/>
              <a:t>14/04/2020</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2512828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2099E328-CD74-43B4-B7DA-1419F065C5A8}" type="datetimeFigureOut">
              <a:rPr lang="it-IT" smtClean="0"/>
              <a:t>14/04/2020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3898110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2099E328-CD74-43B4-B7DA-1419F065C5A8}" type="datetimeFigureOut">
              <a:rPr lang="it-IT" smtClean="0"/>
              <a:t>14/04/2020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379790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p>
            <a:fld id="{2099E328-CD74-43B4-B7DA-1419F065C5A8}" type="datetimeFigureOut">
              <a:rPr lang="it-IT" smtClean="0"/>
              <a:t>14/04/2020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641144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2099E328-CD74-43B4-B7DA-1419F065C5A8}" type="datetimeFigureOut">
              <a:rPr lang="it-IT" smtClean="0"/>
              <a:t>14/04/2020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8610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2099E328-CD74-43B4-B7DA-1419F065C5A8}" type="datetimeFigureOut">
              <a:rPr lang="it-IT" smtClean="0"/>
              <a:t>14/04/2020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1199630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2099E328-CD74-43B4-B7DA-1419F065C5A8}" type="datetimeFigureOut">
              <a:rPr lang="it-IT" smtClean="0"/>
              <a:t>14/04/2020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1407184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7" name="Date Placeholder 2"/>
          <p:cNvSpPr>
            <a:spLocks noGrp="1"/>
          </p:cNvSpPr>
          <p:nvPr>
            <p:ph type="dt" sz="half" idx="10"/>
          </p:nvPr>
        </p:nvSpPr>
        <p:spPr/>
        <p:txBody>
          <a:bodyPr/>
          <a:lstStyle/>
          <a:p>
            <a:fld id="{2099E328-CD74-43B4-B7DA-1419F065C5A8}" type="datetimeFigureOut">
              <a:rPr lang="it-IT" smtClean="0"/>
              <a:t>14/04/2020</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85173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099E328-CD74-43B4-B7DA-1419F065C5A8}" type="datetimeFigureOut">
              <a:rPr lang="it-IT" smtClean="0"/>
              <a:t>14/04/2020</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3989797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Date Placeholder 4"/>
          <p:cNvSpPr>
            <a:spLocks noGrp="1"/>
          </p:cNvSpPr>
          <p:nvPr>
            <p:ph type="dt" sz="half" idx="10"/>
          </p:nvPr>
        </p:nvSpPr>
        <p:spPr/>
        <p:txBody>
          <a:bodyPr/>
          <a:lstStyle/>
          <a:p>
            <a:fld id="{2099E328-CD74-43B4-B7DA-1419F065C5A8}" type="datetimeFigureOut">
              <a:rPr lang="it-IT" smtClean="0"/>
              <a:t>14/04/2020</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52181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2099E328-CD74-43B4-B7DA-1419F065C5A8}" type="datetimeFigureOut">
              <a:rPr lang="it-IT" smtClean="0"/>
              <a:t>14/04/2020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C94335-DD2D-4333-BE2D-B33FFCE41A83}" type="slidenum">
              <a:rPr lang="it-IT" smtClean="0"/>
              <a:t>‹N›</a:t>
            </a:fld>
            <a:endParaRPr lang="it-IT"/>
          </a:p>
        </p:txBody>
      </p:sp>
    </p:spTree>
    <p:extLst>
      <p:ext uri="{BB962C8B-B14F-4D97-AF65-F5344CB8AC3E}">
        <p14:creationId xmlns:p14="http://schemas.microsoft.com/office/powerpoint/2010/main" val="405717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099E328-CD74-43B4-B7DA-1419F065C5A8}" type="datetimeFigureOut">
              <a:rPr lang="it-IT" smtClean="0"/>
              <a:t>14/04/2020</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EC94335-DD2D-4333-BE2D-B33FFCE41A83}" type="slidenum">
              <a:rPr lang="it-IT" smtClean="0"/>
              <a:t>‹N›</a:t>
            </a:fld>
            <a:endParaRPr lang="it-IT"/>
          </a:p>
        </p:txBody>
      </p:sp>
    </p:spTree>
    <p:extLst>
      <p:ext uri="{BB962C8B-B14F-4D97-AF65-F5344CB8AC3E}">
        <p14:creationId xmlns:p14="http://schemas.microsoft.com/office/powerpoint/2010/main" val="1767424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slideLayout" Target="../slideLayouts/slideLayout2.xml"/><Relationship Id="rId4" Type="http://schemas.microsoft.com/office/2007/relationships/media" Target="../media/media3.mp3"/></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8.png"/><Relationship Id="rId4" Type="http://schemas.openxmlformats.org/officeDocument/2006/relationships/diagramData" Target="../diagrams/data1.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65556" y="1048554"/>
            <a:ext cx="10178453" cy="3329581"/>
          </a:xfrm>
        </p:spPr>
        <p:txBody>
          <a:bodyPr/>
          <a:lstStyle/>
          <a:p>
            <a:pPr algn="ctr"/>
            <a:r>
              <a:rPr lang="it-IT" b="1" dirty="0" smtClean="0">
                <a:solidFill>
                  <a:schemeClr val="tx1"/>
                </a:solidFill>
                <a:latin typeface="Arial Narrow" panose="020B0606020202030204" pitchFamily="34" charset="0"/>
              </a:rPr>
              <a:t>2° UDA: </a:t>
            </a:r>
            <a:br>
              <a:rPr lang="it-IT" b="1" dirty="0" smtClean="0">
                <a:solidFill>
                  <a:schemeClr val="tx1"/>
                </a:solidFill>
                <a:latin typeface="Arial Narrow" panose="020B0606020202030204" pitchFamily="34" charset="0"/>
              </a:rPr>
            </a:br>
            <a:r>
              <a:rPr lang="it-IT" b="1" dirty="0" smtClean="0">
                <a:solidFill>
                  <a:schemeClr val="tx1"/>
                </a:solidFill>
                <a:latin typeface="Arial Narrow" panose="020B0606020202030204" pitchFamily="34" charset="0"/>
              </a:rPr>
              <a:t>«Riempire di senso il tempo del Coronavirus</a:t>
            </a:r>
            <a:endParaRPr lang="it-IT" b="1" dirty="0">
              <a:solidFill>
                <a:schemeClr val="tx1"/>
              </a:solidFill>
              <a:latin typeface="Arial Narrow" panose="020B0606020202030204" pitchFamily="34" charset="0"/>
            </a:endParaRPr>
          </a:p>
        </p:txBody>
      </p:sp>
      <p:sp>
        <p:nvSpPr>
          <p:cNvPr id="3" name="Sottotitolo 2"/>
          <p:cNvSpPr>
            <a:spLocks noGrp="1"/>
          </p:cNvSpPr>
          <p:nvPr>
            <p:ph type="subTitle" idx="1"/>
          </p:nvPr>
        </p:nvSpPr>
        <p:spPr>
          <a:xfrm>
            <a:off x="407981" y="4944805"/>
            <a:ext cx="8825658" cy="861420"/>
          </a:xfrm>
        </p:spPr>
        <p:txBody>
          <a:bodyPr/>
          <a:lstStyle/>
          <a:p>
            <a:r>
              <a:rPr lang="it-IT" dirty="0" smtClean="0">
                <a:solidFill>
                  <a:schemeClr val="tx1"/>
                </a:solidFill>
              </a:rPr>
              <a:t>Francesca </a:t>
            </a:r>
            <a:r>
              <a:rPr lang="it-IT" dirty="0" err="1" smtClean="0">
                <a:solidFill>
                  <a:schemeClr val="tx1"/>
                </a:solidFill>
              </a:rPr>
              <a:t>iaconis</a:t>
            </a:r>
            <a:r>
              <a:rPr lang="it-IT" dirty="0" smtClean="0">
                <a:solidFill>
                  <a:schemeClr val="tx1"/>
                </a:solidFill>
              </a:rPr>
              <a:t>  </a:t>
            </a:r>
            <a:r>
              <a:rPr lang="it-IT" dirty="0" err="1" smtClean="0">
                <a:solidFill>
                  <a:schemeClr val="tx1"/>
                </a:solidFill>
              </a:rPr>
              <a:t>ivcS</a:t>
            </a:r>
            <a:endParaRPr lang="it-IT" dirty="0">
              <a:solidFill>
                <a:schemeClr val="tx1"/>
              </a:solidFill>
            </a:endParaRPr>
          </a:p>
        </p:txBody>
      </p:sp>
    </p:spTree>
    <p:extLst>
      <p:ext uri="{BB962C8B-B14F-4D97-AF65-F5344CB8AC3E}">
        <p14:creationId xmlns:p14="http://schemas.microsoft.com/office/powerpoint/2010/main" val="1206637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7235" y="658859"/>
            <a:ext cx="11523371" cy="888641"/>
          </a:xfrm>
        </p:spPr>
        <p:txBody>
          <a:bodyPr>
            <a:noAutofit/>
          </a:bodyPr>
          <a:lstStyle/>
          <a:p>
            <a:r>
              <a:rPr lang="it-IT" sz="4800" dirty="0" smtClean="0">
                <a:solidFill>
                  <a:schemeClr val="tx1"/>
                </a:solidFill>
                <a:latin typeface="Brush Script MT" panose="03060802040406070304" pitchFamily="66" charset="0"/>
              </a:rPr>
              <a:t>Quante nuvole ci servono per accorgerci del cielo?</a:t>
            </a:r>
            <a:endParaRPr lang="it-IT" sz="4800" dirty="0">
              <a:solidFill>
                <a:schemeClr val="tx1"/>
              </a:solidFill>
              <a:latin typeface="Brush Script MT" panose="03060802040406070304" pitchFamily="66" charset="0"/>
            </a:endParaRPr>
          </a:p>
        </p:txBody>
      </p:sp>
      <p:sp>
        <p:nvSpPr>
          <p:cNvPr id="3" name="Segnaposto contenuto 2"/>
          <p:cNvSpPr>
            <a:spLocks noGrp="1"/>
          </p:cNvSpPr>
          <p:nvPr>
            <p:ph idx="1"/>
          </p:nvPr>
        </p:nvSpPr>
        <p:spPr>
          <a:xfrm>
            <a:off x="309092" y="1849946"/>
            <a:ext cx="11616744" cy="4507605"/>
          </a:xfrm>
          <a:prstGeom prst="rect">
            <a:avLst/>
          </a:prstGeom>
        </p:spPr>
        <p:txBody>
          <a:bodyPr>
            <a:normAutofit fontScale="92500" lnSpcReduction="20000"/>
          </a:bodyPr>
          <a:lstStyle/>
          <a:p>
            <a:pPr marL="0" indent="0">
              <a:buNone/>
            </a:pPr>
            <a:r>
              <a:rPr lang="it-IT" dirty="0" smtClean="0">
                <a:latin typeface="Arial Narrow" panose="020B0606020202030204" pitchFamily="34" charset="0"/>
              </a:rPr>
              <a:t>«Ci sarà chi, per la prima volta, si interrogherà sulle scelte fatte, sulle rinunce, sui compromessi, sugli amori che non ha osato amare, sulla vita che non ha osato vivere»  </a:t>
            </a:r>
          </a:p>
          <a:p>
            <a:pPr marL="0" indent="0">
              <a:buNone/>
            </a:pPr>
            <a:r>
              <a:rPr lang="it-IT" dirty="0" smtClean="0">
                <a:latin typeface="Arial Narrow" panose="020B0606020202030204" pitchFamily="34" charset="0"/>
              </a:rPr>
              <a:t>David </a:t>
            </a:r>
            <a:r>
              <a:rPr lang="it-IT" dirty="0" err="1">
                <a:latin typeface="Arial Narrow" panose="020B0606020202030204" pitchFamily="34" charset="0"/>
              </a:rPr>
              <a:t>G</a:t>
            </a:r>
            <a:r>
              <a:rPr lang="it-IT" dirty="0" err="1" smtClean="0">
                <a:latin typeface="Arial Narrow" panose="020B0606020202030204" pitchFamily="34" charset="0"/>
              </a:rPr>
              <a:t>rossman</a:t>
            </a:r>
            <a:endParaRPr lang="it-IT" dirty="0" smtClean="0">
              <a:latin typeface="Arial Narrow" panose="020B0606020202030204" pitchFamily="34" charset="0"/>
            </a:endParaRPr>
          </a:p>
          <a:p>
            <a:pPr marL="0" indent="0" algn="r">
              <a:buNone/>
            </a:pPr>
            <a:endParaRPr lang="it-IT" dirty="0" smtClean="0">
              <a:latin typeface="Arial Narrow" panose="020B0606020202030204" pitchFamily="34" charset="0"/>
            </a:endParaRPr>
          </a:p>
          <a:p>
            <a:pPr marL="0" indent="0" algn="r">
              <a:buNone/>
            </a:pPr>
            <a:endParaRPr lang="it-IT" dirty="0" smtClean="0">
              <a:latin typeface="Arial Narrow" panose="020B0606020202030204" pitchFamily="34" charset="0"/>
            </a:endParaRPr>
          </a:p>
          <a:p>
            <a:pPr marL="0" indent="0" algn="r">
              <a:buNone/>
            </a:pPr>
            <a:r>
              <a:rPr lang="it-IT" dirty="0" smtClean="0">
                <a:latin typeface="Arial Narrow" panose="020B0606020202030204" pitchFamily="34" charset="0"/>
              </a:rPr>
              <a:t>« A quella stretta di un palmo col palmo di qualcuno, a quel semplice atto che ci è interdetto oramai torneremo con una comprensione dilatata»</a:t>
            </a:r>
          </a:p>
          <a:p>
            <a:pPr marL="0" indent="0" algn="r">
              <a:buNone/>
            </a:pPr>
            <a:r>
              <a:rPr lang="it-IT" dirty="0" smtClean="0">
                <a:latin typeface="Arial Narrow" panose="020B0606020202030204" pitchFamily="34" charset="0"/>
              </a:rPr>
              <a:t>Mariangela Gualtieri</a:t>
            </a:r>
          </a:p>
          <a:p>
            <a:pPr marL="0" indent="0" algn="r">
              <a:buNone/>
            </a:pPr>
            <a:endParaRPr lang="it-IT" dirty="0">
              <a:latin typeface="Arial Narrow" panose="020B0606020202030204" pitchFamily="34" charset="0"/>
            </a:endParaRPr>
          </a:p>
          <a:p>
            <a:pPr marL="0" indent="0" algn="ctr">
              <a:buNone/>
            </a:pPr>
            <a:endParaRPr lang="it-IT" dirty="0" smtClean="0">
              <a:latin typeface="Arial Narrow" panose="020B0606020202030204" pitchFamily="34" charset="0"/>
            </a:endParaRPr>
          </a:p>
          <a:p>
            <a:pPr marL="0" indent="0" algn="ctr">
              <a:buNone/>
            </a:pPr>
            <a:r>
              <a:rPr lang="it-IT" dirty="0" smtClean="0">
                <a:latin typeface="Arial Narrow" panose="020B0606020202030204" pitchFamily="34" charset="0"/>
              </a:rPr>
              <a:t>Quante nuvole ci servono per accorgerci del cielo… è solo quando perdiamo qualcosa che scopriamo il suo valore vero…</a:t>
            </a:r>
          </a:p>
          <a:p>
            <a:pPr marL="0" indent="0" algn="ctr">
              <a:buNone/>
            </a:pPr>
            <a:r>
              <a:rPr lang="it-IT" dirty="0" smtClean="0">
                <a:latin typeface="Arial Narrow" panose="020B0606020202030204" pitchFamily="34" charset="0"/>
              </a:rPr>
              <a:t>Quante volte abbiamo implorato la solitudine, ma solo oggi, solo in questi momenti, in queste condizioni, solo così, veramente soli, persi nell’oblio, ci siamo resi conto che un paradiso imposto è il peggiore degli inferni…</a:t>
            </a:r>
            <a:endParaRPr lang="it-IT" dirty="0">
              <a:latin typeface="Arial Narrow" panose="020B0606020202030204" pitchFamily="34" charset="0"/>
            </a:endParaRPr>
          </a:p>
        </p:txBody>
      </p:sp>
      <p:pic>
        <p:nvPicPr>
          <p:cNvPr id="9" name="Immagine 8"/>
          <p:cNvPicPr>
            <a:picLocks noChangeAspect="1"/>
          </p:cNvPicPr>
          <p:nvPr/>
        </p:nvPicPr>
        <p:blipFill>
          <a:blip r:embed="rId4"/>
          <a:stretch>
            <a:fillRect/>
          </a:stretch>
        </p:blipFill>
        <p:spPr>
          <a:xfrm>
            <a:off x="4597416" y="2133694"/>
            <a:ext cx="2030453" cy="1352282"/>
          </a:xfrm>
          <a:prstGeom prst="rect">
            <a:avLst/>
          </a:prstGeom>
        </p:spPr>
      </p:pic>
      <p:pic>
        <p:nvPicPr>
          <p:cNvPr id="10" name="Immagine 9"/>
          <p:cNvPicPr>
            <a:picLocks noChangeAspect="1"/>
          </p:cNvPicPr>
          <p:nvPr/>
        </p:nvPicPr>
        <p:blipFill>
          <a:blip r:embed="rId5"/>
          <a:stretch>
            <a:fillRect/>
          </a:stretch>
        </p:blipFill>
        <p:spPr>
          <a:xfrm>
            <a:off x="8059157" y="3855264"/>
            <a:ext cx="1638636" cy="1204781"/>
          </a:xfrm>
          <a:prstGeom prst="rect">
            <a:avLst/>
          </a:prstGeom>
        </p:spPr>
      </p:pic>
      <p:pic>
        <p:nvPicPr>
          <p:cNvPr id="12" name="Immagine 11"/>
          <p:cNvPicPr>
            <a:picLocks noChangeAspect="1"/>
          </p:cNvPicPr>
          <p:nvPr/>
        </p:nvPicPr>
        <p:blipFill>
          <a:blip r:embed="rId6"/>
          <a:stretch>
            <a:fillRect/>
          </a:stretch>
        </p:blipFill>
        <p:spPr>
          <a:xfrm>
            <a:off x="-541409" y="1270397"/>
            <a:ext cx="2786674" cy="4954707"/>
          </a:xfrm>
          <a:prstGeom prst="rect">
            <a:avLst/>
          </a:prstGeom>
        </p:spPr>
      </p:pic>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5806" y="6225104"/>
            <a:ext cx="609600" cy="609600"/>
          </a:xfrm>
          <a:prstGeom prst="rect">
            <a:avLst/>
          </a:prstGeom>
        </p:spPr>
      </p:pic>
    </p:spTree>
    <p:extLst>
      <p:ext uri="{BB962C8B-B14F-4D97-AF65-F5344CB8AC3E}">
        <p14:creationId xmlns:p14="http://schemas.microsoft.com/office/powerpoint/2010/main" val="240460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9829" y="338070"/>
            <a:ext cx="10548003" cy="1151965"/>
          </a:xfrm>
        </p:spPr>
        <p:txBody>
          <a:bodyPr>
            <a:noAutofit/>
          </a:bodyPr>
          <a:lstStyle/>
          <a:p>
            <a:r>
              <a:rPr lang="it-IT" sz="4800" dirty="0" smtClean="0">
                <a:solidFill>
                  <a:schemeClr val="tx1"/>
                </a:solidFill>
                <a:latin typeface="Brush Script MT" panose="03060802040406070304" pitchFamily="66" charset="0"/>
              </a:rPr>
              <a:t>Adesso lo sappiamo quanto è triste </a:t>
            </a:r>
            <a:br>
              <a:rPr lang="it-IT" sz="4800" dirty="0" smtClean="0">
                <a:solidFill>
                  <a:schemeClr val="tx1"/>
                </a:solidFill>
                <a:latin typeface="Brush Script MT" panose="03060802040406070304" pitchFamily="66" charset="0"/>
              </a:rPr>
            </a:br>
            <a:r>
              <a:rPr lang="it-IT" sz="4800" dirty="0" smtClean="0">
                <a:solidFill>
                  <a:schemeClr val="tx1"/>
                </a:solidFill>
                <a:latin typeface="Brush Script MT" panose="03060802040406070304" pitchFamily="66" charset="0"/>
              </a:rPr>
              <a:t>stare lontani un metro</a:t>
            </a:r>
            <a:endParaRPr lang="it-IT" sz="4800" dirty="0">
              <a:solidFill>
                <a:schemeClr val="tx1"/>
              </a:solidFill>
              <a:latin typeface="Brush Script MT" panose="03060802040406070304" pitchFamily="66" charset="0"/>
            </a:endParaRPr>
          </a:p>
        </p:txBody>
      </p:sp>
      <p:sp>
        <p:nvSpPr>
          <p:cNvPr id="3" name="Segnaposto contenuto 2"/>
          <p:cNvSpPr>
            <a:spLocks noGrp="1"/>
          </p:cNvSpPr>
          <p:nvPr>
            <p:ph idx="1"/>
          </p:nvPr>
        </p:nvSpPr>
        <p:spPr>
          <a:xfrm>
            <a:off x="199829" y="2224131"/>
            <a:ext cx="10699124" cy="3680581"/>
          </a:xfrm>
          <a:prstGeom prst="rect">
            <a:avLst/>
          </a:prstGeom>
        </p:spPr>
        <p:txBody>
          <a:bodyPr>
            <a:normAutofit/>
          </a:bodyPr>
          <a:lstStyle/>
          <a:p>
            <a:pPr marL="0" indent="0">
              <a:buNone/>
            </a:pPr>
            <a:r>
              <a:rPr lang="it-IT" sz="2400" dirty="0" smtClean="0">
                <a:latin typeface="Arial Narrow" panose="020B0606020202030204" pitchFamily="34" charset="0"/>
              </a:rPr>
              <a:t>Adesso lo sappiamo quanto è triste stare lontani un metro… solo adesso…</a:t>
            </a:r>
          </a:p>
          <a:p>
            <a:pPr marL="0" indent="0">
              <a:buNone/>
            </a:pPr>
            <a:r>
              <a:rPr lang="it-IT" sz="2400" dirty="0" smtClean="0">
                <a:latin typeface="Arial Narrow" panose="020B0606020202030204" pitchFamily="34" charset="0"/>
              </a:rPr>
              <a:t>Ho deciso di intitolare così, con una frase della poetessa  Mariangela Gualtieri, la parte dedicata a noi giovani e a me, soprattutto, perché è tutto così vero e perché preannuncia quello di cui parlerò in seguito. </a:t>
            </a:r>
          </a:p>
          <a:p>
            <a:pPr marL="0" indent="0">
              <a:buNone/>
            </a:pPr>
            <a:r>
              <a:rPr lang="it-IT" sz="2400" dirty="0" smtClean="0">
                <a:latin typeface="Arial Narrow" panose="020B0606020202030204" pitchFamily="34" charset="0"/>
              </a:rPr>
              <a:t>Ma non voglio anticiparvi nulla, piano piano, con le mie parole vi guiderò attraverso il mio percorso personale… </a:t>
            </a:r>
          </a:p>
          <a:p>
            <a:pPr marL="0" indent="0">
              <a:buNone/>
            </a:pPr>
            <a:r>
              <a:rPr lang="it-IT" sz="2400" dirty="0">
                <a:latin typeface="Arial Narrow" panose="020B0606020202030204" pitchFamily="34" charset="0"/>
              </a:rPr>
              <a:t>P</a:t>
            </a:r>
            <a:r>
              <a:rPr lang="it-IT" sz="2400" dirty="0" smtClean="0">
                <a:latin typeface="Arial Narrow" panose="020B0606020202030204" pitchFamily="34" charset="0"/>
              </a:rPr>
              <a:t>asso </a:t>
            </a:r>
            <a:r>
              <a:rPr lang="it-IT" sz="2400" dirty="0" smtClean="0">
                <a:latin typeface="Arial Narrow" panose="020B0606020202030204" pitchFamily="34" charset="0"/>
              </a:rPr>
              <a:t>passo, a mano a mano vi porterò in quel posto dentro me….</a:t>
            </a:r>
          </a:p>
        </p:txBody>
      </p:sp>
      <p:pic>
        <p:nvPicPr>
          <p:cNvPr id="4" name="Immagine 3"/>
          <p:cNvPicPr>
            <a:picLocks noChangeAspect="1"/>
          </p:cNvPicPr>
          <p:nvPr/>
        </p:nvPicPr>
        <p:blipFill>
          <a:blip r:embed="rId4"/>
          <a:stretch>
            <a:fillRect/>
          </a:stretch>
        </p:blipFill>
        <p:spPr>
          <a:xfrm>
            <a:off x="8242248" y="3752062"/>
            <a:ext cx="3834322" cy="3105938"/>
          </a:xfrm>
          <a:prstGeom prst="rect">
            <a:avLst/>
          </a:prstGeom>
        </p:spPr>
      </p:pic>
      <p:pic>
        <p:nvPicPr>
          <p:cNvPr id="6"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1510" y="6029208"/>
            <a:ext cx="609600" cy="609600"/>
          </a:xfrm>
          <a:prstGeom prst="rect">
            <a:avLst/>
          </a:prstGeom>
        </p:spPr>
      </p:pic>
    </p:spTree>
    <p:extLst>
      <p:ext uri="{BB962C8B-B14F-4D97-AF65-F5344CB8AC3E}">
        <p14:creationId xmlns:p14="http://schemas.microsoft.com/office/powerpoint/2010/main" val="2072310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6062" y="286556"/>
            <a:ext cx="10108871" cy="1052847"/>
          </a:xfrm>
        </p:spPr>
        <p:txBody>
          <a:bodyPr>
            <a:noAutofit/>
          </a:bodyPr>
          <a:lstStyle/>
          <a:p>
            <a:r>
              <a:rPr lang="it-IT" sz="4800" dirty="0" smtClean="0">
                <a:solidFill>
                  <a:schemeClr val="tx1"/>
                </a:solidFill>
                <a:latin typeface="Brush Script MT" panose="03060802040406070304" pitchFamily="66" charset="0"/>
              </a:rPr>
              <a:t>Come una ragazza di 17 anni sta affrontando questo periodo?</a:t>
            </a:r>
            <a:endParaRPr lang="it-IT" sz="4800" dirty="0">
              <a:solidFill>
                <a:schemeClr val="tx1"/>
              </a:solidFill>
              <a:latin typeface="Brush Script MT" panose="03060802040406070304" pitchFamily="66" charset="0"/>
            </a:endParaRPr>
          </a:p>
        </p:txBody>
      </p:sp>
      <p:sp>
        <p:nvSpPr>
          <p:cNvPr id="3" name="Segnaposto contenuto 2"/>
          <p:cNvSpPr>
            <a:spLocks noGrp="1"/>
          </p:cNvSpPr>
          <p:nvPr>
            <p:ph idx="1"/>
          </p:nvPr>
        </p:nvSpPr>
        <p:spPr>
          <a:xfrm>
            <a:off x="206062" y="1873137"/>
            <a:ext cx="11462197" cy="4150909"/>
          </a:xfrm>
          <a:prstGeom prst="rect">
            <a:avLst/>
          </a:prstGeom>
        </p:spPr>
        <p:txBody>
          <a:bodyPr>
            <a:noAutofit/>
          </a:bodyPr>
          <a:lstStyle/>
          <a:p>
            <a:pPr marL="0" indent="0">
              <a:buNone/>
            </a:pPr>
            <a:r>
              <a:rPr lang="it-IT" dirty="0" smtClean="0">
                <a:latin typeface="Arial Narrow" panose="020B0606020202030204" pitchFamily="34" charset="0"/>
              </a:rPr>
              <a:t>Per un ragazzo affrontare questo periodo non è facile. </a:t>
            </a:r>
          </a:p>
          <a:p>
            <a:pPr marL="0" indent="0">
              <a:buNone/>
            </a:pPr>
            <a:r>
              <a:rPr lang="it-IT" dirty="0" smtClean="0">
                <a:latin typeface="Arial Narrow" panose="020B0606020202030204" pitchFamily="34" charset="0"/>
              </a:rPr>
              <a:t>Non è facile perché si vede limitato e sopraffatto dalle regole, che i giovani come ben sappiamo non amano rispettare. </a:t>
            </a:r>
          </a:p>
          <a:p>
            <a:pPr marL="0" indent="0">
              <a:buNone/>
            </a:pPr>
            <a:r>
              <a:rPr lang="it-IT" dirty="0" smtClean="0">
                <a:latin typeface="Arial Narrow" panose="020B0606020202030204" pitchFamily="34" charset="0"/>
              </a:rPr>
              <a:t>Ma un ragazzo è anche impaurito. Ha paura perché non vuole perdere nessuno né vuole perdersi in questo buco nero.</a:t>
            </a:r>
          </a:p>
          <a:p>
            <a:pPr marL="0" indent="0">
              <a:buNone/>
            </a:pPr>
            <a:r>
              <a:rPr lang="it-IT" dirty="0" smtClean="0">
                <a:latin typeface="Arial Narrow" panose="020B0606020202030204" pitchFamily="34" charset="0"/>
              </a:rPr>
              <a:t>Da diciassettenne credo che, però, tutto questo sia di insegnamento a noi giovani che diamo tutto per scontato, che non abbiamo un attimo per restare da soli e riflettere su noi stessi, su ciò che veramente ci manca, su chi veramente ci manca e a chi veramente manchiamo. Sia un insegnamento perché dopo questa lotta avremmo imparato di più ad amare il mondo, la nostra vita, la quotidianità, la nostra famiglia, le nostre passioni, i nostri veri amici, noi stessi.</a:t>
            </a:r>
          </a:p>
          <a:p>
            <a:pPr marL="0" indent="0">
              <a:buNone/>
            </a:pPr>
            <a:r>
              <a:rPr lang="it-IT" dirty="0" smtClean="0">
                <a:latin typeface="Arial Narrow" panose="020B0606020202030204" pitchFamily="34" charset="0"/>
              </a:rPr>
              <a:t>È per mostrare come mi </a:t>
            </a:r>
            <a:r>
              <a:rPr lang="it-IT" dirty="0" smtClean="0">
                <a:latin typeface="Arial Narrow" panose="020B0606020202030204" pitchFamily="34" charset="0"/>
              </a:rPr>
              <a:t>sento </a:t>
            </a:r>
            <a:r>
              <a:rPr lang="it-IT" dirty="0" smtClean="0">
                <a:latin typeface="Arial Narrow" panose="020B0606020202030204" pitchFamily="34" charset="0"/>
              </a:rPr>
              <a:t>io, in particolar modo, che ho deciso di condividere quello che ho scritto in alcuni giorni di «quarantena» dove il peso di questa prigionia si faceva sentire di più. Non è nulla di preparato, sono i miei pensieri gettati a caldo nel mio «zibaldone» come amo chiamare quello che infondo non è altro che il mio diario segreto. Sappiate che la scelta di condividere questi pensieri per me non è stata facile, poiché è come spogliarsi di tutto e rendere trasparenti le mie fragilità. Ma ho pensato fosse la cosa migliore per descrivere nel modo più intimo e vero questo momento.</a:t>
            </a:r>
            <a:endParaRPr lang="it-IT" dirty="0">
              <a:latin typeface="Arial Narrow" panose="020B0606020202030204" pitchFamily="34" charset="0"/>
            </a:endParaRPr>
          </a:p>
        </p:txBody>
      </p:sp>
      <p:pic>
        <p:nvPicPr>
          <p:cNvPr id="4" name="Immagine 3"/>
          <p:cNvPicPr>
            <a:picLocks noChangeAspect="1"/>
          </p:cNvPicPr>
          <p:nvPr/>
        </p:nvPicPr>
        <p:blipFill>
          <a:blip r:embed="rId4"/>
          <a:stretch>
            <a:fillRect/>
          </a:stretch>
        </p:blipFill>
        <p:spPr>
          <a:xfrm>
            <a:off x="9373070" y="-484368"/>
            <a:ext cx="2818930" cy="3309179"/>
          </a:xfrm>
          <a:prstGeom prst="rect">
            <a:avLst/>
          </a:prstGeom>
        </p:spPr>
      </p:pic>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0428" y="6024046"/>
            <a:ext cx="609600" cy="609600"/>
          </a:xfrm>
          <a:prstGeom prst="rect">
            <a:avLst/>
          </a:prstGeom>
        </p:spPr>
      </p:pic>
    </p:spTree>
    <p:extLst>
      <p:ext uri="{BB962C8B-B14F-4D97-AF65-F5344CB8AC3E}">
        <p14:creationId xmlns:p14="http://schemas.microsoft.com/office/powerpoint/2010/main" val="219378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4"/>
          <a:stretch>
            <a:fillRect/>
          </a:stretch>
        </p:blipFill>
        <p:spPr>
          <a:xfrm>
            <a:off x="276408" y="0"/>
            <a:ext cx="10959920" cy="7249530"/>
          </a:xfrm>
          <a:prstGeom prst="rect">
            <a:avLst/>
          </a:prstGeom>
        </p:spPr>
      </p:pic>
      <p:pic>
        <p:nvPicPr>
          <p:cNvPr id="16" name="Immagin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8762" y="736579"/>
            <a:ext cx="3644721" cy="5731100"/>
          </a:xfrm>
          <a:prstGeom prst="foldedCorner">
            <a:avLst/>
          </a:prstGeom>
        </p:spPr>
      </p:pic>
      <p:pic>
        <p:nvPicPr>
          <p:cNvPr id="17" name="Immagine 16"/>
          <p:cNvPicPr>
            <a:picLocks noChangeAspect="1"/>
          </p:cNvPicPr>
          <p:nvPr/>
        </p:nvPicPr>
        <p:blipFill rotWithShape="1">
          <a:blip r:embed="rId6" cstate="print">
            <a:extLst>
              <a:ext uri="{28A0092B-C50C-407E-A947-70E740481C1C}">
                <a14:useLocalDpi xmlns:a14="http://schemas.microsoft.com/office/drawing/2010/main" val="0"/>
              </a:ext>
            </a:extLst>
          </a:blip>
          <a:srcRect l="5598"/>
          <a:stretch/>
        </p:blipFill>
        <p:spPr>
          <a:xfrm>
            <a:off x="2209089" y="736579"/>
            <a:ext cx="3709114" cy="5731102"/>
          </a:xfrm>
          <a:prstGeom prst="rect">
            <a:avLst/>
          </a:prstGeom>
        </p:spPr>
      </p:pic>
      <p:pic>
        <p:nvPicPr>
          <p:cNvPr id="20" name="Immagine 19"/>
          <p:cNvPicPr>
            <a:picLocks noChangeAspect="1"/>
          </p:cNvPicPr>
          <p:nvPr/>
        </p:nvPicPr>
        <p:blipFill>
          <a:blip r:embed="rId7"/>
          <a:stretch>
            <a:fillRect/>
          </a:stretch>
        </p:blipFill>
        <p:spPr>
          <a:xfrm rot="4256170">
            <a:off x="5700643" y="4264349"/>
            <a:ext cx="2322175" cy="1987706"/>
          </a:xfrm>
          <a:prstGeom prst="rect">
            <a:avLst/>
          </a:prstGeom>
        </p:spPr>
      </p:pic>
      <p:sp>
        <p:nvSpPr>
          <p:cNvPr id="23" name="Figura a mano libera 22"/>
          <p:cNvSpPr/>
          <p:nvPr/>
        </p:nvSpPr>
        <p:spPr>
          <a:xfrm>
            <a:off x="5795487" y="736579"/>
            <a:ext cx="206550" cy="3889420"/>
          </a:xfrm>
          <a:custGeom>
            <a:avLst/>
            <a:gdLst>
              <a:gd name="connsiteX0" fmla="*/ 206550 w 206550"/>
              <a:gd name="connsiteY0" fmla="*/ 3889420 h 3889420"/>
              <a:gd name="connsiteX1" fmla="*/ 26246 w 206550"/>
              <a:gd name="connsiteY1" fmla="*/ 3464417 h 3889420"/>
              <a:gd name="connsiteX2" fmla="*/ 103519 w 206550"/>
              <a:gd name="connsiteY2" fmla="*/ 2768958 h 3889420"/>
              <a:gd name="connsiteX3" fmla="*/ 488 w 206550"/>
              <a:gd name="connsiteY3" fmla="*/ 1828800 h 3889420"/>
              <a:gd name="connsiteX4" fmla="*/ 155035 w 206550"/>
              <a:gd name="connsiteY4" fmla="*/ 12879 h 3889420"/>
              <a:gd name="connsiteX5" fmla="*/ 155035 w 206550"/>
              <a:gd name="connsiteY5" fmla="*/ 12879 h 3889420"/>
              <a:gd name="connsiteX6" fmla="*/ 142156 w 206550"/>
              <a:gd name="connsiteY6" fmla="*/ 0 h 38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550" h="3889420">
                <a:moveTo>
                  <a:pt x="206550" y="3889420"/>
                </a:moveTo>
                <a:cubicBezTo>
                  <a:pt x="124984" y="3770290"/>
                  <a:pt x="43418" y="3651161"/>
                  <a:pt x="26246" y="3464417"/>
                </a:cubicBezTo>
                <a:cubicBezTo>
                  <a:pt x="9074" y="3277673"/>
                  <a:pt x="107812" y="3041561"/>
                  <a:pt x="103519" y="2768958"/>
                </a:cubicBezTo>
                <a:cubicBezTo>
                  <a:pt x="99226" y="2496355"/>
                  <a:pt x="-8098" y="2288146"/>
                  <a:pt x="488" y="1828800"/>
                </a:cubicBezTo>
                <a:cubicBezTo>
                  <a:pt x="9074" y="1369454"/>
                  <a:pt x="155035" y="12879"/>
                  <a:pt x="155035" y="12879"/>
                </a:cubicBezTo>
                <a:lnTo>
                  <a:pt x="155035" y="12879"/>
                </a:lnTo>
                <a:lnTo>
                  <a:pt x="142156" y="0"/>
                </a:ln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5" name="Immagine 24"/>
          <p:cNvPicPr>
            <a:picLocks noChangeAspect="1"/>
          </p:cNvPicPr>
          <p:nvPr/>
        </p:nvPicPr>
        <p:blipFill>
          <a:blip r:embed="rId8"/>
          <a:stretch>
            <a:fillRect/>
          </a:stretch>
        </p:blipFill>
        <p:spPr>
          <a:xfrm>
            <a:off x="-733010" y="1778945"/>
            <a:ext cx="4362450" cy="4362450"/>
          </a:xfrm>
          <a:prstGeom prst="rect">
            <a:avLst/>
          </a:prstGeom>
        </p:spPr>
      </p:pic>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85677" y="5836595"/>
            <a:ext cx="609600" cy="609600"/>
          </a:xfrm>
          <a:prstGeom prst="rect">
            <a:avLst/>
          </a:prstGeom>
        </p:spPr>
      </p:pic>
    </p:spTree>
    <p:extLst>
      <p:ext uri="{BB962C8B-B14F-4D97-AF65-F5344CB8AC3E}">
        <p14:creationId xmlns:p14="http://schemas.microsoft.com/office/powerpoint/2010/main" val="132903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54546" y="837127"/>
            <a:ext cx="11487955" cy="5632311"/>
          </a:xfrm>
          <a:prstGeom prst="rect">
            <a:avLst/>
          </a:prstGeom>
          <a:noFill/>
        </p:spPr>
        <p:txBody>
          <a:bodyPr wrap="square" rtlCol="0">
            <a:spAutoFit/>
          </a:bodyPr>
          <a:lstStyle/>
          <a:p>
            <a:r>
              <a:rPr lang="it-IT" sz="2000" dirty="0" smtClean="0">
                <a:latin typeface="Brush Script MT" panose="03060802040406070304" pitchFamily="66" charset="0"/>
              </a:rPr>
              <a:t>11/03/2020</a:t>
            </a:r>
          </a:p>
          <a:p>
            <a:pPr algn="r"/>
            <a:r>
              <a:rPr lang="it-IT" sz="2000" dirty="0" smtClean="0">
                <a:latin typeface="Brush Script MT" panose="03060802040406070304" pitchFamily="66" charset="0"/>
              </a:rPr>
              <a:t>Parola del giorno: Quarantena</a:t>
            </a:r>
          </a:p>
          <a:p>
            <a:r>
              <a:rPr lang="it-IT" sz="2000" dirty="0" smtClean="0">
                <a:latin typeface="Brush Script MT" panose="03060802040406070304" pitchFamily="66" charset="0"/>
              </a:rPr>
              <a:t>Quanti giorni saranno passati 5, 6 da quando stiamo in quarantena… A me sembra un’eternità!</a:t>
            </a:r>
          </a:p>
          <a:p>
            <a:r>
              <a:rPr lang="it-IT" sz="2000" dirty="0" smtClean="0">
                <a:latin typeface="Brush Script MT" panose="03060802040406070304" pitchFamily="66" charset="0"/>
              </a:rPr>
              <a:t>Poiché questo «Zibaldone di pensieri» è destinato ai posteri o ad essere bruciato, come Virgilio voleva per l’Eneide, vi descrivo un po’ la situazione in Italia. Credo mezza penisola contagiata e circa 800 morti a causa dell’epidemia da Coronavirus scoppiata tipo a Novembre o a Dicembre in Cina, nata da non si sa cosa. Un virus per ora incurabile, poiché sconosciuto, che ci sta facendo saltare sì un mese e mezzo di scuola, ma che non ci permette di uscire da casa né di avere contatto fisico con altre persone. Sto letteralmente in crisi. È brutto ascoltare ogni giorno, dal secondo dopo essermi svegliata al secondo prima di andare a dormire, sempre la stessa identica cosa, sta diventando un tormento! Una situazione opprimente poiché, nonostante io fugga di stanza in stanza per evitare di sentire ancora e ancora brutte notizie, non riesco a non pensarci.</a:t>
            </a:r>
          </a:p>
          <a:p>
            <a:r>
              <a:rPr lang="it-IT" sz="2000" dirty="0" smtClean="0">
                <a:latin typeface="Brush Script MT" panose="03060802040406070304" pitchFamily="66" charset="0"/>
              </a:rPr>
              <a:t>Un giorno mi è venuto in mente un vecchietto che incontrammo per strada il quale ci chiese di aggiustare una cosa sul suo cellulare e nel frattempo ci raccontò della sua condizione commuovendosi: moglie malata per cancro al cervello, data per morta a dicembre, ma guerriera, lui che doveva occuparsi di lei, della casa, di tutto. Quanti dolori avrà dovuto patire e ora? Cosa sta facendo con questa orrenda situazione che non fa altro che aggravare la sua già per nulla felice? Qualcuno si starà prendendo cura di lui? Avrà paura? Io paura ne ho e tanta. Ci stanno ripetendo che poiché gli infetti sono gravi e tanti, i medici stanno facendo una selezione su chi salvare o meno, per esempio tra me e mio nonno salverebbero me…con che peso portare questo sulla coscienza? Io sto seguendo tutti gli ordini e sono chiusa in casa da una settimana. Sono stressata e soprattutto mi manca la quotidianità che tanto disprezzavo. Mi manca tutto</a:t>
            </a:r>
            <a:r>
              <a:rPr lang="it-IT" sz="2000" dirty="0">
                <a:latin typeface="Brush Script MT" panose="03060802040406070304" pitchFamily="66" charset="0"/>
              </a:rPr>
              <a:t>. Mi manca andare a scuola normalmente la mattina, tornare a casa di corsa, mangiare, uscire a fare un giro il pomeriggio</a:t>
            </a: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5025" y="6164638"/>
            <a:ext cx="609600" cy="609600"/>
          </a:xfrm>
          <a:prstGeom prst="rect">
            <a:avLst/>
          </a:prstGeom>
        </p:spPr>
      </p:pic>
    </p:spTree>
    <p:extLst>
      <p:ext uri="{BB962C8B-B14F-4D97-AF65-F5344CB8AC3E}">
        <p14:creationId xmlns:p14="http://schemas.microsoft.com/office/powerpoint/2010/main" val="277131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4696" y="1017431"/>
            <a:ext cx="11462197" cy="5632311"/>
          </a:xfrm>
          <a:prstGeom prst="rect">
            <a:avLst/>
          </a:prstGeom>
          <a:noFill/>
        </p:spPr>
        <p:txBody>
          <a:bodyPr wrap="square" rtlCol="0">
            <a:spAutoFit/>
          </a:bodyPr>
          <a:lstStyle/>
          <a:p>
            <a:r>
              <a:rPr lang="it-IT" sz="2000" dirty="0" smtClean="0">
                <a:latin typeface="Brush Script MT" panose="03060802040406070304" pitchFamily="66" charset="0"/>
              </a:rPr>
              <a:t>Mi manca uscire </a:t>
            </a:r>
            <a:r>
              <a:rPr lang="it-IT" sz="2000" dirty="0">
                <a:latin typeface="Brush Script MT" panose="03060802040406070304" pitchFamily="66" charset="0"/>
              </a:rPr>
              <a:t>il sabato sera, vedere le persone dal vivo. </a:t>
            </a:r>
          </a:p>
          <a:p>
            <a:r>
              <a:rPr lang="it-IT" sz="2000" dirty="0">
                <a:latin typeface="Brush Script MT" panose="03060802040406070304" pitchFamily="66" charset="0"/>
              </a:rPr>
              <a:t>Mi manca il contatto fisico con le persone, ho voglia di abbracciare, dare baci, stringere mani, guardare occhi, sfiorare corpi. Mi manca tutto ciò che davo per scontato. Ora è tutto sopravvivenza, perché stare a casa non è vivere, ma dobbiamo starci per continuare a vivere.</a:t>
            </a:r>
          </a:p>
          <a:p>
            <a:r>
              <a:rPr lang="it-IT" sz="2000" dirty="0" smtClean="0">
                <a:latin typeface="Brush Script MT" panose="03060802040406070304" pitchFamily="66" charset="0"/>
              </a:rPr>
              <a:t>La cosa che più mi manca? Le persone. Non sai quanto mi manchino le persone. Non credevo potessero mancarmi così tanto. Non sapevo quanto potesse essere doloroso stare a casa come imprigionata…ora lo sono davvero. </a:t>
            </a:r>
          </a:p>
          <a:p>
            <a:r>
              <a:rPr lang="it-IT" sz="2000" dirty="0" smtClean="0">
                <a:latin typeface="Brush Script MT" panose="03060802040406070304" pitchFamily="66" charset="0"/>
              </a:rPr>
              <a:t>Ma questa può essere considerata un’esperienza, una di quelle che hanno un qualcosa di positivo perché mi ha fatto capire l’importanza di alcune cose che ritenevo banali e talvolta anche noiose. </a:t>
            </a:r>
          </a:p>
          <a:p>
            <a:r>
              <a:rPr lang="it-IT" sz="2000" dirty="0" smtClean="0">
                <a:latin typeface="Brush Script MT" panose="03060802040406070304" pitchFamily="66" charset="0"/>
              </a:rPr>
              <a:t>Magari dopo quando tutto questo sarà finito potrò ricominciare a vivere, a vivere tra le persone e apprezzerò di più le semplici cose, anche svegliarsi presto e andare a scuola o il reciproco sfiorarsi.</a:t>
            </a:r>
          </a:p>
          <a:p>
            <a:r>
              <a:rPr lang="it-IT" sz="2000" dirty="0" smtClean="0">
                <a:latin typeface="Brush Script MT" panose="03060802040406070304" pitchFamily="66" charset="0"/>
              </a:rPr>
              <a:t>Magari dopo questo gusteremo di più le uscite il sabato, i giorni fuori casa, i momenti passati in compagnia. Troviamo del positivo in tutta questa negatività. Leggendo le poesie del Leopardi, per ammazzare il tempo e tenermi compagnia, mi sono imbattuta in una citazione che mi ha fatto molto riflettere. «Tutto al mondo passa e quasi ombra non lascia» Calata in questo contesto ci fa capire che prima o poi questa situazione finirò, perché deve finire, le brutte cose non durano per sempre, passano come il naturale corso delle cose vuole. Una volta passata non sarà che un’ombra, un vago alone sfocato sull’inizio del 2020 o un ricordo di cui magari parleremo quando, seduti a tavola di una pizzeria tra parenti e amici, ci sorrideremo e baceremo, ricordandoci di quanto ci siamo mancati. È strano capire solo in questo modo quanto nulla al mondo possa sostituire «l’essere uomini tra uomini», diciamolo così come lo avrebbe detto Socrate.</a:t>
            </a:r>
          </a:p>
          <a:p>
            <a:r>
              <a:rPr lang="it-IT" sz="2000" dirty="0" smtClean="0">
                <a:latin typeface="Brush Script MT" panose="03060802040406070304" pitchFamily="66" charset="0"/>
              </a:rPr>
              <a:t>Dopo, tutto avrà un altro sapore!</a:t>
            </a:r>
            <a:endParaRPr lang="it-IT" sz="2000" dirty="0">
              <a:latin typeface="Brush Script MT" panose="03060802040406070304" pitchFamily="66" charset="0"/>
            </a:endParaRPr>
          </a:p>
        </p:txBody>
      </p:sp>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2749" y="6040142"/>
            <a:ext cx="609600" cy="609600"/>
          </a:xfrm>
          <a:prstGeom prst="rect">
            <a:avLst/>
          </a:prstGeom>
        </p:spPr>
      </p:pic>
    </p:spTree>
    <p:extLst>
      <p:ext uri="{BB962C8B-B14F-4D97-AF65-F5344CB8AC3E}">
        <p14:creationId xmlns:p14="http://schemas.microsoft.com/office/powerpoint/2010/main" val="108293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8939" y="940159"/>
            <a:ext cx="11629623" cy="5601533"/>
          </a:xfrm>
          <a:prstGeom prst="rect">
            <a:avLst/>
          </a:prstGeom>
          <a:noFill/>
        </p:spPr>
        <p:txBody>
          <a:bodyPr wrap="square" rtlCol="0">
            <a:spAutoFit/>
          </a:bodyPr>
          <a:lstStyle/>
          <a:p>
            <a:r>
              <a:rPr lang="it-IT" sz="2000" dirty="0" smtClean="0">
                <a:latin typeface="Brush Script MT" panose="03060802040406070304" pitchFamily="66" charset="0"/>
              </a:rPr>
              <a:t>20/03/2020</a:t>
            </a:r>
          </a:p>
          <a:p>
            <a:pPr algn="r"/>
            <a:r>
              <a:rPr lang="it-IT" sz="2000" dirty="0" smtClean="0">
                <a:latin typeface="Brush Script MT" panose="03060802040406070304" pitchFamily="66" charset="0"/>
              </a:rPr>
              <a:t>Parola del giorno: consigli</a:t>
            </a:r>
          </a:p>
          <a:p>
            <a:r>
              <a:rPr lang="it-IT" sz="2000" dirty="0" smtClean="0">
                <a:latin typeface="Brush Script MT" panose="03060802040406070304" pitchFamily="66" charset="0"/>
              </a:rPr>
              <a:t>Eccomi qui, di nuovo. Sto cercando di abituarmi sai? Ci sono ancora dei momenti in cui mi sembra di impazzire, ma bisogna fare uno sforzo affinché tutto questo finisca al più presto. Oggi ho deciso di darvi un consiglio. Mi rendo conto è un po’ un casino seguire l’evolversi dei miei pensieri all’interno del mio Zibaldone, e confesso sì c’è un grosso mutamento di idee: nelle prime pagine ero solita criticare la mia quotidianità, mentre ora la reclamo.. Non fate come me. Io mi sono resa conto di quanto la vita ordinaria potesse essere nella sua semplicità felice solo ora, quando quest’ultima mi è stata strappata. Rendetevi conto di quanto siete felici, rifletteteci, godetevela questa felicità, lasciatevi inebriare, ubriacatevi di bei momenti…</a:t>
            </a:r>
          </a:p>
          <a:p>
            <a:endParaRPr lang="it-IT" sz="2000" dirty="0">
              <a:latin typeface="Brush Script MT" panose="03060802040406070304" pitchFamily="66" charset="0"/>
            </a:endParaRPr>
          </a:p>
          <a:p>
            <a:r>
              <a:rPr lang="it-IT" sz="2000" dirty="0" smtClean="0">
                <a:latin typeface="Brush Script MT" panose="03060802040406070304" pitchFamily="66" charset="0"/>
              </a:rPr>
              <a:t>21/03/2020</a:t>
            </a:r>
          </a:p>
          <a:p>
            <a:pPr algn="r"/>
            <a:r>
              <a:rPr lang="it-IT" sz="2000" dirty="0" smtClean="0">
                <a:latin typeface="Brush Script MT" panose="03060802040406070304" pitchFamily="66" charset="0"/>
              </a:rPr>
              <a:t>Parola del giorno: riflessioni</a:t>
            </a:r>
          </a:p>
          <a:p>
            <a:r>
              <a:rPr lang="it-IT" sz="2000" dirty="0" smtClean="0">
                <a:latin typeface="Brush Script MT" panose="03060802040406070304" pitchFamily="66" charset="0"/>
              </a:rPr>
              <a:t>Sto facendo un viaggio dentro me. Non potendo uscire fuori, sono entrata dentro. Il mondo pare come essersi fermato e lontana da quella vita frenetica, mi sono rifugiata in me stessa, e ho esplorato un universo, non un mondo. Ho iniziato a riflettere su quello che ero, che sono e che voglio essere. Ho acquistato un sacco di consapevolezze, ho viaggiato nei ricordi rivivendoli.  Sto facendo amicizia con le mie fragilità, le mie paure, i miei rimpianti, i miei desideri, ciò di cui ho bisogno. Ho iniziato a vergognarmi degli stupidi problemi che ingigantisco tanto, del peso che non ho dato a delle persone veramente importanti. Voglio capire cosa sia per me la felicità. Ho bisogno di trovare ancora molte risposte, e nonostante questo spesso mi porti a bagnarti con gocce di pianto, abbi pazienza, sei il mio unico sfogo.</a:t>
            </a:r>
            <a:endParaRPr lang="it-IT" dirty="0" smtClean="0">
              <a:latin typeface="Brush Script MT" panose="03060802040406070304" pitchFamily="66" charset="0"/>
            </a:endParaRPr>
          </a:p>
          <a:p>
            <a:endParaRPr lang="it-IT" dirty="0" smtClean="0">
              <a:latin typeface="Brush Script MT" panose="03060802040406070304" pitchFamily="66" charset="0"/>
            </a:endParaRPr>
          </a:p>
        </p:txBody>
      </p:sp>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8962" y="6236892"/>
            <a:ext cx="609600" cy="609600"/>
          </a:xfrm>
          <a:prstGeom prst="rect">
            <a:avLst/>
          </a:prstGeom>
        </p:spPr>
      </p:pic>
    </p:spTree>
    <p:extLst>
      <p:ext uri="{BB962C8B-B14F-4D97-AF65-F5344CB8AC3E}">
        <p14:creationId xmlns:p14="http://schemas.microsoft.com/office/powerpoint/2010/main" val="2653696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4699" y="1107582"/>
            <a:ext cx="11307651" cy="5324535"/>
          </a:xfrm>
          <a:prstGeom prst="rect">
            <a:avLst/>
          </a:prstGeom>
          <a:noFill/>
        </p:spPr>
        <p:txBody>
          <a:bodyPr wrap="square" rtlCol="0">
            <a:spAutoFit/>
          </a:bodyPr>
          <a:lstStyle/>
          <a:p>
            <a:r>
              <a:rPr lang="it-IT" sz="2000" dirty="0" smtClean="0">
                <a:latin typeface="Brush Script MT" panose="03060802040406070304" pitchFamily="66" charset="0"/>
              </a:rPr>
              <a:t>23/03/2020</a:t>
            </a:r>
          </a:p>
          <a:p>
            <a:pPr algn="r"/>
            <a:r>
              <a:rPr lang="it-IT" sz="2000" dirty="0" smtClean="0">
                <a:latin typeface="Brush Script MT" panose="03060802040406070304" pitchFamily="66" charset="0"/>
              </a:rPr>
              <a:t>Parola del giorno: riflessioni pt.2</a:t>
            </a:r>
          </a:p>
          <a:p>
            <a:r>
              <a:rPr lang="it-IT" sz="2000" dirty="0" smtClean="0">
                <a:latin typeface="Brush Script MT" panose="03060802040406070304" pitchFamily="66" charset="0"/>
              </a:rPr>
              <a:t>Non ci posso credere. Non ci posso credere che sia dovuto servire un virus e 4mila persone sono dovute morire per farci fermare un attimo e farci cambiare. Per farci capre cosa significa essere uomini, per farci riscoprire la solidarietà, la resilienza, l’empatia, l’essere una famiglia, l’essere un amico.</a:t>
            </a:r>
          </a:p>
          <a:p>
            <a:r>
              <a:rPr lang="it-IT" sz="2000" dirty="0" smtClean="0">
                <a:latin typeface="Brush Script MT" panose="03060802040406070304" pitchFamily="66" charset="0"/>
              </a:rPr>
              <a:t>È servito tenerci lontani, madri lontane dai figli, nipoti dai nonni, amici separati da uno schermo, innamorati con il cuore diviso. </a:t>
            </a:r>
          </a:p>
          <a:p>
            <a:r>
              <a:rPr lang="it-IT" sz="2000" dirty="0" smtClean="0">
                <a:latin typeface="Brush Script MT" panose="03060802040406070304" pitchFamily="66" charset="0"/>
              </a:rPr>
              <a:t>È stato necessario non poterci più stringere la mano, darci il 5, abbracciarci o baciarci, per capire che dobbiamo tendere più spesso un amano.</a:t>
            </a:r>
          </a:p>
          <a:p>
            <a:r>
              <a:rPr lang="it-IT" sz="2000" dirty="0" smtClean="0">
                <a:latin typeface="Brush Script MT" panose="03060802040406070304" pitchFamily="66" charset="0"/>
              </a:rPr>
              <a:t>È servito fermarci. Impedirci di andare a scuola, di perseguire una carriera, di fare «sempre le stesse cose», per farci capire la bellezza di queste cose. È stato necessario chiuderci dentro casa per capire quanto la natura fosse la nostra vera casa, poiché non ne possiamo fare a meno. Ci è voluta una guerra orrenda, silenziosa, che nell’aria fa respirare la paura, per farci aprire i balconi e cantare insieme. Napoletani che lontani cantano «abbracciame chiu fort», Milanesi che cantano con la mano sul petto l’Inno d’Italia, Bolognesi che cantano «volare» e con le loro voci spiccano davvero il volo. Tutti uniti affianco a qui medici in prima linea, che ogni giorno instancabilmente, come fossero in trincea, lottano per salvare vite. Tutti uniti per dare forza a un paese che sta crollando, a persone che stanno lottando tra la vita e la morte, ad altre che non possono dare neanche l’ultimo </a:t>
            </a:r>
            <a:r>
              <a:rPr lang="it-IT" sz="2000" dirty="0">
                <a:latin typeface="Brush Script MT" panose="03060802040406070304" pitchFamily="66" charset="0"/>
              </a:rPr>
              <a:t>s</a:t>
            </a:r>
            <a:r>
              <a:rPr lang="it-IT" sz="2000" dirty="0" smtClean="0">
                <a:latin typeface="Brush Script MT" panose="03060802040406070304" pitchFamily="66" charset="0"/>
              </a:rPr>
              <a:t>aluto ai propri cari. È brutto da dire ma era necessario. Serviva un repentino cambiamento di abitudini, un vedersi privare improvvisamente di ciò che ci rendeva uomini, per riscoprirci tali.</a:t>
            </a:r>
            <a:endParaRPr lang="it-IT" sz="2000" dirty="0">
              <a:latin typeface="Brush Script MT" panose="03060802040406070304" pitchFamily="66" charset="0"/>
            </a:endParaRPr>
          </a:p>
        </p:txBody>
      </p:sp>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7295" y="6127317"/>
            <a:ext cx="609600" cy="609600"/>
          </a:xfrm>
          <a:prstGeom prst="rect">
            <a:avLst/>
          </a:prstGeom>
        </p:spPr>
      </p:pic>
    </p:spTree>
    <p:extLst>
      <p:ext uri="{BB962C8B-B14F-4D97-AF65-F5344CB8AC3E}">
        <p14:creationId xmlns:p14="http://schemas.microsoft.com/office/powerpoint/2010/main" val="4044513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25003" y="1249251"/>
            <a:ext cx="10908405" cy="5016758"/>
          </a:xfrm>
          <a:prstGeom prst="rect">
            <a:avLst/>
          </a:prstGeom>
          <a:noFill/>
        </p:spPr>
        <p:txBody>
          <a:bodyPr wrap="square" rtlCol="0">
            <a:spAutoFit/>
          </a:bodyPr>
          <a:lstStyle/>
          <a:p>
            <a:r>
              <a:rPr lang="it-IT" sz="2000" dirty="0" smtClean="0">
                <a:latin typeface="Brush Script MT" panose="03060802040406070304" pitchFamily="66" charset="0"/>
              </a:rPr>
              <a:t>01/04/2020</a:t>
            </a:r>
          </a:p>
          <a:p>
            <a:pPr algn="r"/>
            <a:r>
              <a:rPr lang="it-IT" sz="2000" dirty="0" smtClean="0">
                <a:latin typeface="Brush Script MT" panose="03060802040406070304" pitchFamily="66" charset="0"/>
              </a:rPr>
              <a:t>Parola del giorno: salvezza</a:t>
            </a:r>
          </a:p>
          <a:p>
            <a:r>
              <a:rPr lang="it-IT" sz="2000" dirty="0" smtClean="0">
                <a:latin typeface="Brush Script MT" panose="03060802040406070304" pitchFamily="66" charset="0"/>
              </a:rPr>
              <a:t>E’ quasi passato un mese… come va la quarantena? Non malissimo, soprattutto ora che ho trovato la mia ancora di salvezza, che mi fa emergere dai numerosissimi «mental break down». In cosa l’ho trovata? Nell’arte.</a:t>
            </a:r>
          </a:p>
          <a:p>
            <a:r>
              <a:rPr lang="it-IT" sz="2000" dirty="0" smtClean="0">
                <a:latin typeface="Brush Script MT" panose="03060802040406070304" pitchFamily="66" charset="0"/>
              </a:rPr>
              <a:t>Solo quando mi immergo completamente nell’arte mi astraggo dalla realtà, e finisco in un mondo tutto mio che fa scorrere le lancette molto velocemente, Posso passare anche giornate intere seduta su di un tappeto con le gambe incrociate, imbracciando la mia chitarra, immergendomi nella musica, nel suo rumore che riempie quegli infiniti silenzi, copre i brutti pensieri e le monotone parole. Posso non accorgermi dell’ora di cena quando con le cuffie nelle orecchie disegno volti, sguardi, che magari mi facciano compagnia, o divoro libri, e sfoglio quelle pagine che mi fanno volare e vivere. Posso restare incantata per ore ed ore ad osservare i quadri dei miei musei virtuali, ad ascoltare qualcuno suonare, a leggere e rifugiarmi nelle poesie, di chi sensibilmente provava le mie stesse emozioni e si poneva le mie stesse domande. </a:t>
            </a:r>
          </a:p>
          <a:p>
            <a:r>
              <a:rPr lang="it-IT" sz="2000" dirty="0" smtClean="0">
                <a:latin typeface="Brush Script MT" panose="03060802040406070304" pitchFamily="66" charset="0"/>
              </a:rPr>
              <a:t>L’arte come salvezza. Quell’arte che ti occupa tempo, che mangia il tuo tempo, che gli da senso, che ti tiene compagnia, ti fa sentire compresa, innalza la tua anima, apre la tua mente, da spazio al tuo cuore. </a:t>
            </a:r>
            <a:endParaRPr lang="it-IT" sz="2000" dirty="0">
              <a:latin typeface="Brush Script MT" panose="03060802040406070304" pitchFamily="66" charset="0"/>
            </a:endParaRPr>
          </a:p>
          <a:p>
            <a:r>
              <a:rPr lang="it-IT" sz="2000" dirty="0" smtClean="0">
                <a:latin typeface="Brush Script MT" panose="03060802040406070304" pitchFamily="66" charset="0"/>
              </a:rPr>
              <a:t>Quindi se non sai dove sono, mi troverai da qualche parte a fare arte, a riempire il vuoto che mi sommerge, a spazzare via il tedio che mi assale, ad occupare la solitudine che si fa sentire. Staro donando il mio cuore e i miei pensieri a qualcosa che mi fa stare bene e senza la quale, beh come sarebbe vivere? Se non ti scriverò, è perché starò rendendo arte i miei giorni.</a:t>
            </a:r>
            <a:endParaRPr lang="it-IT" sz="2000" dirty="0">
              <a:latin typeface="Brush Script MT" panose="03060802040406070304" pitchFamily="66" charset="0"/>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0783" y="6248400"/>
            <a:ext cx="609600" cy="609600"/>
          </a:xfrm>
          <a:prstGeom prst="rect">
            <a:avLst/>
          </a:prstGeom>
        </p:spPr>
      </p:pic>
    </p:spTree>
    <p:extLst>
      <p:ext uri="{BB962C8B-B14F-4D97-AF65-F5344CB8AC3E}">
        <p14:creationId xmlns:p14="http://schemas.microsoft.com/office/powerpoint/2010/main" val="2323530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1820" y="1378038"/>
            <a:ext cx="8216721" cy="4524315"/>
          </a:xfrm>
          <a:prstGeom prst="rect">
            <a:avLst/>
          </a:prstGeom>
          <a:noFill/>
        </p:spPr>
        <p:txBody>
          <a:bodyPr wrap="square" rtlCol="0">
            <a:spAutoFit/>
          </a:bodyPr>
          <a:lstStyle/>
          <a:p>
            <a:r>
              <a:rPr lang="it-IT" sz="3600" dirty="0" smtClean="0">
                <a:latin typeface="Gabriola" panose="04040605051002020D02" pitchFamily="82" charset="0"/>
              </a:rPr>
              <a:t>Quando la tempesta sarà finita, probabilmente non saprai neanche tu come hai fatto ad attraversarla e a uscirne vivo. </a:t>
            </a:r>
            <a:endParaRPr lang="it-IT" sz="3600" dirty="0">
              <a:latin typeface="Gabriola" panose="04040605051002020D02" pitchFamily="82" charset="0"/>
            </a:endParaRPr>
          </a:p>
          <a:p>
            <a:r>
              <a:rPr lang="it-IT" sz="3600" dirty="0" smtClean="0">
                <a:latin typeface="Gabriola" panose="04040605051002020D02" pitchFamily="82" charset="0"/>
              </a:rPr>
              <a:t>Anzi, non sarai neanche sicuro se sia finita per davvero. </a:t>
            </a:r>
          </a:p>
          <a:p>
            <a:r>
              <a:rPr lang="it-IT" sz="3600" dirty="0" smtClean="0">
                <a:latin typeface="Gabriola" panose="04040605051002020D02" pitchFamily="82" charset="0"/>
              </a:rPr>
              <a:t>Ma su un punto non c’è dubbio. </a:t>
            </a:r>
          </a:p>
          <a:p>
            <a:r>
              <a:rPr lang="it-IT" sz="3600" dirty="0" smtClean="0">
                <a:latin typeface="Gabriola" panose="04040605051002020D02" pitchFamily="82" charset="0"/>
              </a:rPr>
              <a:t>Ed è che tu, uscito da quel vento, non sarai lo stesso che vi è entrato</a:t>
            </a:r>
          </a:p>
          <a:p>
            <a:r>
              <a:rPr lang="it-IT" sz="3600" dirty="0" smtClean="0">
                <a:latin typeface="Gabriola" panose="04040605051002020D02" pitchFamily="82" charset="0"/>
              </a:rPr>
              <a:t>H. Murakami</a:t>
            </a:r>
            <a:endParaRPr lang="it-IT" sz="3600" dirty="0">
              <a:latin typeface="Gabriola" panose="04040605051002020D02" pitchFamily="82" charset="0"/>
            </a:endParaRPr>
          </a:p>
        </p:txBody>
      </p:sp>
      <p:pic>
        <p:nvPicPr>
          <p:cNvPr id="3" name="Immagine 2"/>
          <p:cNvPicPr>
            <a:picLocks noChangeAspect="1"/>
          </p:cNvPicPr>
          <p:nvPr/>
        </p:nvPicPr>
        <p:blipFill>
          <a:blip r:embed="rId4"/>
          <a:stretch>
            <a:fillRect/>
          </a:stretch>
        </p:blipFill>
        <p:spPr>
          <a:xfrm>
            <a:off x="8448541" y="1468191"/>
            <a:ext cx="2921420" cy="5230164"/>
          </a:xfrm>
          <a:prstGeom prst="rect">
            <a:avLst/>
          </a:prstGeom>
        </p:spPr>
      </p:pic>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8941" y="5992506"/>
            <a:ext cx="609600" cy="609600"/>
          </a:xfrm>
          <a:prstGeom prst="rect">
            <a:avLst/>
          </a:prstGeom>
        </p:spPr>
      </p:pic>
    </p:spTree>
    <p:extLst>
      <p:ext uri="{BB962C8B-B14F-4D97-AF65-F5344CB8AC3E}">
        <p14:creationId xmlns:p14="http://schemas.microsoft.com/office/powerpoint/2010/main" val="3552856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46398" y="1412184"/>
            <a:ext cx="6017121" cy="1843727"/>
          </a:xfrm>
        </p:spPr>
        <p:txBody>
          <a:bodyPr>
            <a:noAutofit/>
          </a:bodyPr>
          <a:lstStyle/>
          <a:p>
            <a:pPr algn="l"/>
            <a:r>
              <a:rPr lang="it-IT" sz="6600" dirty="0" smtClean="0">
                <a:latin typeface="Brush Script MT" panose="03060802040406070304" pitchFamily="66" charset="0"/>
              </a:rPr>
              <a:t>Riempire di senso il tempo del coronavirus</a:t>
            </a:r>
            <a:endParaRPr lang="it-IT" sz="6600" dirty="0">
              <a:latin typeface="Brush Script MT" panose="03060802040406070304" pitchFamily="66" charset="0"/>
            </a:endParaRPr>
          </a:p>
        </p:txBody>
      </p:sp>
      <p:pic>
        <p:nvPicPr>
          <p:cNvPr id="4" name="Immagine 3"/>
          <p:cNvPicPr>
            <a:picLocks noChangeAspect="1"/>
          </p:cNvPicPr>
          <p:nvPr/>
        </p:nvPicPr>
        <p:blipFill>
          <a:blip r:embed="rId2"/>
          <a:stretch>
            <a:fillRect/>
          </a:stretch>
        </p:blipFill>
        <p:spPr>
          <a:xfrm>
            <a:off x="5899134" y="2334047"/>
            <a:ext cx="6292866" cy="3524005"/>
          </a:xfrm>
          <a:prstGeom prst="rect">
            <a:avLst/>
          </a:prstGeom>
        </p:spPr>
      </p:pic>
    </p:spTree>
    <p:extLst>
      <p:ext uri="{BB962C8B-B14F-4D97-AF65-F5344CB8AC3E}">
        <p14:creationId xmlns:p14="http://schemas.microsoft.com/office/powerpoint/2010/main" val="239529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b="5646"/>
          <a:stretch/>
        </p:blipFill>
        <p:spPr>
          <a:xfrm>
            <a:off x="244701" y="1365159"/>
            <a:ext cx="4434404" cy="5201773"/>
          </a:xfrm>
          <a:prstGeom prst="rect">
            <a:avLst/>
          </a:prstGeom>
        </p:spPr>
      </p:pic>
      <p:pic>
        <p:nvPicPr>
          <p:cNvPr id="3" name="Immagine 2"/>
          <p:cNvPicPr>
            <a:picLocks noChangeAspect="1"/>
          </p:cNvPicPr>
          <p:nvPr/>
        </p:nvPicPr>
        <p:blipFill rotWithShape="1">
          <a:blip r:embed="rId3"/>
          <a:srcRect l="15235" t="-2085" r="16206" b="2085"/>
          <a:stretch/>
        </p:blipFill>
        <p:spPr>
          <a:xfrm>
            <a:off x="7233524" y="4248585"/>
            <a:ext cx="2820473" cy="2318347"/>
          </a:xfrm>
          <a:prstGeom prst="rect">
            <a:avLst/>
          </a:prstGeom>
        </p:spPr>
      </p:pic>
      <p:pic>
        <p:nvPicPr>
          <p:cNvPr id="4" name="Immagine 3"/>
          <p:cNvPicPr>
            <a:picLocks noChangeAspect="1"/>
          </p:cNvPicPr>
          <p:nvPr/>
        </p:nvPicPr>
        <p:blipFill>
          <a:blip r:embed="rId4"/>
          <a:stretch>
            <a:fillRect/>
          </a:stretch>
        </p:blipFill>
        <p:spPr>
          <a:xfrm>
            <a:off x="7237928" y="1365159"/>
            <a:ext cx="4698275" cy="2883426"/>
          </a:xfrm>
          <a:prstGeom prst="rect">
            <a:avLst/>
          </a:prstGeom>
        </p:spPr>
      </p:pic>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7027" y="4275406"/>
            <a:ext cx="1751018" cy="2291526"/>
          </a:xfrm>
          <a:prstGeom prst="rect">
            <a:avLst/>
          </a:prstGeom>
        </p:spPr>
      </p:pic>
      <p:pic>
        <p:nvPicPr>
          <p:cNvPr id="6" name="Immagine 5"/>
          <p:cNvPicPr>
            <a:picLocks noChangeAspect="1"/>
          </p:cNvPicPr>
          <p:nvPr/>
        </p:nvPicPr>
        <p:blipFill rotWithShape="1">
          <a:blip r:embed="rId6">
            <a:extLst>
              <a:ext uri="{28A0092B-C50C-407E-A947-70E740481C1C}">
                <a14:useLocalDpi xmlns:a14="http://schemas.microsoft.com/office/drawing/2010/main" val="0"/>
              </a:ext>
            </a:extLst>
          </a:blip>
          <a:srcRect r="8927"/>
          <a:stretch/>
        </p:blipFill>
        <p:spPr>
          <a:xfrm>
            <a:off x="4674701" y="1365159"/>
            <a:ext cx="2460197" cy="2856605"/>
          </a:xfrm>
          <a:prstGeom prst="rect">
            <a:avLst/>
          </a:prstGeom>
        </p:spPr>
      </p:pic>
      <p:pic>
        <p:nvPicPr>
          <p:cNvPr id="7" name="Immagin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4701" y="4275406"/>
            <a:ext cx="2455793" cy="2291526"/>
          </a:xfrm>
          <a:prstGeom prst="rect">
            <a:avLst/>
          </a:prstGeom>
        </p:spPr>
      </p:pic>
      <p:sp>
        <p:nvSpPr>
          <p:cNvPr id="8" name="CasellaDiTesto 7"/>
          <p:cNvSpPr txBox="1"/>
          <p:nvPr/>
        </p:nvSpPr>
        <p:spPr>
          <a:xfrm>
            <a:off x="356204" y="41720"/>
            <a:ext cx="9800823" cy="1323439"/>
          </a:xfrm>
          <a:prstGeom prst="rect">
            <a:avLst/>
          </a:prstGeom>
          <a:noFill/>
        </p:spPr>
        <p:txBody>
          <a:bodyPr wrap="square" rtlCol="0">
            <a:spAutoFit/>
          </a:bodyPr>
          <a:lstStyle/>
          <a:p>
            <a:pPr algn="ctr"/>
            <a:r>
              <a:rPr lang="it-IT" sz="8000" dirty="0" smtClean="0">
                <a:latin typeface="Brush Script MT" panose="03060802040406070304" pitchFamily="66" charset="0"/>
              </a:rPr>
              <a:t>Andrà tutto bene</a:t>
            </a:r>
            <a:endParaRPr lang="it-IT" sz="8000" dirty="0">
              <a:latin typeface="Brush Script MT" panose="03060802040406070304" pitchFamily="66" charset="0"/>
            </a:endParaRPr>
          </a:p>
        </p:txBody>
      </p:sp>
      <p:pic>
        <p:nvPicPr>
          <p:cNvPr id="9" name="Immagine 8"/>
          <p:cNvPicPr>
            <a:picLocks noChangeAspect="1"/>
          </p:cNvPicPr>
          <p:nvPr/>
        </p:nvPicPr>
        <p:blipFill>
          <a:blip r:embed="rId8"/>
          <a:stretch>
            <a:fillRect/>
          </a:stretch>
        </p:blipFill>
        <p:spPr>
          <a:xfrm>
            <a:off x="1406408" y="0"/>
            <a:ext cx="1233761" cy="1224197"/>
          </a:xfrm>
          <a:prstGeom prst="rect">
            <a:avLst/>
          </a:prstGeom>
        </p:spPr>
      </p:pic>
    </p:spTree>
    <p:extLst>
      <p:ext uri="{BB962C8B-B14F-4D97-AF65-F5344CB8AC3E}">
        <p14:creationId xmlns:p14="http://schemas.microsoft.com/office/powerpoint/2010/main" val="2978958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28810" y="387183"/>
            <a:ext cx="7881870" cy="5632311"/>
          </a:xfrm>
          <a:prstGeom prst="rect">
            <a:avLst/>
          </a:prstGeom>
          <a:noFill/>
        </p:spPr>
        <p:txBody>
          <a:bodyPr wrap="square" rtlCol="0">
            <a:spAutoFit/>
          </a:bodyPr>
          <a:lstStyle/>
          <a:p>
            <a:pPr algn="ctr"/>
            <a:r>
              <a:rPr lang="it-IT" sz="2400" dirty="0" smtClean="0">
                <a:latin typeface="Gabriola" panose="04040605051002020D02" pitchFamily="82" charset="0"/>
                <a:cs typeface="MV Boli" panose="02000500030200090000" pitchFamily="2" charset="0"/>
              </a:rPr>
              <a:t>…</a:t>
            </a:r>
          </a:p>
          <a:p>
            <a:pPr algn="ctr"/>
            <a:r>
              <a:rPr lang="it-IT" sz="2400" dirty="0" smtClean="0">
                <a:latin typeface="Gabriola" panose="04040605051002020D02" pitchFamily="82" charset="0"/>
                <a:cs typeface="MV Boli" panose="02000500030200090000" pitchFamily="2" charset="0"/>
              </a:rPr>
              <a:t>Voglio </a:t>
            </a:r>
            <a:r>
              <a:rPr lang="it-IT" sz="2400" dirty="0">
                <a:latin typeface="Gabriola" panose="04040605051002020D02" pitchFamily="82" charset="0"/>
                <a:cs typeface="MV Boli" panose="02000500030200090000" pitchFamily="2" charset="0"/>
              </a:rPr>
              <a:t>trovare un senso a questa situazione </a:t>
            </a:r>
          </a:p>
          <a:p>
            <a:pPr algn="ctr"/>
            <a:r>
              <a:rPr lang="it-IT" sz="2400" dirty="0">
                <a:latin typeface="Gabriola" panose="04040605051002020D02" pitchFamily="82" charset="0"/>
                <a:cs typeface="MV Boli" panose="02000500030200090000" pitchFamily="2" charset="0"/>
              </a:rPr>
              <a:t>Anche se questa situazione un senso non ce l'ha </a:t>
            </a:r>
          </a:p>
          <a:p>
            <a:pPr algn="ctr"/>
            <a:endParaRPr lang="it-IT" sz="2400" dirty="0" smtClean="0">
              <a:latin typeface="Gabriola" panose="04040605051002020D02" pitchFamily="82" charset="0"/>
              <a:cs typeface="MV Boli" panose="02000500030200090000" pitchFamily="2" charset="0"/>
            </a:endParaRPr>
          </a:p>
          <a:p>
            <a:pPr algn="ctr"/>
            <a:r>
              <a:rPr lang="it-IT" sz="2400" dirty="0" smtClean="0">
                <a:latin typeface="Gabriola" panose="04040605051002020D02" pitchFamily="82" charset="0"/>
                <a:cs typeface="MV Boli" panose="02000500030200090000" pitchFamily="2" charset="0"/>
              </a:rPr>
              <a:t>Voglio </a:t>
            </a:r>
            <a:r>
              <a:rPr lang="it-IT" sz="2400" dirty="0">
                <a:latin typeface="Gabriola" panose="04040605051002020D02" pitchFamily="82" charset="0"/>
                <a:cs typeface="MV Boli" panose="02000500030200090000" pitchFamily="2" charset="0"/>
              </a:rPr>
              <a:t>trovare un senso a questa condizione </a:t>
            </a:r>
          </a:p>
          <a:p>
            <a:pPr algn="ctr"/>
            <a:r>
              <a:rPr lang="it-IT" sz="2400" dirty="0">
                <a:latin typeface="Gabriola" panose="04040605051002020D02" pitchFamily="82" charset="0"/>
                <a:cs typeface="MV Boli" panose="02000500030200090000" pitchFamily="2" charset="0"/>
              </a:rPr>
              <a:t>Anche se questa condizione un senso non ce l'ha </a:t>
            </a:r>
          </a:p>
          <a:p>
            <a:pPr algn="ctr"/>
            <a:endParaRPr lang="it-IT" sz="2400" dirty="0" smtClean="0">
              <a:latin typeface="Gabriola" panose="04040605051002020D02" pitchFamily="82" charset="0"/>
              <a:cs typeface="MV Boli" panose="02000500030200090000" pitchFamily="2" charset="0"/>
            </a:endParaRPr>
          </a:p>
          <a:p>
            <a:pPr algn="ctr"/>
            <a:r>
              <a:rPr lang="it-IT" sz="2400" dirty="0" smtClean="0">
                <a:latin typeface="Gabriola" panose="04040605051002020D02" pitchFamily="82" charset="0"/>
                <a:cs typeface="MV Boli" panose="02000500030200090000" pitchFamily="2" charset="0"/>
              </a:rPr>
              <a:t>Sai </a:t>
            </a:r>
            <a:r>
              <a:rPr lang="it-IT" sz="2400" dirty="0">
                <a:latin typeface="Gabriola" panose="04040605051002020D02" pitchFamily="82" charset="0"/>
                <a:cs typeface="MV Boli" panose="02000500030200090000" pitchFamily="2" charset="0"/>
              </a:rPr>
              <a:t>che cosa penso </a:t>
            </a:r>
          </a:p>
          <a:p>
            <a:pPr algn="ctr"/>
            <a:r>
              <a:rPr lang="it-IT" sz="2400" dirty="0">
                <a:latin typeface="Gabriola" panose="04040605051002020D02" pitchFamily="82" charset="0"/>
                <a:cs typeface="MV Boli" panose="02000500030200090000" pitchFamily="2" charset="0"/>
              </a:rPr>
              <a:t>Che se non ha un senso </a:t>
            </a:r>
          </a:p>
          <a:p>
            <a:pPr algn="ctr"/>
            <a:r>
              <a:rPr lang="it-IT" sz="2400" dirty="0">
                <a:latin typeface="Gabriola" panose="04040605051002020D02" pitchFamily="82" charset="0"/>
                <a:cs typeface="MV Boli" panose="02000500030200090000" pitchFamily="2" charset="0"/>
              </a:rPr>
              <a:t>Domani arriverà </a:t>
            </a:r>
          </a:p>
          <a:p>
            <a:pPr algn="ctr"/>
            <a:r>
              <a:rPr lang="it-IT" sz="2400" dirty="0">
                <a:latin typeface="Gabriola" panose="04040605051002020D02" pitchFamily="82" charset="0"/>
                <a:cs typeface="MV Boli" panose="02000500030200090000" pitchFamily="2" charset="0"/>
              </a:rPr>
              <a:t>Domani arriverà lo stesso </a:t>
            </a:r>
          </a:p>
          <a:p>
            <a:pPr algn="ctr"/>
            <a:r>
              <a:rPr lang="it-IT" sz="2400" dirty="0">
                <a:latin typeface="Gabriola" panose="04040605051002020D02" pitchFamily="82" charset="0"/>
                <a:cs typeface="MV Boli" panose="02000500030200090000" pitchFamily="2" charset="0"/>
              </a:rPr>
              <a:t>Senti che bel vento </a:t>
            </a:r>
          </a:p>
          <a:p>
            <a:pPr algn="ctr"/>
            <a:r>
              <a:rPr lang="it-IT" sz="2400" dirty="0">
                <a:latin typeface="Gabriola" panose="04040605051002020D02" pitchFamily="82" charset="0"/>
                <a:cs typeface="MV Boli" panose="02000500030200090000" pitchFamily="2" charset="0"/>
              </a:rPr>
              <a:t>Non basta mai il tempo </a:t>
            </a:r>
          </a:p>
          <a:p>
            <a:pPr algn="ctr"/>
            <a:r>
              <a:rPr lang="it-IT" sz="2400" dirty="0">
                <a:latin typeface="Gabriola" panose="04040605051002020D02" pitchFamily="82" charset="0"/>
                <a:cs typeface="MV Boli" panose="02000500030200090000" pitchFamily="2" charset="0"/>
              </a:rPr>
              <a:t>Domani è un altro giorno, arriverà</a:t>
            </a:r>
          </a:p>
          <a:p>
            <a:pPr algn="ctr"/>
            <a:r>
              <a:rPr lang="it-IT" sz="2400" dirty="0">
                <a:latin typeface="Gabriola" panose="04040605051002020D02" pitchFamily="82" charset="0"/>
                <a:cs typeface="MV Boli" panose="02000500030200090000" pitchFamily="2" charset="0"/>
              </a:rPr>
              <a:t>Domani è un altro giorno, ormai è qua </a:t>
            </a:r>
          </a:p>
        </p:txBody>
      </p:sp>
      <p:pic>
        <p:nvPicPr>
          <p:cNvPr id="5" name="Immagine 4"/>
          <p:cNvPicPr>
            <a:picLocks noChangeAspect="1"/>
          </p:cNvPicPr>
          <p:nvPr/>
        </p:nvPicPr>
        <p:blipFill>
          <a:blip r:embed="rId4"/>
          <a:stretch>
            <a:fillRect/>
          </a:stretch>
        </p:blipFill>
        <p:spPr>
          <a:xfrm rot="549552">
            <a:off x="-396962" y="2341262"/>
            <a:ext cx="5651544" cy="3521977"/>
          </a:xfrm>
          <a:prstGeom prst="rect">
            <a:avLst/>
          </a:prstGeom>
        </p:spPr>
      </p:pic>
      <p:sp>
        <p:nvSpPr>
          <p:cNvPr id="6" name="CasellaDiTesto 5"/>
          <p:cNvSpPr txBox="1"/>
          <p:nvPr/>
        </p:nvSpPr>
        <p:spPr>
          <a:xfrm>
            <a:off x="9633397" y="6019494"/>
            <a:ext cx="2125014" cy="523220"/>
          </a:xfrm>
          <a:prstGeom prst="rect">
            <a:avLst/>
          </a:prstGeom>
          <a:noFill/>
        </p:spPr>
        <p:txBody>
          <a:bodyPr wrap="square" rtlCol="0">
            <a:spAutoFit/>
          </a:bodyPr>
          <a:lstStyle/>
          <a:p>
            <a:pPr algn="r"/>
            <a:r>
              <a:rPr lang="it-IT" sz="1400" dirty="0" smtClean="0">
                <a:latin typeface="MV Boli" panose="02000500030200090000" pitchFamily="2" charset="0"/>
                <a:cs typeface="MV Boli" panose="02000500030200090000" pitchFamily="2" charset="0"/>
              </a:rPr>
              <a:t>Vasco Rossi</a:t>
            </a:r>
          </a:p>
          <a:p>
            <a:pPr algn="r"/>
            <a:r>
              <a:rPr lang="it-IT" sz="1400" dirty="0" smtClean="0">
                <a:latin typeface="MV Boli" panose="02000500030200090000" pitchFamily="2" charset="0"/>
                <a:cs typeface="MV Boli" panose="02000500030200090000" pitchFamily="2" charset="0"/>
              </a:rPr>
              <a:t>Un senso</a:t>
            </a:r>
            <a:endParaRPr lang="it-IT" sz="1400" dirty="0">
              <a:latin typeface="MV Boli" panose="02000500030200090000" pitchFamily="2" charset="0"/>
              <a:cs typeface="MV Boli" panose="02000500030200090000" pitchFamily="2" charset="0"/>
            </a:endParaRPr>
          </a:p>
        </p:txBody>
      </p:sp>
      <p:pic>
        <p:nvPicPr>
          <p:cNvPr id="3" name="ytdownload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8811" y="5300730"/>
            <a:ext cx="609600" cy="609600"/>
          </a:xfrm>
          <a:prstGeom prst="rect">
            <a:avLst/>
          </a:prstGeom>
        </p:spPr>
      </p:pic>
    </p:spTree>
    <p:extLst>
      <p:ext uri="{BB962C8B-B14F-4D97-AF65-F5344CB8AC3E}">
        <p14:creationId xmlns:p14="http://schemas.microsoft.com/office/powerpoint/2010/main" val="2548981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1459" y="286963"/>
            <a:ext cx="11111247" cy="1151965"/>
          </a:xfrm>
        </p:spPr>
        <p:txBody>
          <a:bodyPr>
            <a:normAutofit/>
          </a:bodyPr>
          <a:lstStyle/>
          <a:p>
            <a:r>
              <a:rPr lang="it-IT" sz="4800" dirty="0" smtClean="0">
                <a:latin typeface="Brush Script MT" panose="03060802040406070304" pitchFamily="66" charset="0"/>
              </a:rPr>
              <a:t>Possiamo dare un senso a tutto questo?</a:t>
            </a:r>
            <a:endParaRPr lang="it-IT" sz="4800" dirty="0">
              <a:latin typeface="Brush Script MT" panose="03060802040406070304" pitchFamily="66" charset="0"/>
            </a:endParaRPr>
          </a:p>
        </p:txBody>
      </p:sp>
      <p:sp>
        <p:nvSpPr>
          <p:cNvPr id="3" name="Segnaposto contenuto 2"/>
          <p:cNvSpPr>
            <a:spLocks noGrp="1"/>
          </p:cNvSpPr>
          <p:nvPr>
            <p:ph idx="1"/>
          </p:nvPr>
        </p:nvSpPr>
        <p:spPr>
          <a:xfrm>
            <a:off x="211459" y="1318907"/>
            <a:ext cx="9447696" cy="3948552"/>
          </a:xfrm>
          <a:prstGeom prst="rect">
            <a:avLst/>
          </a:prstGeom>
        </p:spPr>
        <p:txBody>
          <a:bodyPr>
            <a:noAutofit/>
          </a:bodyPr>
          <a:lstStyle/>
          <a:p>
            <a:pPr marL="0" indent="0">
              <a:buNone/>
            </a:pPr>
            <a:r>
              <a:rPr lang="it-IT" dirty="0" smtClean="0">
                <a:latin typeface="Arial Narrow" panose="020B0606020202030204" pitchFamily="34" charset="0"/>
              </a:rPr>
              <a:t>Anche io come Vasco, all’inizio, non riuscivo a dare un senso a tutto quello che ci sta accadendo.</a:t>
            </a:r>
          </a:p>
          <a:p>
            <a:pPr marL="0" indent="0">
              <a:buNone/>
            </a:pPr>
            <a:r>
              <a:rPr lang="it-IT" dirty="0" smtClean="0">
                <a:latin typeface="Arial Narrow" panose="020B0606020202030204" pitchFamily="34" charset="0"/>
              </a:rPr>
              <a:t>Noi non siamo medici, non siamo infermieri, né politici, né militari, possiamo solo fare la nostra parte accettando e rispettando le regole che ci vengono imposte.</a:t>
            </a:r>
          </a:p>
          <a:p>
            <a:pPr marL="0" indent="0">
              <a:buNone/>
            </a:pPr>
            <a:r>
              <a:rPr lang="it-IT" dirty="0" smtClean="0">
                <a:latin typeface="Arial Narrow" panose="020B0606020202030204" pitchFamily="34" charset="0"/>
              </a:rPr>
              <a:t>Ma </a:t>
            </a:r>
            <a:r>
              <a:rPr lang="it-IT" dirty="0" smtClean="0">
                <a:latin typeface="Arial Narrow" panose="020B0606020202030204" pitchFamily="34" charset="0"/>
              </a:rPr>
              <a:t>forse possiamo anche fare qualcosa in più: riempire di senso il vuoto che questa «pandemia» sta creando.</a:t>
            </a:r>
          </a:p>
          <a:p>
            <a:pPr marL="0" indent="0">
              <a:buNone/>
            </a:pPr>
            <a:r>
              <a:rPr lang="it-IT" dirty="0" smtClean="0">
                <a:latin typeface="Arial Narrow" panose="020B0606020202030204" pitchFamily="34" charset="0"/>
              </a:rPr>
              <a:t>Difficile, ma non impossibile! </a:t>
            </a:r>
          </a:p>
          <a:p>
            <a:pPr marL="0" indent="0">
              <a:buNone/>
            </a:pPr>
            <a:r>
              <a:rPr lang="it-IT" dirty="0" smtClean="0">
                <a:latin typeface="Arial Narrow" panose="020B0606020202030204" pitchFamily="34" charset="0"/>
              </a:rPr>
              <a:t>«Il </a:t>
            </a:r>
            <a:r>
              <a:rPr lang="it-IT" dirty="0">
                <a:latin typeface="Arial Narrow" panose="020B0606020202030204" pitchFamily="34" charset="0"/>
              </a:rPr>
              <a:t>non fare è fecondo più del fare. È un dono questo tempo vuoto» afferma la poetessa M</a:t>
            </a:r>
            <a:r>
              <a:rPr lang="it-IT" dirty="0" smtClean="0">
                <a:latin typeface="Arial Narrow" panose="020B0606020202030204" pitchFamily="34" charset="0"/>
              </a:rPr>
              <a:t>ariangela </a:t>
            </a:r>
            <a:r>
              <a:rPr lang="it-IT" dirty="0">
                <a:latin typeface="Arial Narrow" panose="020B0606020202030204" pitchFamily="34" charset="0"/>
              </a:rPr>
              <a:t>G</a:t>
            </a:r>
            <a:r>
              <a:rPr lang="it-IT" dirty="0" smtClean="0">
                <a:latin typeface="Arial Narrow" panose="020B0606020202030204" pitchFamily="34" charset="0"/>
              </a:rPr>
              <a:t>ualtieri.</a:t>
            </a:r>
          </a:p>
          <a:p>
            <a:pPr marL="0" indent="0">
              <a:buNone/>
            </a:pPr>
            <a:r>
              <a:rPr lang="it-IT" dirty="0" smtClean="0">
                <a:latin typeface="Arial Narrow" panose="020B0606020202030204" pitchFamily="34" charset="0"/>
              </a:rPr>
              <a:t>Ed </a:t>
            </a:r>
            <a:r>
              <a:rPr lang="it-IT" dirty="0">
                <a:latin typeface="Arial Narrow" panose="020B0606020202030204" pitchFamily="34" charset="0"/>
              </a:rPr>
              <a:t>è vero</a:t>
            </a:r>
            <a:r>
              <a:rPr lang="it-IT" dirty="0" smtClean="0">
                <a:latin typeface="Arial Narrow" panose="020B0606020202030204" pitchFamily="34" charset="0"/>
              </a:rPr>
              <a:t>.</a:t>
            </a:r>
          </a:p>
          <a:p>
            <a:pPr marL="0" indent="0">
              <a:buNone/>
            </a:pPr>
            <a:r>
              <a:rPr lang="it-IT" dirty="0">
                <a:latin typeface="Arial Narrow" panose="020B0606020202030204" pitchFamily="34" charset="0"/>
              </a:rPr>
              <a:t>Talvolta sono i «momenti persi a dare un senso forse</a:t>
            </a:r>
            <a:r>
              <a:rPr lang="it-IT" dirty="0" smtClean="0">
                <a:latin typeface="Arial Narrow" panose="020B0606020202030204" pitchFamily="34" charset="0"/>
              </a:rPr>
              <a:t>». Cerchiamo di dare un valore a questi giorni passati a casa che ci sembrano persi.</a:t>
            </a:r>
          </a:p>
          <a:p>
            <a:pPr marL="0" indent="0">
              <a:buNone/>
            </a:pPr>
            <a:r>
              <a:rPr lang="it-IT" dirty="0" smtClean="0">
                <a:latin typeface="Arial Narrow" panose="020B0606020202030204" pitchFamily="34" charset="0"/>
              </a:rPr>
              <a:t>Riflettiamo.</a:t>
            </a:r>
            <a:endParaRPr lang="it-IT" dirty="0">
              <a:latin typeface="Arial Narrow" panose="020B0606020202030204" pitchFamily="34" charset="0"/>
            </a:endParaRPr>
          </a:p>
        </p:txBody>
      </p:sp>
      <p:pic>
        <p:nvPicPr>
          <p:cNvPr id="4" name="Immagine 3"/>
          <p:cNvPicPr>
            <a:picLocks noChangeAspect="1"/>
          </p:cNvPicPr>
          <p:nvPr/>
        </p:nvPicPr>
        <p:blipFill>
          <a:blip r:embed="rId6"/>
          <a:stretch>
            <a:fillRect/>
          </a:stretch>
        </p:blipFill>
        <p:spPr>
          <a:xfrm>
            <a:off x="8926147" y="4124025"/>
            <a:ext cx="3129567" cy="2561719"/>
          </a:xfrm>
          <a:prstGeom prst="rect">
            <a:avLst/>
          </a:prstGeom>
        </p:spPr>
      </p:pic>
      <p:pic>
        <p:nvPicPr>
          <p:cNvPr id="7"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77577" y="5994603"/>
            <a:ext cx="609600" cy="609600"/>
          </a:xfrm>
          <a:prstGeom prst="rect">
            <a:avLst/>
          </a:prstGeom>
        </p:spPr>
      </p:pic>
      <p:pic>
        <p:nvPicPr>
          <p:cNvPr id="5" name="ytdownload.net_yiruma-river-flows-in-you_NPBCbTZWnq0_320kbps">
            <a:hlinkClick r:id="" action="ppaction://media"/>
          </p:cNvPr>
          <p:cNvPicPr>
            <a:picLocks noChangeAspect="1"/>
          </p:cNvPicPr>
          <p:nvPr>
            <a:audioFile r:link="rId3"/>
            <p:extLst>
              <p:ext uri="{DAA4B4D4-6D71-4841-9C94-3DE7FCFB9230}">
                <p14:media xmlns:p14="http://schemas.microsoft.com/office/powerpoint/2010/main" r:embed="rId4">
                  <p14:trim end="25088"/>
                </p14:media>
              </p:ext>
            </p:extLst>
          </p:nvPr>
        </p:nvPicPr>
        <p:blipFill>
          <a:blip r:embed="rId7"/>
          <a:stretch>
            <a:fillRect/>
          </a:stretch>
        </p:blipFill>
        <p:spPr>
          <a:xfrm>
            <a:off x="6829007" y="5994603"/>
            <a:ext cx="609600" cy="609600"/>
          </a:xfrm>
          <a:prstGeom prst="rect">
            <a:avLst/>
          </a:prstGeom>
        </p:spPr>
      </p:pic>
    </p:spTree>
    <p:extLst>
      <p:ext uri="{BB962C8B-B14F-4D97-AF65-F5344CB8AC3E}">
        <p14:creationId xmlns:p14="http://schemas.microsoft.com/office/powerpoint/2010/main" val="577592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06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7"/>
                </p:tgtEl>
              </p:cMediaNode>
            </p:audio>
            <p:audio>
              <p:cMediaNode vol="40909" numSld="999" showWhenStopped="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9283" y="111649"/>
            <a:ext cx="10396882" cy="1151965"/>
          </a:xfrm>
        </p:spPr>
        <p:txBody>
          <a:bodyPr>
            <a:normAutofit/>
          </a:bodyPr>
          <a:lstStyle/>
          <a:p>
            <a:r>
              <a:rPr lang="it-IT" sz="5400" dirty="0">
                <a:latin typeface="Brush Script MT" panose="03060802040406070304" pitchFamily="66" charset="0"/>
              </a:rPr>
              <a:t>R</a:t>
            </a:r>
            <a:r>
              <a:rPr lang="it-IT" sz="5400" dirty="0" smtClean="0">
                <a:latin typeface="Brush Script MT" panose="03060802040406070304" pitchFamily="66" charset="0"/>
              </a:rPr>
              <a:t>iflettere</a:t>
            </a:r>
            <a:endParaRPr lang="it-IT" sz="5400" dirty="0">
              <a:latin typeface="Brush Script MT" panose="03060802040406070304" pitchFamily="66" charset="0"/>
            </a:endParaRPr>
          </a:p>
        </p:txBody>
      </p:sp>
      <p:sp>
        <p:nvSpPr>
          <p:cNvPr id="3" name="Segnaposto contenuto 2"/>
          <p:cNvSpPr>
            <a:spLocks noGrp="1"/>
          </p:cNvSpPr>
          <p:nvPr>
            <p:ph idx="1"/>
          </p:nvPr>
        </p:nvSpPr>
        <p:spPr>
          <a:xfrm>
            <a:off x="325193" y="1263614"/>
            <a:ext cx="11392407" cy="687632"/>
          </a:xfrm>
          <a:prstGeom prst="rect">
            <a:avLst/>
          </a:prstGeom>
        </p:spPr>
        <p:txBody>
          <a:bodyPr>
            <a:normAutofit/>
          </a:bodyPr>
          <a:lstStyle/>
          <a:p>
            <a:pPr marL="0" indent="0">
              <a:buNone/>
            </a:pPr>
            <a:r>
              <a:rPr lang="it-IT" sz="1800" dirty="0" smtClean="0">
                <a:latin typeface="Arial Narrow" panose="020B0606020202030204" pitchFamily="34" charset="0"/>
              </a:rPr>
              <a:t>A me lo spunto per riflettere lo ha dato il </a:t>
            </a:r>
            <a:r>
              <a:rPr lang="it-IT" sz="1800" dirty="0" smtClean="0">
                <a:latin typeface="Arial Narrow" panose="020B0606020202030204" pitchFamily="34" charset="0"/>
              </a:rPr>
              <a:t>Cardinal </a:t>
            </a:r>
            <a:r>
              <a:rPr lang="it-IT" sz="1800" dirty="0">
                <a:latin typeface="Arial Narrow" panose="020B0606020202030204" pitchFamily="34" charset="0"/>
              </a:rPr>
              <a:t>G</a:t>
            </a:r>
            <a:r>
              <a:rPr lang="it-IT" sz="1800" dirty="0" smtClean="0">
                <a:latin typeface="Arial Narrow" panose="020B0606020202030204" pitchFamily="34" charset="0"/>
              </a:rPr>
              <a:t>ian </a:t>
            </a:r>
            <a:r>
              <a:rPr lang="it-IT" sz="1800" dirty="0">
                <a:latin typeface="Arial Narrow" panose="020B0606020202030204" pitchFamily="34" charset="0"/>
              </a:rPr>
              <a:t>F</a:t>
            </a:r>
            <a:r>
              <a:rPr lang="it-IT" sz="1800" dirty="0" smtClean="0">
                <a:latin typeface="Arial Narrow" panose="020B0606020202030204" pitchFamily="34" charset="0"/>
              </a:rPr>
              <a:t>ranco </a:t>
            </a:r>
            <a:r>
              <a:rPr lang="it-IT" sz="1800" dirty="0">
                <a:latin typeface="Arial Narrow" panose="020B0606020202030204" pitchFamily="34" charset="0"/>
              </a:rPr>
              <a:t>R</a:t>
            </a:r>
            <a:r>
              <a:rPr lang="it-IT" sz="1800" dirty="0" smtClean="0">
                <a:latin typeface="Arial Narrow" panose="020B0606020202030204" pitchFamily="34" charset="0"/>
              </a:rPr>
              <a:t>avasi parlando di paura, consapevolezza, timore, normalità, Dio, scelte, bene comune.</a:t>
            </a:r>
            <a:endParaRPr lang="it-IT" sz="1800" dirty="0">
              <a:latin typeface="Arial Narrow" panose="020B0606020202030204" pitchFamily="34" charset="0"/>
            </a:endParaRPr>
          </a:p>
        </p:txBody>
      </p:sp>
      <p:graphicFrame>
        <p:nvGraphicFramePr>
          <p:cNvPr id="4" name="Diagramma 3"/>
          <p:cNvGraphicFramePr/>
          <p:nvPr>
            <p:extLst>
              <p:ext uri="{D42A27DB-BD31-4B8C-83A1-F6EECF244321}">
                <p14:modId xmlns:p14="http://schemas.microsoft.com/office/powerpoint/2010/main" val="3776553302"/>
              </p:ext>
            </p:extLst>
          </p:nvPr>
        </p:nvGraphicFramePr>
        <p:xfrm>
          <a:off x="209282" y="2047741"/>
          <a:ext cx="11703675" cy="4610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magine 4"/>
          <p:cNvPicPr>
            <a:picLocks noChangeAspect="1"/>
          </p:cNvPicPr>
          <p:nvPr/>
        </p:nvPicPr>
        <p:blipFill>
          <a:blip r:embed="rId9"/>
          <a:stretch>
            <a:fillRect/>
          </a:stretch>
        </p:blipFill>
        <p:spPr>
          <a:xfrm rot="578116">
            <a:off x="2470138" y="-176986"/>
            <a:ext cx="1570062" cy="1690836"/>
          </a:xfrm>
          <a:prstGeom prst="rect">
            <a:avLst/>
          </a:prstGeom>
        </p:spPr>
      </p:pic>
      <p:pic>
        <p:nvPicPr>
          <p:cNvPr id="6"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12800" y="5996189"/>
            <a:ext cx="609600" cy="609600"/>
          </a:xfrm>
          <a:prstGeom prst="rect">
            <a:avLst/>
          </a:prstGeom>
        </p:spPr>
      </p:pic>
    </p:spTree>
    <p:extLst>
      <p:ext uri="{BB962C8B-B14F-4D97-AF65-F5344CB8AC3E}">
        <p14:creationId xmlns:p14="http://schemas.microsoft.com/office/powerpoint/2010/main" val="3775328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35064" y="344174"/>
            <a:ext cx="11108192" cy="1027534"/>
          </a:xfrm>
          <a:prstGeom prst="rect">
            <a:avLst/>
          </a:prstGeom>
        </p:spPr>
        <p:txBody>
          <a:bodyPr/>
          <a:lstStyle/>
          <a:p>
            <a:pPr marL="0" indent="0">
              <a:buNone/>
            </a:pPr>
            <a:r>
              <a:rPr lang="it-IT" dirty="0" smtClean="0">
                <a:latin typeface="Arial Narrow" panose="020B0606020202030204" pitchFamily="34" charset="0"/>
              </a:rPr>
              <a:t>Oltre alle «parole chiave» scelte dal cardinale, ho pensato di riflettere anche su altre tre parole:</a:t>
            </a:r>
          </a:p>
        </p:txBody>
      </p:sp>
      <p:pic>
        <p:nvPicPr>
          <p:cNvPr id="7" name="Immagine 6"/>
          <p:cNvPicPr>
            <a:picLocks noChangeAspect="1"/>
          </p:cNvPicPr>
          <p:nvPr/>
        </p:nvPicPr>
        <p:blipFill>
          <a:blip r:embed="rId4"/>
          <a:stretch>
            <a:fillRect/>
          </a:stretch>
        </p:blipFill>
        <p:spPr>
          <a:xfrm>
            <a:off x="8136977" y="3052288"/>
            <a:ext cx="3943408" cy="2627295"/>
          </a:xfrm>
          <a:prstGeom prst="rect">
            <a:avLst/>
          </a:prstGeom>
        </p:spPr>
      </p:pic>
      <p:pic>
        <p:nvPicPr>
          <p:cNvPr id="8" name="Immagine 7"/>
          <p:cNvPicPr>
            <a:picLocks noChangeAspect="1"/>
          </p:cNvPicPr>
          <p:nvPr/>
        </p:nvPicPr>
        <p:blipFill>
          <a:blip r:embed="rId5"/>
          <a:stretch>
            <a:fillRect/>
          </a:stretch>
        </p:blipFill>
        <p:spPr>
          <a:xfrm>
            <a:off x="2003738" y="294605"/>
            <a:ext cx="3494010" cy="1828532"/>
          </a:xfrm>
          <a:prstGeom prst="rect">
            <a:avLst/>
          </a:prstGeom>
        </p:spPr>
      </p:pic>
      <p:sp>
        <p:nvSpPr>
          <p:cNvPr id="10" name="Rettangolo 9"/>
          <p:cNvSpPr/>
          <p:nvPr/>
        </p:nvSpPr>
        <p:spPr>
          <a:xfrm>
            <a:off x="155456" y="2059880"/>
            <a:ext cx="11735731" cy="4093428"/>
          </a:xfrm>
          <a:prstGeom prst="rect">
            <a:avLst/>
          </a:prstGeom>
        </p:spPr>
        <p:txBody>
          <a:bodyPr wrap="square">
            <a:spAutoFit/>
          </a:bodyPr>
          <a:lstStyle/>
          <a:p>
            <a:r>
              <a:rPr lang="it-IT" sz="2000" dirty="0">
                <a:latin typeface="Arial Narrow" panose="020B0606020202030204" pitchFamily="34" charset="0"/>
              </a:rPr>
              <a:t>E</a:t>
            </a:r>
            <a:r>
              <a:rPr lang="it-IT" sz="2000" dirty="0" smtClean="0">
                <a:latin typeface="Arial Narrow" panose="020B0606020202030204" pitchFamily="34" charset="0"/>
              </a:rPr>
              <a:t>ssere empatici significa essere capaci di porsi in maniera immediata nelle emozioni dell’altro senza provare critica o giudizio. </a:t>
            </a:r>
          </a:p>
          <a:p>
            <a:r>
              <a:rPr lang="it-IT" sz="2000" dirty="0">
                <a:latin typeface="Arial Narrow" panose="020B0606020202030204" pitchFamily="34" charset="0"/>
              </a:rPr>
              <a:t>L</a:t>
            </a:r>
            <a:r>
              <a:rPr lang="it-IT" sz="2000" dirty="0" smtClean="0">
                <a:latin typeface="Arial Narrow" panose="020B0606020202030204" pitchFamily="34" charset="0"/>
              </a:rPr>
              <a:t>’empatia è l’arte di comprendere le emozioni altrui, sentirle come proprie. </a:t>
            </a:r>
          </a:p>
          <a:p>
            <a:r>
              <a:rPr lang="it-IT" sz="2000" dirty="0" smtClean="0">
                <a:latin typeface="Arial Narrow" panose="020B0606020202030204" pitchFamily="34" charset="0"/>
              </a:rPr>
              <a:t>È la capacità di mettersi nei panni altrui.</a:t>
            </a:r>
          </a:p>
          <a:p>
            <a:r>
              <a:rPr lang="it-IT" sz="2000" dirty="0">
                <a:latin typeface="Arial Narrow" panose="020B0606020202030204" pitchFamily="34" charset="0"/>
              </a:rPr>
              <a:t>L</a:t>
            </a:r>
            <a:r>
              <a:rPr lang="it-IT" sz="2000" dirty="0" smtClean="0">
                <a:latin typeface="Arial Narrow" panose="020B0606020202030204" pitchFamily="34" charset="0"/>
              </a:rPr>
              <a:t>’empatia è una delle più belle sensazioni in quanto ti rende partecipe della vita</a:t>
            </a:r>
          </a:p>
          <a:p>
            <a:r>
              <a:rPr lang="it-IT" sz="2000" dirty="0" smtClean="0">
                <a:latin typeface="Arial Narrow" panose="020B0606020202030204" pitchFamily="34" charset="0"/>
              </a:rPr>
              <a:t>degli altri e dei loro stati d’animo, rendendoti quasi parte della persona stessa.</a:t>
            </a:r>
          </a:p>
          <a:p>
            <a:r>
              <a:rPr lang="it-IT" sz="2000" dirty="0">
                <a:latin typeface="Arial Narrow" panose="020B0606020202030204" pitchFamily="34" charset="0"/>
              </a:rPr>
              <a:t>P</a:t>
            </a:r>
            <a:r>
              <a:rPr lang="it-IT" sz="2000" dirty="0" smtClean="0">
                <a:latin typeface="Arial Narrow" panose="020B0606020202030204" pitchFamily="34" charset="0"/>
              </a:rPr>
              <a:t>urtroppo essere empatici non è da tutti, e anzi è un emozione che gli uomini</a:t>
            </a:r>
          </a:p>
          <a:p>
            <a:r>
              <a:rPr lang="it-IT" sz="2000" dirty="0" smtClean="0">
                <a:latin typeface="Arial Narrow" panose="020B0606020202030204" pitchFamily="34" charset="0"/>
              </a:rPr>
              <a:t>quasi dimenticano o tendono a nascondere. </a:t>
            </a:r>
          </a:p>
          <a:p>
            <a:r>
              <a:rPr lang="it-IT" sz="2000" dirty="0" smtClean="0">
                <a:latin typeface="Arial Narrow" panose="020B0606020202030204" pitchFamily="34" charset="0"/>
              </a:rPr>
              <a:t>L’empatia ti pone fragilmente innanzi non solo alle tue emozioni ma anche a quelle</a:t>
            </a:r>
          </a:p>
          <a:p>
            <a:r>
              <a:rPr lang="it-IT" sz="2000" dirty="0" smtClean="0">
                <a:latin typeface="Arial Narrow" panose="020B0606020202030204" pitchFamily="34" charset="0"/>
              </a:rPr>
              <a:t>degli altri, facendoti provare anche i più grossi dolori i più tristi momenti.</a:t>
            </a:r>
          </a:p>
          <a:p>
            <a:r>
              <a:rPr lang="it-IT" sz="2000" dirty="0">
                <a:latin typeface="Arial Narrow" panose="020B0606020202030204" pitchFamily="34" charset="0"/>
              </a:rPr>
              <a:t>S</a:t>
            </a:r>
            <a:r>
              <a:rPr lang="it-IT" sz="2000" dirty="0" smtClean="0">
                <a:latin typeface="Arial Narrow" panose="020B0606020202030204" pitchFamily="34" charset="0"/>
              </a:rPr>
              <a:t>olo ora che siamo «sulla stessa barca» come ha detto Papa Francesco, gli uomini</a:t>
            </a:r>
          </a:p>
          <a:p>
            <a:r>
              <a:rPr lang="it-IT" sz="2000" dirty="0" smtClean="0">
                <a:latin typeface="Arial Narrow" panose="020B0606020202030204" pitchFamily="34" charset="0"/>
              </a:rPr>
              <a:t>hanno riscoperto questa bellissima capacità , che a detta di Giambattista </a:t>
            </a:r>
            <a:r>
              <a:rPr lang="it-IT" sz="2000" dirty="0" smtClean="0">
                <a:latin typeface="Arial Narrow" panose="020B0606020202030204" pitchFamily="34" charset="0"/>
              </a:rPr>
              <a:t>Vico </a:t>
            </a:r>
            <a:r>
              <a:rPr lang="it-IT" sz="2000" dirty="0" smtClean="0">
                <a:latin typeface="Arial Narrow" panose="020B0606020202030204" pitchFamily="34" charset="0"/>
              </a:rPr>
              <a:t>è ciò </a:t>
            </a:r>
          </a:p>
          <a:p>
            <a:r>
              <a:rPr lang="it-IT" sz="2000" dirty="0" smtClean="0">
                <a:latin typeface="Arial Narrow" panose="020B0606020202030204" pitchFamily="34" charset="0"/>
              </a:rPr>
              <a:t>che veramente contraddistingue la natura umana.</a:t>
            </a:r>
            <a:endParaRPr lang="it-IT" sz="2000" dirty="0">
              <a:latin typeface="Arial Narrow" panose="020B0606020202030204" pitchFamily="34" charset="0"/>
            </a:endParaRPr>
          </a:p>
        </p:txBody>
      </p:sp>
      <p:sp>
        <p:nvSpPr>
          <p:cNvPr id="11" name="CasellaDiTesto 10"/>
          <p:cNvSpPr txBox="1"/>
          <p:nvPr/>
        </p:nvSpPr>
        <p:spPr>
          <a:xfrm>
            <a:off x="135064" y="1005211"/>
            <a:ext cx="3348507" cy="923330"/>
          </a:xfrm>
          <a:prstGeom prst="rect">
            <a:avLst/>
          </a:prstGeom>
          <a:noFill/>
        </p:spPr>
        <p:txBody>
          <a:bodyPr wrap="square" rtlCol="0">
            <a:spAutoFit/>
          </a:bodyPr>
          <a:lstStyle/>
          <a:p>
            <a:r>
              <a:rPr lang="it-IT" sz="5400" dirty="0" smtClean="0">
                <a:latin typeface="Brush Script MT" panose="03060802040406070304" pitchFamily="66" charset="0"/>
              </a:rPr>
              <a:t>Empatia</a:t>
            </a:r>
            <a:endParaRPr lang="it-IT" sz="5400" dirty="0">
              <a:latin typeface="Brush Script MT" panose="03060802040406070304" pitchFamily="66" charset="0"/>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8659" y="6248400"/>
            <a:ext cx="609600" cy="609600"/>
          </a:xfrm>
          <a:prstGeom prst="rect">
            <a:avLst/>
          </a:prstGeom>
        </p:spPr>
      </p:pic>
    </p:spTree>
    <p:extLst>
      <p:ext uri="{BB962C8B-B14F-4D97-AF65-F5344CB8AC3E}">
        <p14:creationId xmlns:p14="http://schemas.microsoft.com/office/powerpoint/2010/main" val="636609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2009" y="505495"/>
            <a:ext cx="10396882" cy="1151965"/>
          </a:xfrm>
        </p:spPr>
        <p:txBody>
          <a:bodyPr>
            <a:normAutofit/>
          </a:bodyPr>
          <a:lstStyle/>
          <a:p>
            <a:r>
              <a:rPr lang="it-IT" sz="5400" dirty="0">
                <a:latin typeface="Brush Script MT" panose="03060802040406070304" pitchFamily="66" charset="0"/>
              </a:rPr>
              <a:t>R</a:t>
            </a:r>
            <a:r>
              <a:rPr lang="it-IT" sz="5400" dirty="0" smtClean="0">
                <a:latin typeface="Brush Script MT" panose="03060802040406070304" pitchFamily="66" charset="0"/>
              </a:rPr>
              <a:t>esilienza</a:t>
            </a:r>
            <a:endParaRPr lang="it-IT" sz="5400" dirty="0">
              <a:latin typeface="Brush Script MT" panose="03060802040406070304" pitchFamily="66" charset="0"/>
            </a:endParaRPr>
          </a:p>
        </p:txBody>
      </p:sp>
      <p:pic>
        <p:nvPicPr>
          <p:cNvPr id="4" name="Immagine 3"/>
          <p:cNvPicPr>
            <a:picLocks noChangeAspect="1"/>
          </p:cNvPicPr>
          <p:nvPr/>
        </p:nvPicPr>
        <p:blipFill>
          <a:blip r:embed="rId4"/>
          <a:stretch>
            <a:fillRect/>
          </a:stretch>
        </p:blipFill>
        <p:spPr>
          <a:xfrm>
            <a:off x="8121205" y="177021"/>
            <a:ext cx="3357092" cy="2517819"/>
          </a:xfrm>
          <a:prstGeom prst="rect">
            <a:avLst/>
          </a:prstGeom>
        </p:spPr>
      </p:pic>
      <p:sp>
        <p:nvSpPr>
          <p:cNvPr id="5" name="CasellaDiTesto 4"/>
          <p:cNvSpPr txBox="1"/>
          <p:nvPr/>
        </p:nvSpPr>
        <p:spPr>
          <a:xfrm>
            <a:off x="132009" y="1657460"/>
            <a:ext cx="11346288" cy="4708981"/>
          </a:xfrm>
          <a:prstGeom prst="rect">
            <a:avLst/>
          </a:prstGeom>
          <a:noFill/>
        </p:spPr>
        <p:txBody>
          <a:bodyPr wrap="square" rtlCol="0">
            <a:spAutoFit/>
          </a:bodyPr>
          <a:lstStyle/>
          <a:p>
            <a:r>
              <a:rPr lang="it-IT" sz="2000" dirty="0" smtClean="0">
                <a:latin typeface="Arial Narrow" panose="020B0606020202030204" pitchFamily="34" charset="0"/>
              </a:rPr>
              <a:t>La resilienza è la capacità di affrontare  le avversità della vita, superarle e </a:t>
            </a:r>
          </a:p>
          <a:p>
            <a:r>
              <a:rPr lang="it-IT" sz="2000" dirty="0" smtClean="0">
                <a:latin typeface="Arial Narrow" panose="020B0606020202030204" pitchFamily="34" charset="0"/>
              </a:rPr>
              <a:t>uscirne maturati o più forti. </a:t>
            </a:r>
          </a:p>
          <a:p>
            <a:r>
              <a:rPr lang="it-IT" sz="2000" dirty="0" smtClean="0">
                <a:latin typeface="Arial Narrow" panose="020B0606020202030204" pitchFamily="34" charset="0"/>
              </a:rPr>
              <a:t>È il riuscire a trovare in se’ stessi o nelle proprie relazioni la forza per superare </a:t>
            </a:r>
          </a:p>
          <a:p>
            <a:r>
              <a:rPr lang="it-IT" sz="2000" dirty="0" smtClean="0">
                <a:latin typeface="Arial Narrow" panose="020B0606020202030204" pitchFamily="34" charset="0"/>
              </a:rPr>
              <a:t>i momenti difficili. È il sapere reagire e agire ad eventi traumatici.</a:t>
            </a:r>
          </a:p>
          <a:p>
            <a:r>
              <a:rPr lang="it-IT" sz="2000" dirty="0">
                <a:latin typeface="Arial Narrow" panose="020B0606020202030204" pitchFamily="34" charset="0"/>
              </a:rPr>
              <a:t>E</a:t>
            </a:r>
            <a:r>
              <a:rPr lang="it-IT" sz="2000" dirty="0" smtClean="0">
                <a:latin typeface="Arial Narrow" panose="020B0606020202030204" pitchFamily="34" charset="0"/>
              </a:rPr>
              <a:t>ssere resilienti vuol dire avere la consapevolezza che grazie al proprio agire una situazione negativa possa trasformarsi in qualcosa di positivo.</a:t>
            </a:r>
          </a:p>
          <a:p>
            <a:r>
              <a:rPr lang="it-IT" sz="2000" dirty="0">
                <a:latin typeface="Arial Narrow" panose="020B0606020202030204" pitchFamily="34" charset="0"/>
              </a:rPr>
              <a:t>E</a:t>
            </a:r>
            <a:r>
              <a:rPr lang="it-IT" sz="2000" dirty="0" smtClean="0">
                <a:latin typeface="Arial Narrow" panose="020B0606020202030204" pitchFamily="34" charset="0"/>
              </a:rPr>
              <a:t>ssere resilienti vuol dire rialzarsi ad ogni caduta, nonostante i dolori, i lividi o i graffi, ma sempre più forti e ricchi di esperienze. È essere artefici e protagonisti della propria vita.</a:t>
            </a:r>
          </a:p>
          <a:p>
            <a:r>
              <a:rPr lang="it-IT" sz="2000" dirty="0">
                <a:latin typeface="Arial Narrow" panose="020B0606020202030204" pitchFamily="34" charset="0"/>
              </a:rPr>
              <a:t>O</a:t>
            </a:r>
            <a:r>
              <a:rPr lang="it-IT" sz="2000" dirty="0" smtClean="0">
                <a:latin typeface="Arial Narrow" panose="020B0606020202030204" pitchFamily="34" charset="0"/>
              </a:rPr>
              <a:t>ggi come mai di questa resilienza, che è in ognuno di noi dobbiamo farne uso, per riuscire a rifiorire più rigogliosi di prima.</a:t>
            </a:r>
          </a:p>
          <a:p>
            <a:r>
              <a:rPr lang="it-IT" sz="2000" dirty="0">
                <a:latin typeface="Arial Narrow" panose="020B0606020202030204" pitchFamily="34" charset="0"/>
              </a:rPr>
              <a:t>P</a:t>
            </a:r>
            <a:r>
              <a:rPr lang="it-IT" sz="2000" dirty="0" smtClean="0">
                <a:latin typeface="Arial Narrow" panose="020B0606020202030204" pitchFamily="34" charset="0"/>
              </a:rPr>
              <a:t>ensando alla resilienza, mi viene in mente la ginestra del Leopardi, quel fiore nobile e fragile, che eroicamente sopravvive alle estreme condizioni a cui lo sottopone il deserto. Un fiore eroe, resiliente, che riesce nelle sue debolezze ad alzare il capo e a non farsi distruggere, cosi come l’uomo dovrebbe fare contro quella natura che maligna lo mette alla prova. Le persone però al contrario della ginestra hanno una cosa in più: la possibilità e la capacità di «stringersi in social catena»… un attualissimo appello alla solidarietà, che solo oggi si sta riscoprendo</a:t>
            </a:r>
          </a:p>
        </p:txBody>
      </p:sp>
      <p:pic>
        <p:nvPicPr>
          <p:cNvPr id="6" name="Immagine 5"/>
          <p:cNvPicPr>
            <a:picLocks noChangeAspect="1"/>
          </p:cNvPicPr>
          <p:nvPr/>
        </p:nvPicPr>
        <p:blipFill>
          <a:blip r:embed="rId5" cstate="print">
            <a:extLst>
              <a:ext uri="{BEBA8EAE-BF5A-486C-A8C5-ECC9F3942E4B}">
                <a14:imgProps xmlns:a14="http://schemas.microsoft.com/office/drawing/2010/main">
                  <a14:imgLayer r:embed="rId6">
                    <a14:imgEffect>
                      <a14:backgroundRemoval t="7167" b="92500" l="6667" r="90000">
                        <a14:backgroundMark x1="46333" y1="26000" x2="46333" y2="26000"/>
                        <a14:backgroundMark x1="46167" y1="24500" x2="46167" y2="24500"/>
                        <a14:backgroundMark x1="46167" y1="22500" x2="46167" y2="22500"/>
                        <a14:backgroundMark x1="43667" y1="26333" x2="43667" y2="26333"/>
                        <a14:backgroundMark x1="43667" y1="28333" x2="43667" y2="28333"/>
                        <a14:backgroundMark x1="43333" y1="23500" x2="43333" y2="23500"/>
                        <a14:backgroundMark x1="52833" y1="48167" x2="52833" y2="48167"/>
                        <a14:backgroundMark x1="52833" y1="52500" x2="52833" y2="52500"/>
                        <a14:backgroundMark x1="53000" y1="56500" x2="53000" y2="56500"/>
                        <a14:backgroundMark x1="53000" y1="61167" x2="53000" y2="61167"/>
                        <a14:backgroundMark x1="53000" y1="65333" x2="53000" y2="65333"/>
                        <a14:backgroundMark x1="52833" y1="69333" x2="52833" y2="69333"/>
                        <a14:backgroundMark x1="51000" y1="74000" x2="51000" y2="74000"/>
                        <a14:backgroundMark x1="50667" y1="43667" x2="50667" y2="43667"/>
                        <a14:backgroundMark x1="71333" y1="45500" x2="71333" y2="45500"/>
                        <a14:backgroundMark x1="72500" y1="44167" x2="72500" y2="44167"/>
                        <a14:backgroundMark x1="73667" y1="41667" x2="73667" y2="41667"/>
                        <a14:backgroundMark x1="76000" y1="39167" x2="76000" y2="39167"/>
                        <a14:backgroundMark x1="76333" y1="36500" x2="76333" y2="36500"/>
                        <a14:backgroundMark x1="73667" y1="34000" x2="73667" y2="34000"/>
                        <a14:backgroundMark x1="69833" y1="35333" x2="69833" y2="35333"/>
                        <a14:backgroundMark x1="67333" y1="37333" x2="67333" y2="37333"/>
                        <a14:backgroundMark x1="65500" y1="40500" x2="65500" y2="40500"/>
                        <a14:backgroundMark x1="62333" y1="45667" x2="62333" y2="45667"/>
                        <a14:backgroundMark x1="66000" y1="51000" x2="66000" y2="51000"/>
                        <a14:backgroundMark x1="60667" y1="56000" x2="60667" y2="56000"/>
                        <a14:backgroundMark x1="58000" y1="54667" x2="58000" y2="54667"/>
                        <a14:backgroundMark x1="63000" y1="54833" x2="63000" y2="54833"/>
                        <a14:backgroundMark x1="59000" y1="51500" x2="59000" y2="51500"/>
                        <a14:backgroundMark x1="30167" y1="65500" x2="30167" y2="65500"/>
                        <a14:backgroundMark x1="30500" y1="62167" x2="30500" y2="62167"/>
                        <a14:backgroundMark x1="33000" y1="57833" x2="33000" y2="57833"/>
                        <a14:backgroundMark x1="36833" y1="57000" x2="36833" y2="57000"/>
                        <a14:backgroundMark x1="39333" y1="62333" x2="39333" y2="62333"/>
                        <a14:backgroundMark x1="36333" y1="66667" x2="36333" y2="66667"/>
                        <a14:backgroundMark x1="29833" y1="69833" x2="29833" y2="69833"/>
                        <a14:backgroundMark x1="32833" y1="69500" x2="32833" y2="69500"/>
                        <a14:backgroundMark x1="41667" y1="61667" x2="41667" y2="61667"/>
                        <a14:backgroundMark x1="41333" y1="55167" x2="41333" y2="55167"/>
                      </a14:backgroundRemoval>
                    </a14:imgEffect>
                  </a14:imgLayer>
                </a14:imgProps>
              </a:ext>
              <a:ext uri="{28A0092B-C50C-407E-A947-70E740481C1C}">
                <a14:useLocalDpi xmlns:a14="http://schemas.microsoft.com/office/drawing/2010/main" val="0"/>
              </a:ext>
            </a:extLst>
          </a:blip>
          <a:stretch>
            <a:fillRect/>
          </a:stretch>
        </p:blipFill>
        <p:spPr>
          <a:xfrm>
            <a:off x="2465768" y="461966"/>
            <a:ext cx="973965" cy="973965"/>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8697" y="6248400"/>
            <a:ext cx="609600" cy="609600"/>
          </a:xfrm>
          <a:prstGeom prst="rect">
            <a:avLst/>
          </a:prstGeom>
        </p:spPr>
      </p:pic>
    </p:spTree>
    <p:extLst>
      <p:ext uri="{BB962C8B-B14F-4D97-AF65-F5344CB8AC3E}">
        <p14:creationId xmlns:p14="http://schemas.microsoft.com/office/powerpoint/2010/main" val="1450619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9130" y="312313"/>
            <a:ext cx="10396882" cy="1151965"/>
          </a:xfrm>
        </p:spPr>
        <p:txBody>
          <a:bodyPr>
            <a:normAutofit/>
          </a:bodyPr>
          <a:lstStyle/>
          <a:p>
            <a:r>
              <a:rPr lang="it-IT" sz="5400" dirty="0">
                <a:latin typeface="Brush Script MT" panose="03060802040406070304" pitchFamily="66" charset="0"/>
              </a:rPr>
              <a:t>S</a:t>
            </a:r>
            <a:r>
              <a:rPr lang="it-IT" sz="5400" dirty="0" smtClean="0">
                <a:latin typeface="Brush Script MT" panose="03060802040406070304" pitchFamily="66" charset="0"/>
              </a:rPr>
              <a:t>olidarietà</a:t>
            </a:r>
            <a:endParaRPr lang="it-IT" sz="5400" dirty="0">
              <a:latin typeface="Brush Script MT" panose="03060802040406070304" pitchFamily="66" charset="0"/>
            </a:endParaRPr>
          </a:p>
        </p:txBody>
      </p:sp>
      <p:sp>
        <p:nvSpPr>
          <p:cNvPr id="3" name="Segnaposto contenuto 2"/>
          <p:cNvSpPr>
            <a:spLocks noGrp="1"/>
          </p:cNvSpPr>
          <p:nvPr>
            <p:ph idx="1"/>
          </p:nvPr>
        </p:nvSpPr>
        <p:spPr>
          <a:xfrm>
            <a:off x="119130" y="1283974"/>
            <a:ext cx="11624227" cy="4292578"/>
          </a:xfrm>
          <a:prstGeom prst="rect">
            <a:avLst/>
          </a:prstGeom>
        </p:spPr>
        <p:txBody>
          <a:bodyPr>
            <a:noAutofit/>
          </a:bodyPr>
          <a:lstStyle/>
          <a:p>
            <a:pPr marL="0" indent="0">
              <a:buNone/>
            </a:pPr>
            <a:r>
              <a:rPr lang="it-IT" dirty="0" smtClean="0">
                <a:latin typeface="Arial Narrow" panose="020B0606020202030204" pitchFamily="34" charset="0"/>
              </a:rPr>
              <a:t>La Solidarietà </a:t>
            </a:r>
            <a:r>
              <a:rPr lang="it-IT" dirty="0">
                <a:latin typeface="Arial Narrow" panose="020B0606020202030204" pitchFamily="34" charset="0"/>
              </a:rPr>
              <a:t>è</a:t>
            </a:r>
            <a:r>
              <a:rPr lang="it-IT" dirty="0" smtClean="0">
                <a:latin typeface="Arial Narrow" panose="020B0606020202030204" pitchFamily="34" charset="0"/>
              </a:rPr>
              <a:t> </a:t>
            </a:r>
            <a:r>
              <a:rPr lang="it-IT" dirty="0">
                <a:latin typeface="Arial Narrow" panose="020B0606020202030204" pitchFamily="34" charset="0"/>
              </a:rPr>
              <a:t>un atteggiamento di benevolenza e comprensione che si manifesta fino al punto di esprimersi in uno sforzo attivo e gratuito, teso a venire incontro alle esigenze e ai disagi di qualcuno che abbia bisogno di un aiuto. </a:t>
            </a:r>
            <a:endParaRPr lang="it-IT" dirty="0" smtClean="0">
              <a:latin typeface="Arial Narrow" panose="020B0606020202030204" pitchFamily="34" charset="0"/>
            </a:endParaRPr>
          </a:p>
          <a:p>
            <a:pPr marL="0" indent="0">
              <a:buNone/>
            </a:pPr>
            <a:r>
              <a:rPr lang="it-IT" dirty="0" smtClean="0">
                <a:latin typeface="Arial Narrow" panose="020B0606020202030204" pitchFamily="34" charset="0"/>
              </a:rPr>
              <a:t>È proprio in questo periodo in cui l’uomo poteva quasi perdere la sua umanità che invece ha dimostrato, attraverso dei piccoli gesti, quanto sia solidale.</a:t>
            </a:r>
          </a:p>
          <a:p>
            <a:pPr marL="0" indent="0">
              <a:buNone/>
            </a:pPr>
            <a:r>
              <a:rPr lang="it-IT" dirty="0" smtClean="0">
                <a:latin typeface="Arial Narrow" panose="020B0606020202030204" pitchFamily="34" charset="0"/>
              </a:rPr>
              <a:t>Partendo dai medici e dal personale sanitario che ogni giorno mette davanti la vita propria quella degli altri, alle persone che hanno donato per la costruzione di nuove sale di rianimazione e per l’acquisto di mascherine fino a gesti più quotidiani…</a:t>
            </a:r>
          </a:p>
          <a:p>
            <a:pPr marL="0" indent="0">
              <a:buNone/>
            </a:pPr>
            <a:r>
              <a:rPr lang="it-IT" dirty="0" smtClean="0">
                <a:latin typeface="Arial Narrow" panose="020B0606020202030204" pitchFamily="34" charset="0"/>
              </a:rPr>
              <a:t>Come a Napoli, dove per i vicoli si scorgono panieri calati da balconi che recano la scritta «chi può metta, chi non può prenda»</a:t>
            </a:r>
          </a:p>
          <a:p>
            <a:pPr marL="0" indent="0">
              <a:buNone/>
            </a:pPr>
            <a:r>
              <a:rPr lang="it-IT" dirty="0" smtClean="0">
                <a:latin typeface="Arial Narrow" panose="020B0606020202030204" pitchFamily="34" charset="0"/>
              </a:rPr>
              <a:t>Oppure in provincia di Bergamo dove un commerciante egiziano ha messo a disposizione i suoi prodotti scrivendo su di un grosso cartello «10 anni fa mi avete accolto… ora vi voglio dire grazie!! Andrà tutto bene!!! Se avete bisogno prendete gratis la frutta e la verdura che trovate su questo tavolo!»</a:t>
            </a:r>
          </a:p>
          <a:p>
            <a:pPr marL="0" indent="0">
              <a:buNone/>
            </a:pPr>
            <a:r>
              <a:rPr lang="it-IT" dirty="0" smtClean="0">
                <a:latin typeface="Arial Narrow" panose="020B0606020202030204" pitchFamily="34" charset="0"/>
              </a:rPr>
              <a:t>Fino alle iniziative dei giovani che si mettono a disposizione per comprare la spesa agli anziani i quali vulnerabili e impauriti, non escono da casa.</a:t>
            </a:r>
          </a:p>
          <a:p>
            <a:pPr marL="0" indent="0">
              <a:buNone/>
            </a:pPr>
            <a:r>
              <a:rPr lang="it-IT" dirty="0" smtClean="0">
                <a:latin typeface="Arial Narrow" panose="020B0606020202030204" pitchFamily="34" charset="0"/>
              </a:rPr>
              <a:t>Tutti uniti in una lotta comune!</a:t>
            </a:r>
          </a:p>
        </p:txBody>
      </p:sp>
      <p:pic>
        <p:nvPicPr>
          <p:cNvPr id="5" name="Immagine 4"/>
          <p:cNvPicPr>
            <a:picLocks noChangeAspect="1"/>
          </p:cNvPicPr>
          <p:nvPr/>
        </p:nvPicPr>
        <p:blipFill>
          <a:blip r:embed="rId4"/>
          <a:stretch>
            <a:fillRect/>
          </a:stretch>
        </p:blipFill>
        <p:spPr>
          <a:xfrm rot="20580109">
            <a:off x="2665893" y="-92020"/>
            <a:ext cx="2062991" cy="1474717"/>
          </a:xfrm>
          <a:prstGeom prst="rect">
            <a:avLst/>
          </a:prstGeom>
        </p:spPr>
      </p:pic>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5324" y="6243413"/>
            <a:ext cx="609600" cy="609600"/>
          </a:xfrm>
          <a:prstGeom prst="rect">
            <a:avLst/>
          </a:prstGeom>
        </p:spPr>
      </p:pic>
    </p:spTree>
    <p:extLst>
      <p:ext uri="{BB962C8B-B14F-4D97-AF65-F5344CB8AC3E}">
        <p14:creationId xmlns:p14="http://schemas.microsoft.com/office/powerpoint/2010/main" val="107710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09598" y="179940"/>
            <a:ext cx="6096000" cy="6186309"/>
          </a:xfrm>
          <a:prstGeom prst="rect">
            <a:avLst/>
          </a:prstGeom>
        </p:spPr>
        <p:txBody>
          <a:bodyPr>
            <a:spAutoFit/>
          </a:bodyPr>
          <a:lstStyle/>
          <a:p>
            <a:pPr algn="ctr"/>
            <a:r>
              <a:rPr lang="it-IT" dirty="0">
                <a:latin typeface="Gabriola" panose="04040605051002020D02" pitchFamily="82" charset="0"/>
                <a:cs typeface="MV Boli" panose="02000500030200090000" pitchFamily="2" charset="0"/>
              </a:rPr>
              <a:t>Questo ti voglio dire</a:t>
            </a:r>
          </a:p>
          <a:p>
            <a:pPr algn="ctr"/>
            <a:r>
              <a:rPr lang="it-IT" dirty="0">
                <a:latin typeface="Gabriola" panose="04040605051002020D02" pitchFamily="82" charset="0"/>
                <a:cs typeface="MV Boli" panose="02000500030200090000" pitchFamily="2" charset="0"/>
              </a:rPr>
              <a:t>ci dovevamo fermare.</a:t>
            </a:r>
          </a:p>
          <a:p>
            <a:pPr algn="ctr"/>
            <a:r>
              <a:rPr lang="it-IT" dirty="0">
                <a:latin typeface="Gabriola" panose="04040605051002020D02" pitchFamily="82" charset="0"/>
                <a:cs typeface="MV Boli" panose="02000500030200090000" pitchFamily="2" charset="0"/>
              </a:rPr>
              <a:t>Lo sapevamo. Lo sentivamo tutti</a:t>
            </a:r>
          </a:p>
          <a:p>
            <a:pPr algn="ctr"/>
            <a:r>
              <a:rPr lang="it-IT" dirty="0">
                <a:latin typeface="Gabriola" panose="04040605051002020D02" pitchFamily="82" charset="0"/>
                <a:cs typeface="MV Boli" panose="02000500030200090000" pitchFamily="2" charset="0"/>
              </a:rPr>
              <a:t>ch’era troppo furioso</a:t>
            </a:r>
          </a:p>
          <a:p>
            <a:pPr algn="ctr"/>
            <a:r>
              <a:rPr lang="it-IT" dirty="0">
                <a:latin typeface="Gabriola" panose="04040605051002020D02" pitchFamily="82" charset="0"/>
                <a:cs typeface="MV Boli" panose="02000500030200090000" pitchFamily="2" charset="0"/>
              </a:rPr>
              <a:t>il nostro fare. Stare dentro le cose.</a:t>
            </a:r>
          </a:p>
          <a:p>
            <a:pPr algn="ctr"/>
            <a:r>
              <a:rPr lang="it-IT" dirty="0">
                <a:latin typeface="Gabriola" panose="04040605051002020D02" pitchFamily="82" charset="0"/>
                <a:cs typeface="MV Boli" panose="02000500030200090000" pitchFamily="2" charset="0"/>
              </a:rPr>
              <a:t>Tutti fuori di noi.</a:t>
            </a:r>
          </a:p>
          <a:p>
            <a:pPr algn="ctr"/>
            <a:r>
              <a:rPr lang="it-IT" dirty="0">
                <a:latin typeface="Gabriola" panose="04040605051002020D02" pitchFamily="82" charset="0"/>
                <a:cs typeface="MV Boli" panose="02000500030200090000" pitchFamily="2" charset="0"/>
              </a:rPr>
              <a:t>Agitare ogni ora – farla fruttare.</a:t>
            </a:r>
          </a:p>
          <a:p>
            <a:pPr algn="ctr"/>
            <a:r>
              <a:rPr lang="it-IT" dirty="0">
                <a:latin typeface="Gabriola" panose="04040605051002020D02" pitchFamily="82" charset="0"/>
                <a:cs typeface="MV Boli" panose="02000500030200090000" pitchFamily="2" charset="0"/>
              </a:rPr>
              <a:t> </a:t>
            </a:r>
          </a:p>
          <a:p>
            <a:pPr algn="ctr"/>
            <a:r>
              <a:rPr lang="it-IT" dirty="0">
                <a:latin typeface="Gabriola" panose="04040605051002020D02" pitchFamily="82" charset="0"/>
                <a:cs typeface="MV Boli" panose="02000500030200090000" pitchFamily="2" charset="0"/>
              </a:rPr>
              <a:t>Ci dovevamo fermare</a:t>
            </a:r>
          </a:p>
          <a:p>
            <a:pPr algn="ctr"/>
            <a:r>
              <a:rPr lang="it-IT" dirty="0">
                <a:latin typeface="Gabriola" panose="04040605051002020D02" pitchFamily="82" charset="0"/>
                <a:cs typeface="MV Boli" panose="02000500030200090000" pitchFamily="2" charset="0"/>
              </a:rPr>
              <a:t>e non ci riuscivamo.</a:t>
            </a:r>
          </a:p>
          <a:p>
            <a:pPr algn="ctr"/>
            <a:r>
              <a:rPr lang="it-IT" dirty="0">
                <a:latin typeface="Gabriola" panose="04040605051002020D02" pitchFamily="82" charset="0"/>
                <a:cs typeface="MV Boli" panose="02000500030200090000" pitchFamily="2" charset="0"/>
              </a:rPr>
              <a:t>Andava fatto insieme.</a:t>
            </a:r>
          </a:p>
          <a:p>
            <a:pPr algn="ctr"/>
            <a:r>
              <a:rPr lang="it-IT" dirty="0">
                <a:latin typeface="Gabriola" panose="04040605051002020D02" pitchFamily="82" charset="0"/>
                <a:cs typeface="MV Boli" panose="02000500030200090000" pitchFamily="2" charset="0"/>
              </a:rPr>
              <a:t>Rallentare la corsa.</a:t>
            </a:r>
          </a:p>
          <a:p>
            <a:pPr algn="ctr"/>
            <a:r>
              <a:rPr lang="it-IT" dirty="0">
                <a:latin typeface="Gabriola" panose="04040605051002020D02" pitchFamily="82" charset="0"/>
                <a:cs typeface="MV Boli" panose="02000500030200090000" pitchFamily="2" charset="0"/>
              </a:rPr>
              <a:t>Ma non ci riuscivamo.</a:t>
            </a:r>
          </a:p>
          <a:p>
            <a:pPr algn="ctr"/>
            <a:r>
              <a:rPr lang="it-IT" dirty="0">
                <a:latin typeface="Gabriola" panose="04040605051002020D02" pitchFamily="82" charset="0"/>
                <a:cs typeface="MV Boli" panose="02000500030200090000" pitchFamily="2" charset="0"/>
              </a:rPr>
              <a:t>Non c’era sforzo umano</a:t>
            </a:r>
          </a:p>
          <a:p>
            <a:pPr algn="ctr"/>
            <a:r>
              <a:rPr lang="it-IT" dirty="0">
                <a:latin typeface="Gabriola" panose="04040605051002020D02" pitchFamily="82" charset="0"/>
                <a:cs typeface="MV Boli" panose="02000500030200090000" pitchFamily="2" charset="0"/>
              </a:rPr>
              <a:t>che ci potesse bloccare.</a:t>
            </a:r>
          </a:p>
          <a:p>
            <a:pPr algn="ctr"/>
            <a:r>
              <a:rPr lang="it-IT" dirty="0">
                <a:latin typeface="Gabriola" panose="04040605051002020D02" pitchFamily="82" charset="0"/>
                <a:cs typeface="MV Boli" panose="02000500030200090000" pitchFamily="2" charset="0"/>
              </a:rPr>
              <a:t> </a:t>
            </a:r>
          </a:p>
          <a:p>
            <a:pPr algn="ctr"/>
            <a:r>
              <a:rPr lang="it-IT" dirty="0">
                <a:latin typeface="Gabriola" panose="04040605051002020D02" pitchFamily="82" charset="0"/>
                <a:cs typeface="MV Boli" panose="02000500030200090000" pitchFamily="2" charset="0"/>
              </a:rPr>
              <a:t>E poiché questo</a:t>
            </a:r>
          </a:p>
          <a:p>
            <a:pPr algn="ctr"/>
            <a:r>
              <a:rPr lang="it-IT" dirty="0">
                <a:latin typeface="Gabriola" panose="04040605051002020D02" pitchFamily="82" charset="0"/>
                <a:cs typeface="MV Boli" panose="02000500030200090000" pitchFamily="2" charset="0"/>
              </a:rPr>
              <a:t>era desiderio tacito comune</a:t>
            </a:r>
          </a:p>
          <a:p>
            <a:pPr algn="ctr"/>
            <a:r>
              <a:rPr lang="it-IT" dirty="0">
                <a:latin typeface="Gabriola" panose="04040605051002020D02" pitchFamily="82" charset="0"/>
                <a:cs typeface="MV Boli" panose="02000500030200090000" pitchFamily="2" charset="0"/>
              </a:rPr>
              <a:t>come un inconscio volere -</a:t>
            </a:r>
          </a:p>
          <a:p>
            <a:pPr algn="ctr"/>
            <a:r>
              <a:rPr lang="it-IT" dirty="0">
                <a:latin typeface="Gabriola" panose="04040605051002020D02" pitchFamily="82" charset="0"/>
                <a:cs typeface="MV Boli" panose="02000500030200090000" pitchFamily="2" charset="0"/>
              </a:rPr>
              <a:t>forse la specie nostra ha ubbidito</a:t>
            </a:r>
          </a:p>
          <a:p>
            <a:pPr algn="ctr"/>
            <a:r>
              <a:rPr lang="it-IT" dirty="0">
                <a:latin typeface="Gabriola" panose="04040605051002020D02" pitchFamily="82" charset="0"/>
                <a:cs typeface="MV Boli" panose="02000500030200090000" pitchFamily="2" charset="0"/>
              </a:rPr>
              <a:t>slacciato le catene che tengono blindato</a:t>
            </a:r>
          </a:p>
          <a:p>
            <a:pPr algn="ctr"/>
            <a:r>
              <a:rPr lang="it-IT" dirty="0">
                <a:latin typeface="Gabriola" panose="04040605051002020D02" pitchFamily="82" charset="0"/>
                <a:cs typeface="MV Boli" panose="02000500030200090000" pitchFamily="2" charset="0"/>
              </a:rPr>
              <a:t>il nostro </a:t>
            </a:r>
            <a:r>
              <a:rPr lang="it-IT" dirty="0" smtClean="0">
                <a:latin typeface="Gabriola" panose="04040605051002020D02" pitchFamily="82" charset="0"/>
                <a:cs typeface="MV Boli" panose="02000500030200090000" pitchFamily="2" charset="0"/>
              </a:rPr>
              <a:t>seme.</a:t>
            </a:r>
            <a:endParaRPr lang="it-IT" dirty="0">
              <a:latin typeface="Gabriola" panose="04040605051002020D02" pitchFamily="82" charset="0"/>
              <a:cs typeface="MV Boli" panose="02000500030200090000" pitchFamily="2" charset="0"/>
            </a:endParaRPr>
          </a:p>
        </p:txBody>
      </p:sp>
      <p:sp>
        <p:nvSpPr>
          <p:cNvPr id="5" name="CasellaDiTesto 4"/>
          <p:cNvSpPr txBox="1"/>
          <p:nvPr/>
        </p:nvSpPr>
        <p:spPr>
          <a:xfrm>
            <a:off x="5495712" y="456938"/>
            <a:ext cx="4912595" cy="5632311"/>
          </a:xfrm>
          <a:prstGeom prst="rect">
            <a:avLst/>
          </a:prstGeom>
          <a:noFill/>
        </p:spPr>
        <p:txBody>
          <a:bodyPr wrap="square" rtlCol="0">
            <a:spAutoFit/>
          </a:bodyPr>
          <a:lstStyle/>
          <a:p>
            <a:pPr algn="ctr"/>
            <a:r>
              <a:rPr lang="it-IT" sz="2000" dirty="0" smtClean="0">
                <a:latin typeface="Gabriola" panose="04040605051002020D02" pitchFamily="82" charset="0"/>
              </a:rPr>
              <a:t>E si forse ci dovevamo veramente fermare. Forse era veramente necessario. Ma quello che mi chiedo è… perché in un modo così violento, brutale…</a:t>
            </a:r>
          </a:p>
          <a:p>
            <a:pPr algn="ctr"/>
            <a:r>
              <a:rPr lang="it-IT" sz="2000" dirty="0" smtClean="0">
                <a:latin typeface="Gabriola" panose="04040605051002020D02" pitchFamily="82" charset="0"/>
              </a:rPr>
              <a:t>Noi siamo blindati in casa. Fermi. E non sappiamo cosa sta succedendo fuori. Persone che disperatamente lottano tra la vita e la morte, persone che ferocemente vedono strapparsi i propri cari, così improvvisamente, senza il tempo neanche di un ultimo sguardo.</a:t>
            </a:r>
          </a:p>
          <a:p>
            <a:pPr algn="ctr"/>
            <a:r>
              <a:rPr lang="it-IT" sz="2000" dirty="0" smtClean="0">
                <a:latin typeface="Gabriola" panose="04040605051002020D02" pitchFamily="82" charset="0"/>
              </a:rPr>
              <a:t>Automezzi militari che trasportano i feretri in un corteo funebre.</a:t>
            </a:r>
          </a:p>
          <a:p>
            <a:pPr algn="ctr"/>
            <a:r>
              <a:rPr lang="it-IT" sz="2000" dirty="0" smtClean="0">
                <a:latin typeface="Gabriola" panose="04040605051002020D02" pitchFamily="82" charset="0"/>
              </a:rPr>
              <a:t>Quasi quindicimila morti…solo in Italia</a:t>
            </a:r>
          </a:p>
          <a:p>
            <a:pPr algn="ctr"/>
            <a:r>
              <a:rPr lang="it-IT" sz="2000" dirty="0" smtClean="0">
                <a:latin typeface="Gabriola" panose="04040605051002020D02" pitchFamily="82" charset="0"/>
              </a:rPr>
              <a:t>Era necessario tutto questo?</a:t>
            </a:r>
          </a:p>
          <a:p>
            <a:pPr algn="ctr"/>
            <a:r>
              <a:rPr lang="it-IT" sz="2000" dirty="0" smtClean="0">
                <a:latin typeface="Gabriola" panose="04040605051002020D02" pitchFamily="82" charset="0"/>
              </a:rPr>
              <a:t>Forse no, forse si. Di certo è necessario che ora con le nostre azioni diamo un valore a queste vite volate via, a questi dolori, a queste ansie, angosce, lacrime, alle lotte, a chi rischia la vita…a questi secondi, minuti, a queste ore, giorni, mesi…a questo 2020 che forse nella sua «cattiveria» ci ha insegnato qualcosa.</a:t>
            </a:r>
            <a:endParaRPr lang="it-IT" sz="2000" dirty="0">
              <a:latin typeface="Gabriola" panose="04040605051002020D02" pitchFamily="82" charset="0"/>
            </a:endParaRPr>
          </a:p>
        </p:txBody>
      </p:sp>
      <p:sp>
        <p:nvSpPr>
          <p:cNvPr id="6" name="CasellaDiTesto 5"/>
          <p:cNvSpPr txBox="1"/>
          <p:nvPr/>
        </p:nvSpPr>
        <p:spPr>
          <a:xfrm>
            <a:off x="141669" y="6366249"/>
            <a:ext cx="1584101" cy="415498"/>
          </a:xfrm>
          <a:prstGeom prst="rect">
            <a:avLst/>
          </a:prstGeom>
          <a:noFill/>
        </p:spPr>
        <p:txBody>
          <a:bodyPr wrap="square" rtlCol="0">
            <a:spAutoFit/>
          </a:bodyPr>
          <a:lstStyle/>
          <a:p>
            <a:r>
              <a:rPr lang="it-IT" sz="1050" dirty="0" smtClean="0">
                <a:latin typeface="MV Boli" panose="02000500030200090000" pitchFamily="2" charset="0"/>
                <a:cs typeface="MV Boli" panose="02000500030200090000" pitchFamily="2" charset="0"/>
              </a:rPr>
              <a:t>Mariangela Gualtieri</a:t>
            </a:r>
          </a:p>
          <a:p>
            <a:r>
              <a:rPr lang="it-IT" sz="1050" dirty="0" smtClean="0">
                <a:latin typeface="MV Boli" panose="02000500030200090000" pitchFamily="2" charset="0"/>
                <a:cs typeface="MV Boli" panose="02000500030200090000" pitchFamily="2" charset="0"/>
              </a:rPr>
              <a:t>9 marzo 2020</a:t>
            </a:r>
            <a:endParaRPr lang="it-IT" sz="1050" dirty="0">
              <a:latin typeface="MV Boli" panose="02000500030200090000" pitchFamily="2" charset="0"/>
              <a:cs typeface="MV Boli" panose="02000500030200090000" pitchFamily="2" charset="0"/>
            </a:endParaRPr>
          </a:p>
        </p:txBody>
      </p:sp>
      <p:pic>
        <p:nvPicPr>
          <p:cNvPr id="7" name="Immagine 6"/>
          <p:cNvPicPr>
            <a:picLocks noChangeAspect="1"/>
          </p:cNvPicPr>
          <p:nvPr/>
        </p:nvPicPr>
        <p:blipFill>
          <a:blip r:embed="rId4"/>
          <a:stretch>
            <a:fillRect/>
          </a:stretch>
        </p:blipFill>
        <p:spPr>
          <a:xfrm>
            <a:off x="3091416" y="4210653"/>
            <a:ext cx="3146253" cy="2647347"/>
          </a:xfrm>
          <a:prstGeom prst="rect">
            <a:avLst/>
          </a:prstGeom>
        </p:spPr>
      </p:pic>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0175" y="6172147"/>
            <a:ext cx="609600" cy="609600"/>
          </a:xfrm>
          <a:prstGeom prst="rect">
            <a:avLst/>
          </a:prstGeom>
        </p:spPr>
      </p:pic>
    </p:spTree>
    <p:extLst>
      <p:ext uri="{BB962C8B-B14F-4D97-AF65-F5344CB8AC3E}">
        <p14:creationId xmlns:p14="http://schemas.microsoft.com/office/powerpoint/2010/main" val="2354662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104</TotalTime>
  <Words>3727</Words>
  <Application>Microsoft Office PowerPoint</Application>
  <PresentationFormat>Widescreen</PresentationFormat>
  <Paragraphs>169</Paragraphs>
  <Slides>20</Slides>
  <Notes>0</Notes>
  <HiddenSlides>0</HiddenSlides>
  <MMClips>18</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20</vt:i4>
      </vt:variant>
    </vt:vector>
  </HeadingPairs>
  <TitlesOfParts>
    <vt:vector size="28" baseType="lpstr">
      <vt:lpstr>Arial</vt:lpstr>
      <vt:lpstr>Arial Narrow</vt:lpstr>
      <vt:lpstr>Brush Script MT</vt:lpstr>
      <vt:lpstr>Century Gothic</vt:lpstr>
      <vt:lpstr>Gabriola</vt:lpstr>
      <vt:lpstr>MV Boli</vt:lpstr>
      <vt:lpstr>Wingdings 3</vt:lpstr>
      <vt:lpstr>Ione</vt:lpstr>
      <vt:lpstr>2° UDA:  «Riempire di senso il tempo del Coronavirus</vt:lpstr>
      <vt:lpstr>Riempire di senso il tempo del coronavirus</vt:lpstr>
      <vt:lpstr>Presentazione standard di PowerPoint</vt:lpstr>
      <vt:lpstr>Possiamo dare un senso a tutto questo?</vt:lpstr>
      <vt:lpstr>Riflettere</vt:lpstr>
      <vt:lpstr>Presentazione standard di PowerPoint</vt:lpstr>
      <vt:lpstr>Resilienza</vt:lpstr>
      <vt:lpstr>Solidarietà</vt:lpstr>
      <vt:lpstr>Presentazione standard di PowerPoint</vt:lpstr>
      <vt:lpstr>Quante nuvole ci servono per accorgerci del cielo?</vt:lpstr>
      <vt:lpstr>Adesso lo sappiamo quanto è triste  stare lontani un metro</vt:lpstr>
      <vt:lpstr>Come una ragazza di 17 anni sta affrontando questo periodo?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Francesca</dc:creator>
  <cp:lastModifiedBy>Francesca</cp:lastModifiedBy>
  <cp:revision>17</cp:revision>
  <dcterms:created xsi:type="dcterms:W3CDTF">2020-04-07T16:26:51Z</dcterms:created>
  <dcterms:modified xsi:type="dcterms:W3CDTF">2020-04-14T08:58:29Z</dcterms:modified>
</cp:coreProperties>
</file>