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3"/>
  </p:notesMasterIdLst>
  <p:sldIdLst>
    <p:sldId id="329" r:id="rId2"/>
    <p:sldId id="313" r:id="rId3"/>
    <p:sldId id="347" r:id="rId4"/>
    <p:sldId id="305" r:id="rId5"/>
    <p:sldId id="306" r:id="rId6"/>
    <p:sldId id="270" r:id="rId7"/>
    <p:sldId id="272" r:id="rId8"/>
    <p:sldId id="257" r:id="rId9"/>
    <p:sldId id="263" r:id="rId10"/>
    <p:sldId id="290" r:id="rId11"/>
    <p:sldId id="295" r:id="rId12"/>
    <p:sldId id="312" r:id="rId13"/>
    <p:sldId id="303" r:id="rId14"/>
    <p:sldId id="304" r:id="rId15"/>
    <p:sldId id="301" r:id="rId16"/>
    <p:sldId id="308" r:id="rId17"/>
    <p:sldId id="309" r:id="rId18"/>
    <p:sldId id="294" r:id="rId19"/>
    <p:sldId id="325" r:id="rId20"/>
    <p:sldId id="299" r:id="rId21"/>
    <p:sldId id="300" r:id="rId22"/>
    <p:sldId id="327" r:id="rId23"/>
    <p:sldId id="328" r:id="rId24"/>
    <p:sldId id="343" r:id="rId25"/>
    <p:sldId id="330" r:id="rId26"/>
    <p:sldId id="311" r:id="rId27"/>
    <p:sldId id="314" r:id="rId28"/>
    <p:sldId id="331" r:id="rId29"/>
    <p:sldId id="332" r:id="rId30"/>
    <p:sldId id="315" r:id="rId31"/>
    <p:sldId id="316" r:id="rId32"/>
    <p:sldId id="344" r:id="rId33"/>
    <p:sldId id="317" r:id="rId34"/>
    <p:sldId id="333" r:id="rId35"/>
    <p:sldId id="334" r:id="rId36"/>
    <p:sldId id="318" r:id="rId37"/>
    <p:sldId id="335" r:id="rId38"/>
    <p:sldId id="321" r:id="rId39"/>
    <p:sldId id="336" r:id="rId40"/>
    <p:sldId id="323" r:id="rId41"/>
    <p:sldId id="337" r:id="rId42"/>
    <p:sldId id="322" r:id="rId43"/>
    <p:sldId id="338" r:id="rId44"/>
    <p:sldId id="324" r:id="rId45"/>
    <p:sldId id="339" r:id="rId46"/>
    <p:sldId id="320" r:id="rId47"/>
    <p:sldId id="342" r:id="rId48"/>
    <p:sldId id="340" r:id="rId49"/>
    <p:sldId id="319" r:id="rId50"/>
    <p:sldId id="345" r:id="rId51"/>
    <p:sldId id="341"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AD1"/>
    <a:srgbClr val="C745D1"/>
    <a:srgbClr val="721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9" d="100"/>
          <a:sy n="69" d="100"/>
        </p:scale>
        <p:origin x="-141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5CEB48-3E86-47D3-85FD-E4667545DB76}" type="datetimeFigureOut">
              <a:rPr lang="it-IT" smtClean="0"/>
              <a:t>22/04/2020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4E5A9-FD9B-4E04-AC22-AAEFF132ACD9}" type="slidenum">
              <a:rPr lang="it-IT" smtClean="0"/>
              <a:t>‹N›</a:t>
            </a:fld>
            <a:endParaRPr lang="it-IT"/>
          </a:p>
        </p:txBody>
      </p:sp>
    </p:spTree>
    <p:extLst>
      <p:ext uri="{BB962C8B-B14F-4D97-AF65-F5344CB8AC3E}">
        <p14:creationId xmlns:p14="http://schemas.microsoft.com/office/powerpoint/2010/main" val="208235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F99EC6B-9070-46E3-8E68-A70FC3355156}" type="datetimeFigureOut">
              <a:rPr lang="it-IT" smtClean="0"/>
              <a:t>22/04/2020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33D9C1-44F1-45B1-8E33-F0AFC811F711}" type="slidenum">
              <a:rPr lang="it-IT" smtClean="0"/>
              <a:t>‹N›</a:t>
            </a:fld>
            <a:endParaRPr lang="it-IT"/>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F99EC6B-9070-46E3-8E68-A70FC3355156}" type="datetimeFigureOut">
              <a:rPr lang="it-IT" smtClean="0"/>
              <a:t>22/04/2020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F99EC6B-9070-46E3-8E68-A70FC3355156}" type="datetimeFigureOut">
              <a:rPr lang="it-IT" smtClean="0"/>
              <a:t>22/04/2020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99EC6B-9070-46E3-8E68-A70FC3355156}" type="datetimeFigureOut">
              <a:rPr lang="it-IT" smtClean="0"/>
              <a:t>22/04/2020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33D9C1-44F1-45B1-8E33-F0AFC811F711}"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DF99EC6B-9070-46E3-8E68-A70FC3355156}" type="datetimeFigureOut">
              <a:rPr lang="it-IT" smtClean="0"/>
              <a:t>22/04/2020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99EC6B-9070-46E3-8E68-A70FC3355156}" type="datetimeFigureOut">
              <a:rPr lang="it-IT" smtClean="0"/>
              <a:t>22/04/2020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33D9C1-44F1-45B1-8E33-F0AFC811F711}"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F99EC6B-9070-46E3-8E68-A70FC3355156}" type="datetimeFigureOut">
              <a:rPr lang="it-IT" smtClean="0"/>
              <a:t>22/04/2020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533D9C1-44F1-45B1-8E33-F0AFC811F711}" type="slidenum">
              <a:rPr lang="it-IT" smtClean="0"/>
              <a:t>‹N›</a:t>
            </a:fld>
            <a:endParaRPr lang="it-IT"/>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DF99EC6B-9070-46E3-8E68-A70FC3355156}" type="datetimeFigureOut">
              <a:rPr lang="it-IT" smtClean="0"/>
              <a:t>22/04/2020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9EC6B-9070-46E3-8E68-A70FC3355156}" type="datetimeFigureOut">
              <a:rPr lang="it-IT" smtClean="0"/>
              <a:t>22/04/2020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F99EC6B-9070-46E3-8E68-A70FC3355156}" type="datetimeFigureOut">
              <a:rPr lang="it-IT" smtClean="0"/>
              <a:t>22/04/2020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33D9C1-44F1-45B1-8E33-F0AFC811F711}" type="slidenum">
              <a:rPr lang="it-IT" smtClean="0"/>
              <a:t>‹N›</a:t>
            </a:fld>
            <a:endParaRPr lang="it-I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F99EC6B-9070-46E3-8E68-A70FC3355156}" type="datetimeFigureOut">
              <a:rPr lang="it-IT" smtClean="0"/>
              <a:t>22/04/2020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533D9C1-44F1-45B1-8E33-F0AFC811F711}" type="slidenum">
              <a:rPr lang="it-IT" smtClean="0"/>
              <a:t>‹N›</a:t>
            </a:fld>
            <a:endParaRPr lang="it-IT"/>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F99EC6B-9070-46E3-8E68-A70FC3355156}" type="datetimeFigureOut">
              <a:rPr lang="it-IT" smtClean="0"/>
              <a:t>22/04/2020</a:t>
            </a:fld>
            <a:endParaRPr lang="it-IT"/>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533D9C1-44F1-45B1-8E33-F0AFC811F711}"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47" y="-242664"/>
            <a:ext cx="9590902"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66936" y="1068001"/>
            <a:ext cx="8136904" cy="144655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4400" b="1" i="1" cap="all" spc="0" dirty="0" smtClean="0">
                <a:ln w="0"/>
                <a:effectLst>
                  <a:reflection blurRad="12700" stA="50000" endPos="50000" dist="5000" dir="5400000" sy="-100000" rotWithShape="0"/>
                </a:effectLst>
                <a:latin typeface="Palatino Linotype" panose="02040502050505030304" pitchFamily="18" charset="0"/>
              </a:rPr>
              <a:t>"Riempire di senso il tempo del coronavirus"</a:t>
            </a:r>
            <a:endParaRPr lang="it-IT" sz="4400" b="1" i="1" cap="all" spc="0" dirty="0">
              <a:ln w="0"/>
              <a:effectLst>
                <a:reflection blurRad="12700" stA="50000" endPos="50000" dist="5000" dir="5400000" sy="-100000" rotWithShape="0"/>
              </a:effectLst>
              <a:latin typeface="Palatino Linotype" panose="02040502050505030304" pitchFamily="18" charset="0"/>
            </a:endParaRPr>
          </a:p>
        </p:txBody>
      </p:sp>
      <p:sp>
        <p:nvSpPr>
          <p:cNvPr id="3" name="Rettangolo 2"/>
          <p:cNvSpPr/>
          <p:nvPr/>
        </p:nvSpPr>
        <p:spPr>
          <a:xfrm>
            <a:off x="-1548680" y="2708920"/>
            <a:ext cx="12313367" cy="2308324"/>
          </a:xfrm>
          <a:prstGeom prst="rect">
            <a:avLst/>
          </a:prstGeom>
          <a:noFill/>
        </p:spPr>
        <p:txBody>
          <a:bodyPr wrap="square" lIns="91440" tIns="45720" rIns="91440" bIns="45720">
            <a:spAutoFit/>
          </a:bodyPr>
          <a:lstStyle/>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a:t>
            </a:r>
            <a:r>
              <a:rPr lang="it-IT" sz="2400" b="1" i="1" cap="none" spc="0" dirty="0" smtClean="0">
                <a:ln w="1905"/>
                <a:effectLst>
                  <a:innerShdw blurRad="69850" dist="43180" dir="5400000">
                    <a:srgbClr val="000000">
                      <a:alpha val="65000"/>
                    </a:srgbClr>
                  </a:innerShdw>
                </a:effectLst>
                <a:latin typeface="Perpetua Titling MT" panose="02020502060505020804" pitchFamily="18" charset="0"/>
              </a:rPr>
              <a:t> </a:t>
            </a: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E’ portentoso quello che succede …</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E c’è dell’oro, credo, in questo tempo strano.</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Forse ci sono doni.</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Pepite d’oro per noi. Se ci aiutiamo…»</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 </a:t>
            </a:r>
          </a:p>
          <a:p>
            <a:pPr algn="ctr"/>
            <a:r>
              <a:rPr lang="it-IT" sz="2400" b="1" i="1" dirty="0">
                <a:ln w="1905"/>
                <a:effectLst>
                  <a:innerShdw blurRad="69850" dist="43180" dir="5400000">
                    <a:srgbClr val="000000">
                      <a:alpha val="65000"/>
                    </a:srgbClr>
                  </a:innerShdw>
                </a:effectLst>
                <a:latin typeface="Palatino Linotype" panose="02040502050505030304" pitchFamily="18" charset="0"/>
              </a:rPr>
              <a:t> </a:t>
            </a:r>
            <a:r>
              <a:rPr lang="it-IT" sz="2400" b="1" i="1" dirty="0" smtClean="0">
                <a:ln w="1905"/>
                <a:effectLst>
                  <a:innerShdw blurRad="69850" dist="43180" dir="5400000">
                    <a:srgbClr val="000000">
                      <a:alpha val="65000"/>
                    </a:srgbClr>
                  </a:innerShdw>
                </a:effectLst>
                <a:latin typeface="Palatino Linotype" panose="02040502050505030304" pitchFamily="18" charset="0"/>
              </a:rPr>
              <a:t>                                                                             </a:t>
            </a:r>
            <a:endParaRPr lang="it-IT" sz="2400" b="1" cap="none" spc="0" dirty="0">
              <a:ln w="1905"/>
              <a:effectLst>
                <a:innerShdw blurRad="69850" dist="43180" dir="5400000">
                  <a:srgbClr val="000000">
                    <a:alpha val="65000"/>
                  </a:srgbClr>
                </a:innerShdw>
              </a:effectLst>
              <a:latin typeface="Palatino Linotype" panose="02040502050505030304" pitchFamily="18" charset="0"/>
            </a:endParaRPr>
          </a:p>
        </p:txBody>
      </p:sp>
      <p:sp>
        <p:nvSpPr>
          <p:cNvPr id="4" name="Rettangolo 3"/>
          <p:cNvSpPr/>
          <p:nvPr/>
        </p:nvSpPr>
        <p:spPr>
          <a:xfrm>
            <a:off x="-900608" y="5187839"/>
            <a:ext cx="6087166" cy="1569660"/>
          </a:xfrm>
          <a:prstGeom prst="rect">
            <a:avLst/>
          </a:prstGeom>
          <a:noFill/>
        </p:spPr>
        <p:txBody>
          <a:bodyPr wrap="square" lIns="91440" tIns="45720" rIns="91440" bIns="45720">
            <a:spAutoFit/>
          </a:bodyPr>
          <a:lstStyle/>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REALIZZATO DA:</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MANGIA FRANCESCA</a:t>
            </a:r>
          </a:p>
          <a:p>
            <a:pPr algn="ctr"/>
            <a:r>
              <a:rPr lang="it-IT" sz="2400" b="1" i="1" dirty="0" smtClean="0">
                <a:ln w="1905"/>
                <a:effectLst>
                  <a:innerShdw blurRad="69850" dist="43180" dir="5400000">
                    <a:srgbClr val="000000">
                      <a:alpha val="65000"/>
                    </a:srgbClr>
                  </a:innerShdw>
                </a:effectLst>
                <a:latin typeface="Palatino Linotype" panose="02040502050505030304" pitchFamily="18" charset="0"/>
              </a:rPr>
              <a:t>IV Cs</a:t>
            </a:r>
          </a:p>
          <a:p>
            <a:pPr algn="ctr"/>
            <a:r>
              <a:rPr lang="it-IT" sz="2400" b="1" i="1" cap="none" spc="0" dirty="0" smtClean="0">
                <a:ln w="1905"/>
                <a:effectLst>
                  <a:innerShdw blurRad="69850" dist="43180" dir="5400000">
                    <a:srgbClr val="000000">
                      <a:alpha val="65000"/>
                    </a:srgbClr>
                  </a:innerShdw>
                </a:effectLst>
                <a:latin typeface="Palatino Linotype" panose="02040502050505030304" pitchFamily="18" charset="0"/>
              </a:rPr>
              <a:t>Anno 2019-2020</a:t>
            </a:r>
            <a:endParaRPr lang="it-IT" sz="2400" b="1" cap="none" spc="0" dirty="0">
              <a:ln w="1905"/>
              <a:effectLst>
                <a:innerShdw blurRad="69850" dist="43180" dir="5400000">
                  <a:srgbClr val="000000">
                    <a:alpha val="65000"/>
                  </a:srgbClr>
                </a:innerShdw>
              </a:effectLst>
            </a:endParaRPr>
          </a:p>
        </p:txBody>
      </p:sp>
      <p:sp>
        <p:nvSpPr>
          <p:cNvPr id="7" name="Rettangolo 6"/>
          <p:cNvSpPr/>
          <p:nvPr/>
        </p:nvSpPr>
        <p:spPr>
          <a:xfrm>
            <a:off x="1053185" y="-56170"/>
            <a:ext cx="7109640" cy="923330"/>
          </a:xfrm>
          <a:prstGeom prst="rect">
            <a:avLst/>
          </a:prstGeom>
          <a:noFill/>
        </p:spPr>
        <p:txBody>
          <a:bodyPr wrap="none" lIns="91440" tIns="45720" rIns="91440" bIns="45720">
            <a:spAutoFit/>
          </a:bodyPr>
          <a:lstStyle/>
          <a:p>
            <a:pPr algn="ctr"/>
            <a:r>
              <a:rPr lang="it-IT" sz="5400" b="1" i="1" cap="none" spc="0" dirty="0" smtClean="0">
                <a:ln w="1905"/>
                <a:effectLst>
                  <a:innerShdw blurRad="69850" dist="43180" dir="5400000">
                    <a:srgbClr val="000000">
                      <a:alpha val="65000"/>
                    </a:srgbClr>
                  </a:innerShdw>
                </a:effectLst>
                <a:latin typeface="Palatino Linotype" panose="02040502050505030304" pitchFamily="18" charset="0"/>
              </a:rPr>
              <a:t>…Lettera Ai Posteri…</a:t>
            </a:r>
            <a:endParaRPr lang="it-IT" sz="5400" b="1" i="1" cap="none" spc="0" dirty="0">
              <a:ln w="1905"/>
              <a:effectLst>
                <a:innerShdw blurRad="69850" dist="43180" dir="5400000">
                  <a:srgbClr val="000000">
                    <a:alpha val="65000"/>
                  </a:srgbClr>
                </a:innerShdw>
              </a:effectLst>
              <a:latin typeface="Palatino Linotype" panose="02040502050505030304" pitchFamily="18" charset="0"/>
            </a:endParaRPr>
          </a:p>
        </p:txBody>
      </p:sp>
      <p:sp>
        <p:nvSpPr>
          <p:cNvPr id="2" name="Rettangolo 1"/>
          <p:cNvSpPr/>
          <p:nvPr/>
        </p:nvSpPr>
        <p:spPr>
          <a:xfrm>
            <a:off x="4831455" y="4553905"/>
            <a:ext cx="4572000" cy="707886"/>
          </a:xfrm>
          <a:prstGeom prst="rect">
            <a:avLst/>
          </a:prstGeom>
        </p:spPr>
        <p:txBody>
          <a:bodyPr>
            <a:spAutoFit/>
          </a:bodyPr>
          <a:lstStyle/>
          <a:p>
            <a:r>
              <a:rPr lang="it-IT" b="1" i="1" dirty="0">
                <a:latin typeface="Palatino Linotype" panose="02040502050505030304" pitchFamily="18" charset="0"/>
              </a:rPr>
              <a:t>«</a:t>
            </a:r>
            <a:r>
              <a:rPr lang="it-IT" sz="2000" b="1" i="1" dirty="0" smtClean="0">
                <a:latin typeface="Palatino Linotype" panose="02040502050505030304" pitchFamily="18" charset="0"/>
              </a:rPr>
              <a:t>NOVE  MARZO DUEMILAVENTI»                                                                                         </a:t>
            </a:r>
            <a:endParaRPr lang="it-IT" sz="2000" b="1" i="1" dirty="0">
              <a:latin typeface="Palatino Linotype" panose="02040502050505030304" pitchFamily="18" charset="0"/>
            </a:endParaRPr>
          </a:p>
          <a:p>
            <a:r>
              <a:rPr lang="it-IT" sz="2000" b="1" i="1" dirty="0" smtClean="0">
                <a:latin typeface="Palatino Linotype" panose="02040502050505030304" pitchFamily="18" charset="0"/>
              </a:rPr>
              <a:t>             Mariangela </a:t>
            </a:r>
            <a:r>
              <a:rPr lang="it-IT" sz="2000" b="1" i="1" dirty="0">
                <a:latin typeface="Palatino Linotype" panose="02040502050505030304" pitchFamily="18" charset="0"/>
              </a:rPr>
              <a:t>Gualtieri</a:t>
            </a:r>
          </a:p>
        </p:txBody>
      </p:sp>
      <p:pic>
        <p:nvPicPr>
          <p:cNvPr id="6" name="filosofi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12560" y="6124629"/>
            <a:ext cx="609600" cy="609600"/>
          </a:xfrm>
          <a:prstGeom prst="rect">
            <a:avLst/>
          </a:prstGeom>
        </p:spPr>
      </p:pic>
    </p:spTree>
    <p:extLst>
      <p:ext uri="{BB962C8B-B14F-4D97-AF65-F5344CB8AC3E}">
        <p14:creationId xmlns:p14="http://schemas.microsoft.com/office/powerpoint/2010/main" val="263797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1">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3411" y="1430465"/>
            <a:ext cx="8950901" cy="523220"/>
          </a:xfrm>
          <a:prstGeom prst="rect">
            <a:avLst/>
          </a:prstGeom>
        </p:spPr>
        <p:txBody>
          <a:bodyPr wrap="square">
            <a:spAutoFit/>
          </a:bodyPr>
          <a:lstStyle/>
          <a:p>
            <a:r>
              <a:rPr lang="it-IT" sz="1400" b="1" i="1" dirty="0"/>
              <a:t>L'epidemia di </a:t>
            </a:r>
            <a:r>
              <a:rPr lang="it-IT" sz="1400" b="1" i="1" u="sng" dirty="0" smtClean="0">
                <a:solidFill>
                  <a:srgbClr val="FF0000"/>
                </a:solidFill>
              </a:rPr>
              <a:t>Coronavirus </a:t>
            </a:r>
            <a:r>
              <a:rPr lang="it-IT" sz="1400" b="1" i="1" dirty="0"/>
              <a:t>è nata molto prima di quanto segnalavano le prime notizie dalla Cina: presumibilmente tra </a:t>
            </a:r>
            <a:r>
              <a:rPr lang="it-IT" sz="1400" b="1" i="1" u="sng" dirty="0">
                <a:solidFill>
                  <a:srgbClr val="FF0000"/>
                </a:solidFill>
              </a:rPr>
              <a:t>metà ottobre e metà </a:t>
            </a:r>
            <a:r>
              <a:rPr lang="it-IT" sz="1400" b="1" i="1" u="sng" dirty="0" smtClean="0">
                <a:solidFill>
                  <a:srgbClr val="FF0000"/>
                </a:solidFill>
              </a:rPr>
              <a:t>novembre ad Wuhan</a:t>
            </a:r>
            <a:endParaRPr lang="it-IT" sz="1400" b="1" i="1"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640" y="3053278"/>
            <a:ext cx="2974911" cy="1550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836" y="5301209"/>
            <a:ext cx="300633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flipH="1">
            <a:off x="7346003" y="4149080"/>
            <a:ext cx="187092" cy="1440160"/>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0" y="722579"/>
            <a:ext cx="9144000" cy="707886"/>
          </a:xfrm>
          <a:prstGeom prst="rect">
            <a:avLst/>
          </a:prstGeom>
        </p:spPr>
        <p:txBody>
          <a:bodyPr wrap="square">
            <a:spAutoFit/>
          </a:bodyPr>
          <a:lstStyle/>
          <a:p>
            <a:r>
              <a:rPr lang="it-IT" sz="2000" b="1" i="1" dirty="0">
                <a:solidFill>
                  <a:srgbClr val="FF0000"/>
                </a:solidFill>
              </a:rPr>
              <a:t>«Il </a:t>
            </a:r>
            <a:r>
              <a:rPr lang="it-IT" sz="2000" b="1" i="1" dirty="0" smtClean="0">
                <a:solidFill>
                  <a:srgbClr val="FF0000"/>
                </a:solidFill>
              </a:rPr>
              <a:t>CORONAVIRUS </a:t>
            </a:r>
            <a:r>
              <a:rPr lang="it-IT" sz="2000" b="1" i="1" dirty="0">
                <a:solidFill>
                  <a:srgbClr val="FF0000"/>
                </a:solidFill>
              </a:rPr>
              <a:t>alla fine è arrivato, e ora dilaga la paura.» afferma il giornale GALILEO.</a:t>
            </a:r>
          </a:p>
        </p:txBody>
      </p:sp>
      <p:sp>
        <p:nvSpPr>
          <p:cNvPr id="9" name="Rettangolo 8"/>
          <p:cNvSpPr/>
          <p:nvPr/>
        </p:nvSpPr>
        <p:spPr>
          <a:xfrm>
            <a:off x="-40822" y="1949736"/>
            <a:ext cx="9144000" cy="1200329"/>
          </a:xfrm>
          <a:prstGeom prst="rect">
            <a:avLst/>
          </a:prstGeom>
        </p:spPr>
        <p:txBody>
          <a:bodyPr wrap="square">
            <a:spAutoFit/>
          </a:bodyPr>
          <a:lstStyle/>
          <a:p>
            <a:r>
              <a:rPr lang="it-IT" sz="1400" b="1" i="1" dirty="0"/>
              <a:t>I </a:t>
            </a:r>
            <a:r>
              <a:rPr lang="it-IT" sz="1400" b="1" i="1" dirty="0">
                <a:solidFill>
                  <a:srgbClr val="FF0000"/>
                </a:solidFill>
              </a:rPr>
              <a:t>Coronavirus (</a:t>
            </a:r>
            <a:r>
              <a:rPr lang="it-IT" sz="1400" b="1" i="1" dirty="0" err="1">
                <a:solidFill>
                  <a:srgbClr val="FF0000"/>
                </a:solidFill>
              </a:rPr>
              <a:t>CoV</a:t>
            </a:r>
            <a:r>
              <a:rPr lang="it-IT" sz="1400" b="1" i="1" dirty="0">
                <a:solidFill>
                  <a:srgbClr val="FF0000"/>
                </a:solidFill>
              </a:rPr>
              <a:t>) </a:t>
            </a:r>
            <a:r>
              <a:rPr lang="it-IT" sz="1400" b="1" i="1" dirty="0"/>
              <a:t>sono un’ampia famiglia di virus </a:t>
            </a:r>
            <a:r>
              <a:rPr lang="it-IT" sz="1400" b="1" i="1" dirty="0" smtClean="0"/>
              <a:t>respiratori, comuni in molte specie animali come i pipistrelli, </a:t>
            </a:r>
            <a:r>
              <a:rPr lang="it-IT" sz="1400" b="1" i="1" dirty="0"/>
              <a:t>che possono causare malattie da lievi a moderate, dal comune raffreddore a sindromi respiratorie come la MERS </a:t>
            </a:r>
            <a:r>
              <a:rPr lang="it-IT" sz="1400" b="1" i="1" dirty="0" smtClean="0"/>
              <a:t>e </a:t>
            </a:r>
            <a:r>
              <a:rPr lang="it-IT" sz="1400" b="1" i="1" dirty="0"/>
              <a:t>la </a:t>
            </a:r>
            <a:r>
              <a:rPr lang="it-IT" sz="1400" b="1" i="1" dirty="0" smtClean="0"/>
              <a:t>SARS. </a:t>
            </a:r>
          </a:p>
          <a:p>
            <a:r>
              <a:rPr lang="it-IT" sz="1400" b="1" i="1" dirty="0" smtClean="0">
                <a:solidFill>
                  <a:srgbClr val="FF0000"/>
                </a:solidFill>
              </a:rPr>
              <a:t>Sono </a:t>
            </a:r>
            <a:r>
              <a:rPr lang="it-IT" sz="1400" b="1" i="1" dirty="0">
                <a:solidFill>
                  <a:srgbClr val="FF0000"/>
                </a:solidFill>
              </a:rPr>
              <a:t>chiamati così per le punte a forma di corona che sono presenti sulla loro superficie. </a:t>
            </a:r>
          </a:p>
          <a:p>
            <a:endParaRPr lang="it-IT" sz="1600" b="1" i="1" dirty="0"/>
          </a:p>
        </p:txBody>
      </p:sp>
      <p:sp>
        <p:nvSpPr>
          <p:cNvPr id="10" name="Rettangolo 9"/>
          <p:cNvSpPr/>
          <p:nvPr/>
        </p:nvSpPr>
        <p:spPr>
          <a:xfrm>
            <a:off x="50530" y="3053278"/>
            <a:ext cx="6027158" cy="1815882"/>
          </a:xfrm>
          <a:prstGeom prst="rect">
            <a:avLst/>
          </a:prstGeom>
        </p:spPr>
        <p:txBody>
          <a:bodyPr wrap="square">
            <a:spAutoFit/>
          </a:bodyPr>
          <a:lstStyle/>
          <a:p>
            <a:r>
              <a:rPr lang="it-IT" sz="1600" b="1" i="1" dirty="0">
                <a:latin typeface="Perpetua" panose="02020502060401020303" pitchFamily="18" charset="0"/>
              </a:rPr>
              <a:t>Il </a:t>
            </a:r>
            <a:r>
              <a:rPr lang="it-IT" sz="1600" b="1" i="1" u="sng" dirty="0">
                <a:solidFill>
                  <a:srgbClr val="FF0000"/>
                </a:solidFill>
                <a:latin typeface="Perpetua" panose="02020502060401020303" pitchFamily="18" charset="0"/>
              </a:rPr>
              <a:t>12 febbraio 2020 </a:t>
            </a:r>
            <a:r>
              <a:rPr lang="it-IT" sz="1600" b="1" i="1" dirty="0">
                <a:latin typeface="Perpetua" panose="02020502060401020303" pitchFamily="18" charset="0"/>
              </a:rPr>
              <a:t>l'Organizzazione mondiale della sanità (OMS) ha identificato il nome definitivo della malattia in COVID-19.</a:t>
            </a:r>
          </a:p>
          <a:p>
            <a:r>
              <a:rPr lang="it-IT" sz="1600" b="1" i="1" dirty="0">
                <a:latin typeface="Perpetua" panose="02020502060401020303" pitchFamily="18" charset="0"/>
              </a:rPr>
              <a:t>È l’acronimo di </a:t>
            </a:r>
          </a:p>
          <a:p>
            <a:r>
              <a:rPr lang="it-IT" sz="1600" b="1" i="1" u="sng" dirty="0" smtClean="0">
                <a:solidFill>
                  <a:srgbClr val="FF0000"/>
                </a:solidFill>
                <a:latin typeface="Perpetua" panose="02020502060401020303" pitchFamily="18" charset="0"/>
              </a:rPr>
              <a:t>-Co </a:t>
            </a:r>
            <a:r>
              <a:rPr lang="it-IT" sz="1600" b="1" i="1" u="sng" dirty="0">
                <a:solidFill>
                  <a:srgbClr val="FF0000"/>
                </a:solidFill>
                <a:latin typeface="Perpetua" panose="02020502060401020303" pitchFamily="18" charset="0"/>
              </a:rPr>
              <a:t>(corona) </a:t>
            </a:r>
          </a:p>
          <a:p>
            <a:r>
              <a:rPr lang="it-IT" sz="1600" b="1" i="1" u="sng" dirty="0" smtClean="0">
                <a:solidFill>
                  <a:srgbClr val="FF0000"/>
                </a:solidFill>
                <a:latin typeface="Perpetua" panose="02020502060401020303" pitchFamily="18" charset="0"/>
              </a:rPr>
              <a:t>-Vi </a:t>
            </a:r>
            <a:r>
              <a:rPr lang="it-IT" sz="1600" b="1" i="1" u="sng" dirty="0">
                <a:solidFill>
                  <a:srgbClr val="FF0000"/>
                </a:solidFill>
                <a:latin typeface="Perpetua" panose="02020502060401020303" pitchFamily="18" charset="0"/>
              </a:rPr>
              <a:t>(virus)</a:t>
            </a:r>
          </a:p>
          <a:p>
            <a:r>
              <a:rPr lang="it-IT" sz="1600" b="1" i="1" u="sng" dirty="0" smtClean="0">
                <a:solidFill>
                  <a:srgbClr val="FF0000"/>
                </a:solidFill>
                <a:latin typeface="Perpetua" panose="02020502060401020303" pitchFamily="18" charset="0"/>
              </a:rPr>
              <a:t>-D </a:t>
            </a:r>
            <a:r>
              <a:rPr lang="it-IT" sz="1600" b="1" i="1" u="sng" dirty="0">
                <a:solidFill>
                  <a:srgbClr val="FF0000"/>
                </a:solidFill>
                <a:latin typeface="Perpetua" panose="02020502060401020303" pitchFamily="18" charset="0"/>
              </a:rPr>
              <a:t>(‘</a:t>
            </a:r>
            <a:r>
              <a:rPr lang="it-IT" sz="1600" b="1" i="1" u="sng" dirty="0" err="1">
                <a:solidFill>
                  <a:srgbClr val="FF0000"/>
                </a:solidFill>
                <a:latin typeface="Perpetua" panose="02020502060401020303" pitchFamily="18" charset="0"/>
              </a:rPr>
              <a:t>disease</a:t>
            </a:r>
            <a:r>
              <a:rPr lang="it-IT" sz="1600" b="1" i="1" u="sng" dirty="0">
                <a:solidFill>
                  <a:srgbClr val="FF0000"/>
                </a:solidFill>
                <a:latin typeface="Perpetua" panose="02020502060401020303" pitchFamily="18" charset="0"/>
              </a:rPr>
              <a:t>’, malattia)  </a:t>
            </a:r>
          </a:p>
          <a:p>
            <a:r>
              <a:rPr lang="it-IT" sz="1600" b="1" i="1" u="sng" dirty="0" smtClean="0">
                <a:solidFill>
                  <a:srgbClr val="FF0000"/>
                </a:solidFill>
                <a:latin typeface="Perpetua" panose="02020502060401020303" pitchFamily="18" charset="0"/>
              </a:rPr>
              <a:t>-19 </a:t>
            </a:r>
            <a:r>
              <a:rPr lang="it-IT" sz="1600" b="1" i="1" u="sng" dirty="0">
                <a:solidFill>
                  <a:srgbClr val="FF0000"/>
                </a:solidFill>
                <a:latin typeface="Perpetua" panose="02020502060401020303" pitchFamily="18" charset="0"/>
              </a:rPr>
              <a:t>(l’anno di identificazione del virus)</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28" y="4941545"/>
            <a:ext cx="3936050" cy="189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0" y="87779"/>
            <a:ext cx="9172475" cy="646331"/>
          </a:xfrm>
          <a:prstGeom prst="rect">
            <a:avLst/>
          </a:prstGeom>
        </p:spPr>
        <p:txBody>
          <a:bodyPr wrap="square">
            <a:spAutoFit/>
          </a:bodyPr>
          <a:lstStyle/>
          <a:p>
            <a:r>
              <a:rPr lang="it-IT" b="1" i="1" dirty="0">
                <a:latin typeface="Palatino Linotype" panose="02040502050505030304" pitchFamily="18" charset="0"/>
              </a:rPr>
              <a:t>Così, grazie alla comunicazione dell’OMS siamo riusciti a capire che cosa fosse questo </a:t>
            </a:r>
            <a:r>
              <a:rPr lang="it-IT" b="1" i="1" dirty="0" smtClean="0">
                <a:latin typeface="Palatino Linotype" panose="02040502050505030304" pitchFamily="18" charset="0"/>
              </a:rPr>
              <a:t>Coronavirus </a:t>
            </a:r>
            <a:r>
              <a:rPr lang="it-IT" b="1" i="1" dirty="0">
                <a:latin typeface="Palatino Linotype" panose="02040502050505030304" pitchFamily="18" charset="0"/>
              </a:rPr>
              <a:t>che già stava creando tantissimo scompiglio in Cina…</a:t>
            </a:r>
          </a:p>
        </p:txBody>
      </p:sp>
    </p:spTree>
    <p:extLst>
      <p:ext uri="{BB962C8B-B14F-4D97-AF65-F5344CB8AC3E}">
        <p14:creationId xmlns:p14="http://schemas.microsoft.com/office/powerpoint/2010/main" val="799137115"/>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0087" y="3058146"/>
            <a:ext cx="3857630" cy="3877985"/>
          </a:xfrm>
          <a:prstGeom prst="rect">
            <a:avLst/>
          </a:prstGeom>
          <a:noFill/>
        </p:spPr>
        <p:txBody>
          <a:bodyPr wrap="square" rtlCol="0">
            <a:spAutoFit/>
          </a:bodyPr>
          <a:lstStyle/>
          <a:p>
            <a:endParaRPr lang="it-IT" sz="1600" b="1" i="1" dirty="0" smtClean="0">
              <a:solidFill>
                <a:srgbClr val="FF0000"/>
              </a:solidFill>
            </a:endParaRPr>
          </a:p>
          <a:p>
            <a:pPr marL="342900" indent="-342900">
              <a:buFont typeface="+mj-lt"/>
              <a:buAutoNum type="arabicPeriod"/>
            </a:pPr>
            <a:r>
              <a:rPr lang="it-IT" sz="1600" b="1" i="1" u="sng" dirty="0" smtClean="0">
                <a:solidFill>
                  <a:srgbClr val="FF0000"/>
                </a:solidFill>
                <a:latin typeface="Perpetua" panose="02020502060401020303" pitchFamily="18" charset="0"/>
              </a:rPr>
              <a:t>SINTOMI LIEVI</a:t>
            </a:r>
          </a:p>
          <a:p>
            <a:pPr marL="285750" indent="-285750">
              <a:buFont typeface="Wingdings" panose="05000000000000000000" pitchFamily="2" charset="2"/>
              <a:buChar char="§"/>
            </a:pPr>
            <a:r>
              <a:rPr lang="it-IT" sz="1400" b="1" i="1" dirty="0"/>
              <a:t>n</a:t>
            </a:r>
            <a:r>
              <a:rPr lang="it-IT" sz="1400" b="1" i="1" dirty="0" smtClean="0"/>
              <a:t>aso che cola</a:t>
            </a:r>
          </a:p>
          <a:p>
            <a:pPr marL="285750" indent="-285750">
              <a:buFont typeface="Wingdings" panose="05000000000000000000" pitchFamily="2" charset="2"/>
              <a:buChar char="§"/>
            </a:pPr>
            <a:r>
              <a:rPr lang="it-IT" sz="1400" b="1" i="1" dirty="0"/>
              <a:t>r</a:t>
            </a:r>
            <a:r>
              <a:rPr lang="it-IT" sz="1400" b="1" i="1" dirty="0" smtClean="0"/>
              <a:t>affreddore</a:t>
            </a:r>
          </a:p>
          <a:p>
            <a:pPr marL="285750" indent="-285750">
              <a:buFont typeface="Wingdings" panose="05000000000000000000" pitchFamily="2" charset="2"/>
              <a:buChar char="§"/>
            </a:pPr>
            <a:r>
              <a:rPr lang="it-IT" sz="1400" b="1" i="1" dirty="0"/>
              <a:t>m</a:t>
            </a:r>
            <a:r>
              <a:rPr lang="it-IT" sz="1400" b="1" i="1" dirty="0" smtClean="0"/>
              <a:t>al di testa</a:t>
            </a:r>
          </a:p>
          <a:p>
            <a:pPr marL="285750" indent="-285750">
              <a:buFont typeface="Wingdings" panose="05000000000000000000" pitchFamily="2" charset="2"/>
              <a:buChar char="§"/>
            </a:pPr>
            <a:r>
              <a:rPr lang="it-IT" sz="1400" b="1" i="1" dirty="0"/>
              <a:t>g</a:t>
            </a:r>
            <a:r>
              <a:rPr lang="it-IT" sz="1400" b="1" i="1" dirty="0" smtClean="0"/>
              <a:t>ola infiammata</a:t>
            </a:r>
          </a:p>
          <a:p>
            <a:pPr marL="285750" indent="-285750">
              <a:buFont typeface="Wingdings" panose="05000000000000000000" pitchFamily="2" charset="2"/>
              <a:buChar char="§"/>
            </a:pPr>
            <a:r>
              <a:rPr lang="it-IT" sz="1400" b="1" i="1" dirty="0"/>
              <a:t>t</a:t>
            </a:r>
            <a:r>
              <a:rPr lang="it-IT" sz="1400" b="1" i="1" dirty="0" smtClean="0"/>
              <a:t>osse</a:t>
            </a:r>
          </a:p>
          <a:p>
            <a:pPr marL="285750" indent="-285750">
              <a:buFont typeface="Wingdings" panose="05000000000000000000" pitchFamily="2" charset="2"/>
              <a:buChar char="§"/>
            </a:pPr>
            <a:r>
              <a:rPr lang="it-IT" sz="1400" b="1" i="1" dirty="0" smtClean="0"/>
              <a:t>febbre</a:t>
            </a:r>
          </a:p>
          <a:p>
            <a:pPr marL="285750" indent="-285750">
              <a:buFont typeface="Wingdings" panose="05000000000000000000" pitchFamily="2" charset="2"/>
              <a:buChar char="§"/>
            </a:pPr>
            <a:r>
              <a:rPr lang="it-IT" sz="1400" b="1" i="1" dirty="0"/>
              <a:t>u</a:t>
            </a:r>
            <a:r>
              <a:rPr lang="it-IT" sz="1400" b="1" i="1" dirty="0" smtClean="0"/>
              <a:t>na sensazione generale di malessere</a:t>
            </a:r>
          </a:p>
          <a:p>
            <a:endParaRPr lang="it-IT" sz="1400" b="1" i="1" dirty="0" smtClean="0"/>
          </a:p>
          <a:p>
            <a:r>
              <a:rPr lang="it-IT" sz="1600" b="1" i="1" dirty="0" smtClean="0">
                <a:solidFill>
                  <a:srgbClr val="FF0000"/>
                </a:solidFill>
                <a:latin typeface="Perpetua" panose="02020502060401020303" pitchFamily="18" charset="0"/>
              </a:rPr>
              <a:t>2.  </a:t>
            </a:r>
            <a:r>
              <a:rPr lang="it-IT" sz="1600" b="1" i="1" u="sng" dirty="0" smtClean="0">
                <a:solidFill>
                  <a:srgbClr val="FF0000"/>
                </a:solidFill>
                <a:latin typeface="Perpetua" panose="02020502060401020303" pitchFamily="18" charset="0"/>
              </a:rPr>
              <a:t>SINTOMI PIÙ SEVERI</a:t>
            </a:r>
          </a:p>
          <a:p>
            <a:pPr marL="285750" indent="-285750">
              <a:buFont typeface="Wingdings" panose="05000000000000000000" pitchFamily="2" charset="2"/>
              <a:buChar char="§"/>
            </a:pPr>
            <a:r>
              <a:rPr lang="it-IT" sz="1400" b="1" i="1" dirty="0"/>
              <a:t>d</a:t>
            </a:r>
            <a:r>
              <a:rPr lang="it-IT" sz="1400" b="1" i="1" dirty="0" smtClean="0"/>
              <a:t>ifficoltà respiratorie</a:t>
            </a:r>
          </a:p>
          <a:p>
            <a:pPr marL="285750" indent="-285750">
              <a:buFont typeface="Wingdings" panose="05000000000000000000" pitchFamily="2" charset="2"/>
              <a:buChar char="§"/>
            </a:pPr>
            <a:r>
              <a:rPr lang="it-IT" sz="1400" b="1" i="1" dirty="0" smtClean="0"/>
              <a:t>polmonite</a:t>
            </a:r>
          </a:p>
          <a:p>
            <a:pPr marL="285750" indent="-285750">
              <a:buFont typeface="Wingdings" panose="05000000000000000000" pitchFamily="2" charset="2"/>
              <a:buChar char="§"/>
            </a:pPr>
            <a:r>
              <a:rPr lang="it-IT" sz="1400" b="1" i="1" dirty="0" smtClean="0"/>
              <a:t>sindrome respiratoria acuta grave</a:t>
            </a:r>
          </a:p>
          <a:p>
            <a:pPr marL="285750" indent="-285750">
              <a:buFont typeface="Wingdings" panose="05000000000000000000" pitchFamily="2" charset="2"/>
              <a:buChar char="§"/>
            </a:pPr>
            <a:r>
              <a:rPr lang="it-IT" sz="1400" b="1" i="1" dirty="0" smtClean="0"/>
              <a:t>insufficienza renale</a:t>
            </a:r>
          </a:p>
          <a:p>
            <a:pPr marL="285750" indent="-285750">
              <a:buFont typeface="Wingdings" panose="05000000000000000000" pitchFamily="2" charset="2"/>
              <a:buChar char="§"/>
            </a:pPr>
            <a:r>
              <a:rPr lang="it-IT" sz="1400" b="1" i="1" dirty="0" smtClean="0"/>
              <a:t>persino la morte</a:t>
            </a:r>
          </a:p>
          <a:p>
            <a:endParaRPr lang="it-IT"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324" y="3638826"/>
            <a:ext cx="5256283" cy="3211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9922" y="2495156"/>
            <a:ext cx="3703297" cy="738664"/>
          </a:xfrm>
          <a:prstGeom prst="rect">
            <a:avLst/>
          </a:prstGeom>
        </p:spPr>
        <p:txBody>
          <a:bodyPr wrap="square">
            <a:spAutoFit/>
          </a:bodyPr>
          <a:lstStyle/>
          <a:p>
            <a:r>
              <a:rPr lang="it-IT" sz="1400" b="1" i="1" dirty="0"/>
              <a:t>In base alle informazioni pubblicate dal Ministero della Salute, </a:t>
            </a:r>
            <a:r>
              <a:rPr lang="it-IT" sz="1400" b="1" i="1" u="sng" dirty="0">
                <a:solidFill>
                  <a:srgbClr val="FF0000"/>
                </a:solidFill>
              </a:rPr>
              <a:t>i sintomi del Coronavirus sono:</a:t>
            </a:r>
          </a:p>
        </p:txBody>
      </p:sp>
      <p:sp>
        <p:nvSpPr>
          <p:cNvPr id="3" name="Rettangolo 2"/>
          <p:cNvSpPr/>
          <p:nvPr/>
        </p:nvSpPr>
        <p:spPr>
          <a:xfrm>
            <a:off x="141636" y="901005"/>
            <a:ext cx="7483718" cy="1384995"/>
          </a:xfrm>
          <a:prstGeom prst="rect">
            <a:avLst/>
          </a:prstGeom>
        </p:spPr>
        <p:txBody>
          <a:bodyPr wrap="square">
            <a:spAutoFit/>
          </a:bodyPr>
          <a:lstStyle/>
          <a:p>
            <a:r>
              <a:rPr lang="it-IT" sz="1400" b="1" i="1" dirty="0" smtClean="0"/>
              <a:t>La </a:t>
            </a:r>
            <a:r>
              <a:rPr lang="it-IT" sz="1400" b="1" i="1" dirty="0"/>
              <a:t>via primaria sono le goccioline del </a:t>
            </a:r>
            <a:r>
              <a:rPr lang="it-IT" sz="1400" b="1" i="1" dirty="0" smtClean="0"/>
              <a:t>respiro (</a:t>
            </a:r>
            <a:r>
              <a:rPr lang="it-IT" sz="1400" b="1" i="1" dirty="0" err="1" smtClean="0"/>
              <a:t>droplets</a:t>
            </a:r>
            <a:r>
              <a:rPr lang="it-IT" sz="1400" b="1" i="1" dirty="0" smtClean="0"/>
              <a:t>)  delle </a:t>
            </a:r>
            <a:r>
              <a:rPr lang="it-IT" sz="1400" b="1" i="1" dirty="0"/>
              <a:t>persone infette ad esempio tramite:</a:t>
            </a:r>
          </a:p>
          <a:p>
            <a:r>
              <a:rPr lang="it-IT" sz="1400" b="1" i="1" dirty="0"/>
              <a:t>- </a:t>
            </a:r>
            <a:r>
              <a:rPr lang="it-IT" sz="1400" b="1" i="1" u="sng" dirty="0"/>
              <a:t>la saliva, tossendo e starnutendo</a:t>
            </a:r>
          </a:p>
          <a:p>
            <a:r>
              <a:rPr lang="it-IT" sz="1400" b="1" i="1" u="sng" dirty="0"/>
              <a:t>- contatti diretti personali</a:t>
            </a:r>
          </a:p>
          <a:p>
            <a:r>
              <a:rPr lang="it-IT" sz="1400" b="1" i="1" u="sng" dirty="0"/>
              <a:t>- le mani, ad esempio toccando con le mani contaminate (non ancora lavate) bocca, naso o occhi</a:t>
            </a:r>
          </a:p>
        </p:txBody>
      </p:sp>
      <p:sp>
        <p:nvSpPr>
          <p:cNvPr id="6" name="Rettangolo 5"/>
          <p:cNvSpPr/>
          <p:nvPr/>
        </p:nvSpPr>
        <p:spPr>
          <a:xfrm>
            <a:off x="145084" y="-27149"/>
            <a:ext cx="7091212" cy="954107"/>
          </a:xfrm>
          <a:prstGeom prst="rect">
            <a:avLst/>
          </a:prstGeom>
        </p:spPr>
        <p:txBody>
          <a:bodyPr wrap="square">
            <a:spAutoFit/>
          </a:bodyPr>
          <a:lstStyle/>
          <a:p>
            <a:r>
              <a:rPr lang="it-IT" sz="2800" b="1" i="1" dirty="0">
                <a:solidFill>
                  <a:srgbClr val="FF0000"/>
                </a:solidFill>
                <a:latin typeface="Palatino Linotype" panose="02040502050505030304" pitchFamily="18" charset="0"/>
              </a:rPr>
              <a:t>PERCHE’ E QUANTO E’ PERICOLOSA? COME SI TRASMETTE?</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53" y="-27149"/>
            <a:ext cx="2093797" cy="208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554" y="2106043"/>
            <a:ext cx="14382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065" y="2098289"/>
            <a:ext cx="1703400" cy="144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044728"/>
            <a:ext cx="1573395" cy="159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0701" y="2348954"/>
            <a:ext cx="1410904" cy="9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2827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188" y="874833"/>
            <a:ext cx="5286192" cy="584775"/>
          </a:xfrm>
          <a:prstGeom prst="rect">
            <a:avLst/>
          </a:prstGeom>
          <a:noFill/>
        </p:spPr>
        <p:txBody>
          <a:bodyPr wrap="none" lIns="91440" tIns="45720" rIns="91440" bIns="45720">
            <a:spAutoFit/>
          </a:bodyPr>
          <a:lstStyle/>
          <a:p>
            <a:pPr algn="ctr"/>
            <a:r>
              <a:rPr lang="it-IT"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…IL 16 NOVEMBRE 2015…</a:t>
            </a:r>
            <a:endParaRPr lang="it-IT"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ttangolo 4"/>
          <p:cNvSpPr/>
          <p:nvPr/>
        </p:nvSpPr>
        <p:spPr>
          <a:xfrm>
            <a:off x="14567" y="1427614"/>
            <a:ext cx="5709559" cy="954107"/>
          </a:xfrm>
          <a:prstGeom prst="rect">
            <a:avLst/>
          </a:prstGeom>
        </p:spPr>
        <p:txBody>
          <a:bodyPr wrap="square">
            <a:spAutoFit/>
          </a:bodyPr>
          <a:lstStyle/>
          <a:p>
            <a:r>
              <a:rPr lang="it-IT" sz="1400" b="1" i="1" dirty="0" smtClean="0">
                <a:solidFill>
                  <a:srgbClr val="FF0000"/>
                </a:solidFill>
              </a:rPr>
              <a:t>“</a:t>
            </a:r>
            <a:r>
              <a:rPr lang="it-IT" sz="1400" b="1" i="1" dirty="0">
                <a:solidFill>
                  <a:srgbClr val="FF0000"/>
                </a:solidFill>
              </a:rPr>
              <a:t>Scienziati cinesi creano un </a:t>
            </a:r>
            <a:r>
              <a:rPr lang="it-IT" sz="1400" b="1" i="1" dirty="0" err="1">
                <a:solidFill>
                  <a:srgbClr val="FF0000"/>
                </a:solidFill>
              </a:rPr>
              <a:t>supervirus</a:t>
            </a:r>
            <a:r>
              <a:rPr lang="it-IT" sz="1400" b="1" i="1" dirty="0">
                <a:solidFill>
                  <a:srgbClr val="FF0000"/>
                </a:solidFill>
              </a:rPr>
              <a:t> polmonare da pipistrelli e topi. Serve solo per motivi di studio ma sono tante le proteste”. </a:t>
            </a:r>
            <a:endParaRPr lang="it-IT" sz="1400" b="1" i="1" dirty="0" smtClean="0">
              <a:solidFill>
                <a:srgbClr val="FF0000"/>
              </a:solidFill>
            </a:endParaRPr>
          </a:p>
          <a:p>
            <a:r>
              <a:rPr lang="it-IT" sz="1400" b="1" i="1" dirty="0" smtClean="0"/>
              <a:t>Cominciava </a:t>
            </a:r>
            <a:r>
              <a:rPr lang="it-IT" sz="1400" b="1" i="1" dirty="0"/>
              <a:t>così un servizio del Tg </a:t>
            </a:r>
            <a:r>
              <a:rPr lang="it-IT" sz="1400" b="1" i="1" dirty="0" smtClean="0"/>
              <a:t>Leonardo.</a:t>
            </a:r>
            <a:endParaRPr lang="it-IT" sz="1400" b="1" i="1" dirty="0"/>
          </a:p>
        </p:txBody>
      </p:sp>
      <p:sp>
        <p:nvSpPr>
          <p:cNvPr id="6" name="Rettangolo 5"/>
          <p:cNvSpPr/>
          <p:nvPr/>
        </p:nvSpPr>
        <p:spPr>
          <a:xfrm>
            <a:off x="46794" y="2550946"/>
            <a:ext cx="4183492" cy="738664"/>
          </a:xfrm>
          <a:prstGeom prst="rect">
            <a:avLst/>
          </a:prstGeom>
        </p:spPr>
        <p:txBody>
          <a:bodyPr wrap="square">
            <a:spAutoFit/>
          </a:bodyPr>
          <a:lstStyle/>
          <a:p>
            <a:r>
              <a:rPr lang="it-IT" sz="1400" b="1" i="1" dirty="0"/>
              <a:t>L’introduzione di copertina del servizio si concludeva con una domanda</a:t>
            </a:r>
            <a:r>
              <a:rPr lang="it-IT" sz="1400" b="1" i="1" dirty="0" smtClean="0"/>
              <a:t>:</a:t>
            </a:r>
          </a:p>
          <a:p>
            <a:r>
              <a:rPr lang="it-IT" sz="1400" b="1" i="1" dirty="0" smtClean="0">
                <a:solidFill>
                  <a:srgbClr val="FF0000"/>
                </a:solidFill>
              </a:rPr>
              <a:t>“</a:t>
            </a:r>
            <a:r>
              <a:rPr lang="it-IT" sz="1400" b="1" i="1" dirty="0">
                <a:solidFill>
                  <a:srgbClr val="FF0000"/>
                </a:solidFill>
              </a:rPr>
              <a:t>Vale la pena rischiare?”. </a:t>
            </a:r>
          </a:p>
        </p:txBody>
      </p:sp>
      <p:sp>
        <p:nvSpPr>
          <p:cNvPr id="7" name="Rettangolo 6"/>
          <p:cNvSpPr/>
          <p:nvPr/>
        </p:nvSpPr>
        <p:spPr>
          <a:xfrm>
            <a:off x="-58595" y="3278866"/>
            <a:ext cx="4394270" cy="1169551"/>
          </a:xfrm>
          <a:prstGeom prst="rect">
            <a:avLst/>
          </a:prstGeom>
        </p:spPr>
        <p:txBody>
          <a:bodyPr wrap="square">
            <a:spAutoFit/>
          </a:bodyPr>
          <a:lstStyle/>
          <a:p>
            <a:r>
              <a:rPr lang="it-IT" sz="1400" b="1" i="1" dirty="0">
                <a:solidFill>
                  <a:srgbClr val="FF0000"/>
                </a:solidFill>
              </a:rPr>
              <a:t>“Resta chiuso nei laboratori, ovvio, serve solo per motivi di studio, ma vale la pena correre il rischio e creare una minaccia così grande solo per poterla esaminare?”, </a:t>
            </a:r>
            <a:r>
              <a:rPr lang="it-IT" sz="1400" b="1" i="1" dirty="0"/>
              <a:t>si chiedeva </a:t>
            </a:r>
            <a:r>
              <a:rPr lang="it-IT" sz="1400" b="1" i="1" dirty="0" smtClean="0"/>
              <a:t>Daniele </a:t>
            </a:r>
            <a:r>
              <a:rPr lang="it-IT" sz="1400" b="1" i="1" dirty="0" err="1" smtClean="0"/>
              <a:t>Cerrato</a:t>
            </a:r>
            <a:r>
              <a:rPr lang="it-IT" sz="1400" b="1" i="1" dirty="0" smtClean="0"/>
              <a:t> </a:t>
            </a:r>
            <a:r>
              <a:rPr lang="it-IT" sz="1400" b="1" i="1" dirty="0"/>
              <a:t>lanciando il servizio</a:t>
            </a:r>
            <a:r>
              <a:rPr lang="it-IT" sz="1400" b="1" i="1" dirty="0" smtClean="0"/>
              <a:t>.</a:t>
            </a:r>
          </a:p>
        </p:txBody>
      </p:sp>
      <p:sp>
        <p:nvSpPr>
          <p:cNvPr id="8" name="Rettangolo 7"/>
          <p:cNvSpPr/>
          <p:nvPr/>
        </p:nvSpPr>
        <p:spPr>
          <a:xfrm>
            <a:off x="14567" y="4445892"/>
            <a:ext cx="5433004" cy="1661993"/>
          </a:xfrm>
          <a:prstGeom prst="rect">
            <a:avLst/>
          </a:prstGeom>
        </p:spPr>
        <p:txBody>
          <a:bodyPr wrap="square">
            <a:spAutoFit/>
          </a:bodyPr>
          <a:lstStyle/>
          <a:p>
            <a:r>
              <a:rPr lang="it-IT" sz="1600" b="1" i="1" dirty="0" smtClean="0">
                <a:solidFill>
                  <a:srgbClr val="FF0000"/>
                </a:solidFill>
              </a:rPr>
              <a:t>MA…</a:t>
            </a:r>
          </a:p>
          <a:p>
            <a:r>
              <a:rPr lang="it-IT" sz="1400" b="1" i="1" dirty="0" smtClean="0"/>
              <a:t>A </a:t>
            </a:r>
            <a:r>
              <a:rPr lang="it-IT" sz="1400" b="1" i="1" dirty="0"/>
              <a:t>sgombrare il campo dall’ipotesi che quel virus sia proprio il </a:t>
            </a:r>
            <a:r>
              <a:rPr lang="it-IT" sz="1400" b="1" i="1" dirty="0" smtClean="0"/>
              <a:t>Coronavirus </a:t>
            </a:r>
            <a:r>
              <a:rPr lang="it-IT" sz="1400" b="1" i="1" dirty="0"/>
              <a:t>che sta mettendo in ginocchio il mondo occidentale dopo aver colpito la </a:t>
            </a:r>
            <a:r>
              <a:rPr lang="it-IT" sz="1400" b="1" i="1" dirty="0" smtClean="0"/>
              <a:t>Cina, </a:t>
            </a:r>
            <a:r>
              <a:rPr lang="it-IT" sz="1400" b="1" i="1" dirty="0"/>
              <a:t>è uno </a:t>
            </a:r>
            <a:r>
              <a:rPr lang="it-IT" sz="1400" b="1" i="1" dirty="0">
                <a:solidFill>
                  <a:srgbClr val="FF0000"/>
                </a:solidFill>
              </a:rPr>
              <a:t>studio pubblicato su Nature Medicine</a:t>
            </a:r>
            <a:r>
              <a:rPr lang="it-IT" sz="1400" b="1" i="1" dirty="0"/>
              <a:t> da un gruppo internazionale di ricerca guidato dal californiano </a:t>
            </a:r>
            <a:r>
              <a:rPr lang="it-IT" sz="1400" b="1" i="1" dirty="0" err="1">
                <a:solidFill>
                  <a:srgbClr val="FF0000"/>
                </a:solidFill>
              </a:rPr>
              <a:t>Scripps</a:t>
            </a:r>
            <a:r>
              <a:rPr lang="it-IT" sz="1400" b="1" i="1" dirty="0">
                <a:solidFill>
                  <a:srgbClr val="FF0000"/>
                </a:solidFill>
              </a:rPr>
              <a:t> </a:t>
            </a:r>
            <a:r>
              <a:rPr lang="it-IT" sz="1400" b="1" i="1" dirty="0" err="1">
                <a:solidFill>
                  <a:srgbClr val="FF0000"/>
                </a:solidFill>
              </a:rPr>
              <a:t>Research</a:t>
            </a:r>
            <a:r>
              <a:rPr lang="it-IT" sz="1400" b="1" i="1" dirty="0">
                <a:solidFill>
                  <a:srgbClr val="FF0000"/>
                </a:solidFill>
              </a:rPr>
              <a:t> </a:t>
            </a:r>
            <a:r>
              <a:rPr lang="it-IT" sz="1400" b="1" i="1" dirty="0" err="1" smtClean="0">
                <a:solidFill>
                  <a:srgbClr val="FF0000"/>
                </a:solidFill>
              </a:rPr>
              <a:t>Institute</a:t>
            </a:r>
            <a:r>
              <a:rPr lang="it-IT" sz="1400" b="1" i="1" dirty="0" smtClean="0">
                <a:solidFill>
                  <a:srgbClr val="FF0000"/>
                </a:solidFill>
              </a:rPr>
              <a:t>.</a:t>
            </a:r>
            <a:endParaRPr lang="it-IT" sz="1600" b="1" i="1" dirty="0" smtClean="0"/>
          </a:p>
          <a:p>
            <a:endParaRPr lang="it-IT" sz="1600" b="1" i="1" dirty="0" smtClean="0">
              <a:solidFill>
                <a:srgbClr val="FF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698942"/>
            <a:ext cx="3245273" cy="1353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198" y="2276872"/>
            <a:ext cx="3157859" cy="16072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32" b="19259"/>
          <a:stretch/>
        </p:blipFill>
        <p:spPr bwMode="auto">
          <a:xfrm>
            <a:off x="6848134" y="3272097"/>
            <a:ext cx="2149930" cy="1028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178" y="5902246"/>
            <a:ext cx="9160946" cy="923330"/>
          </a:xfrm>
          <a:prstGeom prst="rect">
            <a:avLst/>
          </a:prstGeom>
        </p:spPr>
        <p:txBody>
          <a:bodyPr wrap="square">
            <a:spAutoFit/>
          </a:bodyPr>
          <a:lstStyle/>
          <a:p>
            <a:r>
              <a:rPr lang="it-IT" b="1" i="1" dirty="0">
                <a:solidFill>
                  <a:srgbClr val="FF0000"/>
                </a:solidFill>
              </a:rPr>
              <a:t>LA RICERCA ESCLUDE CHE ESISTANO COLLEGAMENTI, AFFERMANDO CHE SARS-COV-2 È NATO IN NATURA E NON IN LABORATORIO ATTRAVERSO LA MANIPOLAZIONE DI CORONAVIRUS SIMILI A QUELLO DELLA SARS.</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555620"/>
            <a:ext cx="2230656" cy="123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Connettore 1 10"/>
          <p:cNvCxnSpPr/>
          <p:nvPr/>
        </p:nvCxnSpPr>
        <p:spPr>
          <a:xfrm>
            <a:off x="5292080" y="4529120"/>
            <a:ext cx="2448272" cy="1276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5292080" y="4529120"/>
            <a:ext cx="2448272" cy="1276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6479416" y="4847807"/>
            <a:ext cx="3960440" cy="646331"/>
          </a:xfrm>
          <a:prstGeom prst="rect">
            <a:avLst/>
          </a:prstGeom>
          <a:noFill/>
        </p:spPr>
        <p:txBody>
          <a:bodyPr wrap="square" lIns="91440" tIns="45720" rIns="91440" bIns="45720">
            <a:spAutoFit/>
          </a:bodyPr>
          <a:lstStyle/>
          <a:p>
            <a:pPr algn="ctr"/>
            <a:r>
              <a:rPr lang="it-IT"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FALSO</a:t>
            </a:r>
            <a:endParaRPr lang="it-IT"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ttangolo 2"/>
          <p:cNvSpPr/>
          <p:nvPr/>
        </p:nvSpPr>
        <p:spPr>
          <a:xfrm>
            <a:off x="14566" y="166947"/>
            <a:ext cx="5709559" cy="707886"/>
          </a:xfrm>
          <a:prstGeom prst="rect">
            <a:avLst/>
          </a:prstGeom>
        </p:spPr>
        <p:txBody>
          <a:bodyPr wrap="square">
            <a:spAutoFit/>
          </a:bodyPr>
          <a:lstStyle/>
          <a:p>
            <a:pPr lvl="0"/>
            <a:r>
              <a:rPr lang="it-IT" sz="2000" b="1" i="1" dirty="0" smtClean="0">
                <a:solidFill>
                  <a:prstClr val="black"/>
                </a:solidFill>
                <a:latin typeface="Palatino Linotype" panose="02040502050505030304" pitchFamily="18" charset="0"/>
              </a:rPr>
              <a:t>Dovete sapere però che forse tutto questo è cominciato alcuni anni prima. Infatti…</a:t>
            </a:r>
            <a:endParaRPr lang="it-IT" sz="2000" b="1" i="1" dirty="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32412809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299" y="1390164"/>
            <a:ext cx="6661898" cy="2031325"/>
          </a:xfrm>
          <a:prstGeom prst="rect">
            <a:avLst/>
          </a:prstGeom>
        </p:spPr>
        <p:txBody>
          <a:bodyPr wrap="square">
            <a:spAutoFit/>
          </a:bodyPr>
          <a:lstStyle/>
          <a:p>
            <a:r>
              <a:rPr lang="it-IT" b="1" i="1" dirty="0">
                <a:latin typeface="Perpetua" panose="02020502060401020303" pitchFamily="18" charset="0"/>
              </a:rPr>
              <a:t>La </a:t>
            </a:r>
            <a:r>
              <a:rPr lang="it-IT" b="1" i="1" u="sng" dirty="0">
                <a:solidFill>
                  <a:srgbClr val="00B050"/>
                </a:solidFill>
                <a:latin typeface="Perpetua" panose="02020502060401020303" pitchFamily="18" charset="0"/>
              </a:rPr>
              <a:t>pandemia di COVID-19 </a:t>
            </a:r>
            <a:r>
              <a:rPr lang="it-IT" b="1" i="1" dirty="0">
                <a:latin typeface="Perpetua" panose="02020502060401020303" pitchFamily="18" charset="0"/>
              </a:rPr>
              <a:t>del 2020 in Italia ha avuto le sue manifestazioni epidemiche iniziali il </a:t>
            </a:r>
            <a:r>
              <a:rPr lang="it-IT" b="1" i="1" u="sng" dirty="0">
                <a:solidFill>
                  <a:srgbClr val="00B050"/>
                </a:solidFill>
                <a:latin typeface="Perpetua" panose="02020502060401020303" pitchFamily="18" charset="0"/>
              </a:rPr>
              <a:t>30 gennaio</a:t>
            </a:r>
            <a:r>
              <a:rPr lang="it-IT" b="1" i="1" dirty="0">
                <a:latin typeface="Perpetua" panose="02020502060401020303" pitchFamily="18" charset="0"/>
              </a:rPr>
              <a:t>, quando due turisti provenienti dalla Cina sono risultati positivi per il virus </a:t>
            </a:r>
            <a:r>
              <a:rPr lang="it-IT" b="1" i="1" u="sng" dirty="0">
                <a:solidFill>
                  <a:srgbClr val="00B050"/>
                </a:solidFill>
                <a:latin typeface="Perpetua" panose="02020502060401020303" pitchFamily="18" charset="0"/>
              </a:rPr>
              <a:t>SARS-CoV-2 a Roma</a:t>
            </a:r>
            <a:r>
              <a:rPr lang="it-IT" b="1" i="1" dirty="0" smtClean="0">
                <a:latin typeface="Perpetua" panose="02020502060401020303" pitchFamily="18" charset="0"/>
              </a:rPr>
              <a:t>. Un </a:t>
            </a:r>
            <a:r>
              <a:rPr lang="it-IT" b="1" i="1" u="sng" dirty="0">
                <a:solidFill>
                  <a:srgbClr val="00B050"/>
                </a:solidFill>
                <a:latin typeface="Perpetua" panose="02020502060401020303" pitchFamily="18" charset="0"/>
              </a:rPr>
              <a:t>focolaio </a:t>
            </a:r>
            <a:r>
              <a:rPr lang="it-IT" b="1" i="1" dirty="0">
                <a:latin typeface="Perpetua" panose="02020502060401020303" pitchFamily="18" charset="0"/>
              </a:rPr>
              <a:t>di infezioni di COVID-19 è stato successivamente rilevato a partire da 16 casi confermati in </a:t>
            </a:r>
            <a:r>
              <a:rPr lang="it-IT" b="1" i="1" u="sng" dirty="0">
                <a:solidFill>
                  <a:srgbClr val="00B050"/>
                </a:solidFill>
                <a:latin typeface="Perpetua" panose="02020502060401020303" pitchFamily="18" charset="0"/>
              </a:rPr>
              <a:t>Lombardia il 21 febbraio</a:t>
            </a:r>
            <a:r>
              <a:rPr lang="it-IT" b="1" i="1" dirty="0" smtClean="0">
                <a:latin typeface="Perpetua" panose="02020502060401020303" pitchFamily="18" charset="0"/>
              </a:rPr>
              <a:t>, </a:t>
            </a:r>
            <a:r>
              <a:rPr lang="it-IT" b="1" i="1" dirty="0">
                <a:latin typeface="Perpetua" panose="02020502060401020303" pitchFamily="18" charset="0"/>
              </a:rPr>
              <a:t>aumentati a 60 il giorno </a:t>
            </a:r>
            <a:r>
              <a:rPr lang="it-IT" b="1" i="1" dirty="0" smtClean="0">
                <a:latin typeface="Perpetua" panose="02020502060401020303" pitchFamily="18" charset="0"/>
              </a:rPr>
              <a:t>successivo con </a:t>
            </a:r>
            <a:r>
              <a:rPr lang="it-IT" b="1" i="1" dirty="0">
                <a:latin typeface="Perpetua" panose="02020502060401020303" pitchFamily="18" charset="0"/>
              </a:rPr>
              <a:t>i primi decessi segnalati negli stessi giorni.</a:t>
            </a:r>
          </a:p>
        </p:txBody>
      </p:sp>
      <p:sp>
        <p:nvSpPr>
          <p:cNvPr id="6" name="Rettangolo 5"/>
          <p:cNvSpPr/>
          <p:nvPr/>
        </p:nvSpPr>
        <p:spPr>
          <a:xfrm>
            <a:off x="5408" y="3573016"/>
            <a:ext cx="3600400" cy="3170099"/>
          </a:xfrm>
          <a:prstGeom prst="rect">
            <a:avLst/>
          </a:prstGeom>
        </p:spPr>
        <p:txBody>
          <a:bodyPr wrap="square">
            <a:spAutoFit/>
          </a:bodyPr>
          <a:lstStyle/>
          <a:p>
            <a:r>
              <a:rPr lang="it-IT" sz="2000" b="1" i="1" dirty="0">
                <a:latin typeface="Perpetua" panose="02020502060401020303" pitchFamily="18" charset="0"/>
              </a:rPr>
              <a:t>A marzo 2020, </a:t>
            </a:r>
            <a:r>
              <a:rPr lang="it-IT" sz="2000" b="1" i="1" u="sng" dirty="0">
                <a:solidFill>
                  <a:srgbClr val="00B050"/>
                </a:solidFill>
                <a:latin typeface="Perpetua" panose="02020502060401020303" pitchFamily="18" charset="0"/>
              </a:rPr>
              <a:t>l'Italia risulta essere colpita più duramente che qualsiasi altro paese in Europa dalla pandemia della COVID-19</a:t>
            </a:r>
            <a:r>
              <a:rPr lang="it-IT" sz="2000" b="1" i="1" u="sng" dirty="0" smtClean="0">
                <a:solidFill>
                  <a:srgbClr val="00B050"/>
                </a:solidFill>
                <a:latin typeface="Perpetua" panose="02020502060401020303" pitchFamily="18" charset="0"/>
              </a:rPr>
              <a:t>.</a:t>
            </a:r>
            <a:r>
              <a:rPr lang="it-IT" sz="2000" b="1" i="1" dirty="0" smtClean="0">
                <a:latin typeface="Perpetua" panose="02020502060401020303" pitchFamily="18" charset="0"/>
              </a:rPr>
              <a:t> </a:t>
            </a:r>
            <a:r>
              <a:rPr lang="it-IT" sz="2000" b="1" i="1" dirty="0">
                <a:latin typeface="Perpetua" panose="02020502060401020303" pitchFamily="18" charset="0"/>
              </a:rPr>
              <a:t>L'Italia è stata il primo dei soli due paesi in Europa a sospendere tutti i voli diretti da e verso la Cina, trattando l'epidemia con </a:t>
            </a:r>
            <a:r>
              <a:rPr lang="it-IT" sz="2000" b="1" i="1" u="sng" dirty="0">
                <a:solidFill>
                  <a:srgbClr val="00B050"/>
                </a:solidFill>
                <a:latin typeface="Perpetua" panose="02020502060401020303" pitchFamily="18" charset="0"/>
              </a:rPr>
              <a:t>una delle misure più drastiche nell'UE</a:t>
            </a:r>
            <a:r>
              <a:rPr lang="it-IT" sz="2000" b="1" i="1" u="sng" dirty="0" smtClean="0">
                <a:solidFill>
                  <a:srgbClr val="00B050"/>
                </a:solidFill>
                <a:latin typeface="Perpetua" panose="02020502060401020303" pitchFamily="18" charset="0"/>
              </a:rPr>
              <a:t>.</a:t>
            </a:r>
            <a:endParaRPr lang="it-IT" sz="2000" b="1" i="1" u="sng" dirty="0">
              <a:solidFill>
                <a:srgbClr val="00B050"/>
              </a:solidFill>
              <a:latin typeface="Perpetua" panose="020205020604010203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330965"/>
            <a:ext cx="5328592" cy="337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0788" y="0"/>
            <a:ext cx="7848872" cy="646331"/>
          </a:xfrm>
          <a:prstGeom prst="rect">
            <a:avLst/>
          </a:prstGeom>
        </p:spPr>
        <p:txBody>
          <a:bodyPr wrap="square">
            <a:spAutoFit/>
          </a:bodyPr>
          <a:lstStyle/>
          <a:p>
            <a:r>
              <a:rPr lang="it-IT" b="1" i="1" dirty="0">
                <a:latin typeface="Palatino Linotype" panose="02040502050505030304" pitchFamily="18" charset="0"/>
              </a:rPr>
              <a:t>Adesso però voglio raccontarvi come tutta questa situazione ha sconvolto un paese, il mio Paese, la mia </a:t>
            </a:r>
            <a:r>
              <a:rPr lang="it-IT" b="1" i="1" dirty="0" smtClean="0">
                <a:latin typeface="Palatino Linotype" panose="02040502050505030304" pitchFamily="18" charset="0"/>
              </a:rPr>
              <a:t>Nazione: </a:t>
            </a:r>
            <a:r>
              <a:rPr lang="it-IT" b="1" i="1" dirty="0" smtClean="0">
                <a:solidFill>
                  <a:srgbClr val="00B050"/>
                </a:solidFill>
                <a:latin typeface="Palatino Linotype" panose="02040502050505030304" pitchFamily="18" charset="0"/>
              </a:rPr>
              <a:t>l’IT</a:t>
            </a:r>
            <a:r>
              <a:rPr lang="it-IT" b="1" i="1" dirty="0" smtClean="0">
                <a:solidFill>
                  <a:schemeClr val="bg1"/>
                </a:solidFill>
                <a:latin typeface="Palatino Linotype" panose="02040502050505030304" pitchFamily="18" charset="0"/>
              </a:rPr>
              <a:t>AL</a:t>
            </a:r>
            <a:r>
              <a:rPr lang="it-IT" b="1" i="1" dirty="0" smtClean="0">
                <a:solidFill>
                  <a:srgbClr val="FF0000"/>
                </a:solidFill>
                <a:latin typeface="Palatino Linotype" panose="02040502050505030304" pitchFamily="18" charset="0"/>
              </a:rPr>
              <a:t>IA…</a:t>
            </a:r>
            <a:endParaRPr lang="it-IT" b="1" i="1" dirty="0">
              <a:solidFill>
                <a:srgbClr val="FF0000"/>
              </a:solidFill>
              <a:latin typeface="Palatino Linotype" panose="02040502050505030304" pitchFamily="18" charset="0"/>
            </a:endParaRPr>
          </a:p>
        </p:txBody>
      </p:sp>
      <p:sp>
        <p:nvSpPr>
          <p:cNvPr id="3" name="CasellaDiTesto 2"/>
          <p:cNvSpPr txBox="1"/>
          <p:nvPr/>
        </p:nvSpPr>
        <p:spPr>
          <a:xfrm>
            <a:off x="40788" y="764704"/>
            <a:ext cx="4680520" cy="584775"/>
          </a:xfrm>
          <a:prstGeom prst="rect">
            <a:avLst/>
          </a:prstGeom>
          <a:noFill/>
        </p:spPr>
        <p:txBody>
          <a:bodyPr wrap="square" rtlCol="0">
            <a:spAutoFit/>
          </a:bodyPr>
          <a:lstStyle/>
          <a:p>
            <a:r>
              <a:rPr lang="it-IT" sz="3200" b="1" i="1" dirty="0" smtClean="0">
                <a:solidFill>
                  <a:srgbClr val="00B050"/>
                </a:solidFill>
                <a:latin typeface="Palatino Linotype" panose="02040502050505030304" pitchFamily="18" charset="0"/>
              </a:rPr>
              <a:t>COSA </a:t>
            </a:r>
            <a:r>
              <a:rPr lang="it-IT" sz="3200" b="1" i="1" dirty="0" smtClean="0">
                <a:solidFill>
                  <a:schemeClr val="bg1"/>
                </a:solidFill>
                <a:latin typeface="Palatino Linotype" panose="02040502050505030304" pitchFamily="18" charset="0"/>
              </a:rPr>
              <a:t>E’ </a:t>
            </a:r>
            <a:r>
              <a:rPr lang="it-IT" sz="3200" b="1" i="1" dirty="0" smtClean="0">
                <a:solidFill>
                  <a:srgbClr val="FF0000"/>
                </a:solidFill>
                <a:latin typeface="Palatino Linotype" panose="02040502050505030304" pitchFamily="18" charset="0"/>
              </a:rPr>
              <a:t>SUCCESSO?...</a:t>
            </a:r>
            <a:endParaRPr lang="it-IT" sz="3200" b="1" i="1" dirty="0">
              <a:solidFill>
                <a:srgbClr val="FF0000"/>
              </a:solidFill>
              <a:latin typeface="Palatino Linotype" panose="02040502050505030304" pitchFamily="18"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785" y="747449"/>
            <a:ext cx="2487567" cy="1658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549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2384"/>
            <a:ext cx="9217024" cy="1446550"/>
          </a:xfrm>
          <a:prstGeom prst="rect">
            <a:avLst/>
          </a:prstGeom>
          <a:noFill/>
        </p:spPr>
        <p:txBody>
          <a:bodyPr wrap="square" lIns="91440" tIns="45720" rIns="91440" bIns="45720">
            <a:spAutoFit/>
          </a:bodyPr>
          <a:lstStyle/>
          <a:p>
            <a:pPr algn="ctr"/>
            <a:r>
              <a:rPr lang="it-IT" sz="44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Così il </a:t>
            </a:r>
            <a:r>
              <a:rPr lang="it-IT" sz="44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P</a:t>
            </a:r>
            <a:r>
              <a:rPr lang="it-IT" sz="44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residente del Consiglio Conte prende misure drastiche:</a:t>
            </a:r>
            <a:endParaRPr lang="it-IT" sz="4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5" name="Rettangolo 4"/>
          <p:cNvSpPr/>
          <p:nvPr/>
        </p:nvSpPr>
        <p:spPr>
          <a:xfrm>
            <a:off x="158935" y="2833392"/>
            <a:ext cx="3312368" cy="3477875"/>
          </a:xfrm>
          <a:prstGeom prst="rect">
            <a:avLst/>
          </a:prstGeom>
        </p:spPr>
        <p:txBody>
          <a:bodyPr wrap="square">
            <a:spAutoFit/>
          </a:bodyPr>
          <a:lstStyle/>
          <a:p>
            <a:r>
              <a:rPr lang="it-IT" sz="2000" b="1" i="1" dirty="0">
                <a:latin typeface="Perpetua" panose="02020502060401020303" pitchFamily="18" charset="0"/>
              </a:rPr>
              <a:t>L'</a:t>
            </a:r>
            <a:r>
              <a:rPr lang="it-IT" sz="2000" b="1" i="1" u="sng" dirty="0">
                <a:solidFill>
                  <a:srgbClr val="FF0000"/>
                </a:solidFill>
                <a:latin typeface="Perpetua" panose="02020502060401020303" pitchFamily="18" charset="0"/>
              </a:rPr>
              <a:t>11 marzo </a:t>
            </a:r>
            <a:r>
              <a:rPr lang="it-IT" sz="2000" b="1" i="1" dirty="0">
                <a:latin typeface="Perpetua" panose="02020502060401020303" pitchFamily="18" charset="0"/>
              </a:rPr>
              <a:t>viene poi pubblicato il </a:t>
            </a:r>
            <a:r>
              <a:rPr lang="it-IT" sz="2000" b="1" i="1" u="sng" dirty="0">
                <a:solidFill>
                  <a:srgbClr val="FF0000"/>
                </a:solidFill>
                <a:latin typeface="Perpetua" panose="02020502060401020303" pitchFamily="18" charset="0"/>
              </a:rPr>
              <a:t>"Decreto #</a:t>
            </a:r>
            <a:r>
              <a:rPr lang="it-IT" sz="2000" b="1" i="1" u="sng" dirty="0" err="1">
                <a:solidFill>
                  <a:srgbClr val="FF0000"/>
                </a:solidFill>
                <a:latin typeface="Perpetua" panose="02020502060401020303" pitchFamily="18" charset="0"/>
              </a:rPr>
              <a:t>IoRestoaCasa</a:t>
            </a:r>
            <a:r>
              <a:rPr lang="it-IT" sz="2000" b="1" i="1" u="sng" dirty="0">
                <a:solidFill>
                  <a:srgbClr val="FF0000"/>
                </a:solidFill>
                <a:latin typeface="Perpetua" panose="02020502060401020303" pitchFamily="18" charset="0"/>
              </a:rPr>
              <a:t>", </a:t>
            </a:r>
            <a:r>
              <a:rPr lang="it-IT" sz="2000" b="1" i="1" dirty="0">
                <a:latin typeface="Perpetua" panose="02020502060401020303" pitchFamily="18" charset="0"/>
              </a:rPr>
              <a:t>l'ultimo provvedimento </a:t>
            </a:r>
            <a:r>
              <a:rPr lang="it-IT" sz="2000" b="1" i="1" dirty="0" smtClean="0">
                <a:latin typeface="Perpetua" panose="02020502060401020303" pitchFamily="18" charset="0"/>
              </a:rPr>
              <a:t> </a:t>
            </a:r>
            <a:r>
              <a:rPr lang="it-IT" sz="2000" b="1" i="1" u="sng" dirty="0">
                <a:solidFill>
                  <a:srgbClr val="FF0000"/>
                </a:solidFill>
                <a:latin typeface="Perpetua" panose="02020502060401020303" pitchFamily="18" charset="0"/>
              </a:rPr>
              <a:t>in vigore fino al 3 aprile 2020</a:t>
            </a:r>
            <a:r>
              <a:rPr lang="it-IT" sz="2000" b="1" i="1" dirty="0" smtClean="0">
                <a:latin typeface="Perpetua" panose="02020502060401020303" pitchFamily="18" charset="0"/>
              </a:rPr>
              <a:t>: </a:t>
            </a:r>
            <a:r>
              <a:rPr lang="it-IT" sz="2000" b="1" i="1" dirty="0">
                <a:latin typeface="Perpetua" panose="02020502060401020303" pitchFamily="18" charset="0"/>
              </a:rPr>
              <a:t>vengono sospese le comuni attività commerciali al dettaglio, i servizi di ristorazione, sono vietati gli assembramenti di persone in luoghi pubblici o aperti al pubblico.</a:t>
            </a:r>
          </a:p>
        </p:txBody>
      </p:sp>
      <p:sp>
        <p:nvSpPr>
          <p:cNvPr id="6" name="CasellaDiTesto 5"/>
          <p:cNvSpPr txBox="1"/>
          <p:nvPr/>
        </p:nvSpPr>
        <p:spPr>
          <a:xfrm>
            <a:off x="0" y="1611851"/>
            <a:ext cx="9144000" cy="954107"/>
          </a:xfrm>
          <a:prstGeom prst="rect">
            <a:avLst/>
          </a:prstGeom>
          <a:noFill/>
        </p:spPr>
        <p:txBody>
          <a:bodyPr wrap="square" rtlCol="0">
            <a:spAutoFit/>
          </a:bodyPr>
          <a:lstStyle/>
          <a:p>
            <a:r>
              <a:rPr lang="it-IT" sz="2800" b="1" i="1" dirty="0" smtClean="0">
                <a:latin typeface="Perpetua" panose="02020502060401020303" pitchFamily="18" charset="0"/>
              </a:rPr>
              <a:t>Il </a:t>
            </a:r>
            <a:r>
              <a:rPr lang="it-IT" sz="2800" b="1" i="1" u="sng" dirty="0" smtClean="0">
                <a:solidFill>
                  <a:srgbClr val="FF0000"/>
                </a:solidFill>
                <a:latin typeface="Perpetua" panose="02020502060401020303" pitchFamily="18" charset="0"/>
              </a:rPr>
              <a:t>10 marzo 2020 </a:t>
            </a:r>
            <a:r>
              <a:rPr lang="it-IT" sz="2800" b="1" i="1" dirty="0" smtClean="0">
                <a:latin typeface="Perpetua" panose="02020502060401020303" pitchFamily="18" charset="0"/>
              </a:rPr>
              <a:t>alle ore 22:00 l’Italia si ferma davanti alla tv:                                                                                </a:t>
            </a:r>
            <a:r>
              <a:rPr lang="it-IT" sz="2800" b="1" i="1" u="sng" dirty="0" smtClean="0">
                <a:solidFill>
                  <a:srgbClr val="FF0000"/>
                </a:solidFill>
                <a:latin typeface="Perpetua" panose="02020502060401020303" pitchFamily="18" charset="0"/>
              </a:rPr>
              <a:t>«Giuseppe Conte dichiara l’Italia zona rossa»</a:t>
            </a:r>
            <a:endParaRPr lang="it-IT" sz="2800" b="1" i="1" u="sng" dirty="0">
              <a:solidFill>
                <a:srgbClr val="FF0000"/>
              </a:solidFill>
              <a:latin typeface="Perpetua" panose="02020502060401020303"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657049"/>
            <a:ext cx="2984902" cy="1679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7114935" y="2833392"/>
            <a:ext cx="1995782" cy="1015663"/>
          </a:xfrm>
          <a:prstGeom prst="rect">
            <a:avLst/>
          </a:prstGeom>
          <a:noFill/>
        </p:spPr>
        <p:txBody>
          <a:bodyPr wrap="square" rtlCol="0">
            <a:spAutoFit/>
          </a:bodyPr>
          <a:lstStyle/>
          <a:p>
            <a:r>
              <a:rPr lang="it-IT" sz="2000" b="1" i="1" u="sng" dirty="0" smtClean="0">
                <a:latin typeface="Perpetua" panose="02020502060401020303" pitchFamily="18" charset="0"/>
              </a:rPr>
              <a:t>PREMIER GIUSEPPE CONTE</a:t>
            </a:r>
            <a:endParaRPr lang="it-IT" sz="2000" b="1" i="1" u="sng" dirty="0">
              <a:latin typeface="Perpetua" panose="02020502060401020303" pitchFamily="18"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95" y="4424498"/>
            <a:ext cx="3134212" cy="2087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5397" r="12857" b="25873"/>
          <a:stretch/>
        </p:blipFill>
        <p:spPr bwMode="auto">
          <a:xfrm>
            <a:off x="3789677" y="5301208"/>
            <a:ext cx="2283869" cy="1327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090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2626" y="116632"/>
            <a:ext cx="6261329" cy="523220"/>
          </a:xfrm>
          <a:prstGeom prst="rect">
            <a:avLst/>
          </a:prstGeom>
          <a:noFill/>
        </p:spPr>
        <p:txBody>
          <a:bodyPr wrap="none" rtlCol="0">
            <a:spAutoFit/>
          </a:bodyPr>
          <a:lstStyle/>
          <a:p>
            <a:r>
              <a:rPr lang="it-IT" sz="2800" b="1" i="1" u="sng" dirty="0" smtClean="0">
                <a:solidFill>
                  <a:srgbClr val="FF0000"/>
                </a:solidFill>
              </a:rPr>
              <a:t>L’ITALIA SI FERMA IN QUARANTENA…</a:t>
            </a:r>
            <a:endParaRPr lang="it-IT" sz="2800" b="1" i="1" u="sng"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680" y="3005096"/>
            <a:ext cx="3787896" cy="213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6" y="2232159"/>
            <a:ext cx="4224469"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054" y="116632"/>
            <a:ext cx="2709643" cy="20426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1099843"/>
            <a:ext cx="2235724"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0" y="639852"/>
            <a:ext cx="4413385" cy="1631216"/>
          </a:xfrm>
          <a:prstGeom prst="rect">
            <a:avLst/>
          </a:prstGeom>
          <a:noFill/>
        </p:spPr>
        <p:txBody>
          <a:bodyPr wrap="square" rtlCol="0">
            <a:spAutoFit/>
          </a:bodyPr>
          <a:lstStyle/>
          <a:p>
            <a:r>
              <a:rPr lang="it-IT" sz="2000" b="1" i="1" dirty="0" smtClean="0">
                <a:latin typeface="Perpetua" panose="02020502060401020303" pitchFamily="18" charset="0"/>
              </a:rPr>
              <a:t>I negozi sono chiusi, le persone restano in casa ed escono solo in casi eccezionali e di estrema necessità…i veicoli non circolano più, il crollo economico si avvicina come attestano molti giornali…</a:t>
            </a:r>
            <a:endParaRPr lang="it-IT" sz="2000" b="1" i="1" dirty="0">
              <a:latin typeface="Perpetua" panose="02020502060401020303" pitchFamily="18" charset="0"/>
            </a:endParaRP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8208" y="4608423"/>
            <a:ext cx="2016225"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11" y="4618028"/>
            <a:ext cx="3188023" cy="1878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1920" y="5294120"/>
            <a:ext cx="2178010" cy="1487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7142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7504" y="160164"/>
            <a:ext cx="8648843" cy="369332"/>
          </a:xfrm>
          <a:prstGeom prst="rect">
            <a:avLst/>
          </a:prstGeom>
          <a:noFill/>
        </p:spPr>
        <p:txBody>
          <a:bodyPr wrap="none" rtlCol="0">
            <a:spAutoFit/>
          </a:bodyPr>
          <a:lstStyle/>
          <a:p>
            <a:r>
              <a:rPr lang="it-IT" b="1" i="1" dirty="0" smtClean="0">
                <a:solidFill>
                  <a:schemeClr val="bg1">
                    <a:lumMod val="50000"/>
                  </a:schemeClr>
                </a:solidFill>
              </a:rPr>
              <a:t>…E MENTRE L’UOMO SI FA UN PO’ DA PARTE,IL MONDO SI STA RIGENERNADO …</a:t>
            </a:r>
            <a:endParaRPr lang="it-IT" b="1" i="1" dirty="0">
              <a:solidFill>
                <a:schemeClr val="bg1">
                  <a:lumMod val="50000"/>
                </a:schemeClr>
              </a:solidFill>
            </a:endParaRPr>
          </a:p>
        </p:txBody>
      </p:sp>
      <p:sp>
        <p:nvSpPr>
          <p:cNvPr id="6" name="Rettangolo 5"/>
          <p:cNvSpPr/>
          <p:nvPr/>
        </p:nvSpPr>
        <p:spPr>
          <a:xfrm>
            <a:off x="9689" y="529496"/>
            <a:ext cx="8844472" cy="646331"/>
          </a:xfrm>
          <a:prstGeom prst="rect">
            <a:avLst/>
          </a:prstGeom>
          <a:noFill/>
        </p:spPr>
        <p:txBody>
          <a:bodyPr wrap="none" lIns="91440" tIns="45720" rIns="91440" bIns="45720">
            <a:spAutoFit/>
          </a:bodyPr>
          <a:lstStyle/>
          <a:p>
            <a:pPr algn="ctr"/>
            <a:r>
              <a:rPr lang="it-IT" sz="3600" b="1" i="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Perpetua" panose="02020502060401020303" pitchFamily="18" charset="0"/>
              </a:rPr>
              <a:t>…LA NATURA SI RIPRENDE I SUOI SPAZI…</a:t>
            </a:r>
            <a:endParaRPr lang="it-IT" sz="3600" b="1" i="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Perpetua" panose="02020502060401020303" pitchFamily="18" charset="0"/>
            </a:endParaRPr>
          </a:p>
        </p:txBody>
      </p:sp>
      <p:sp>
        <p:nvSpPr>
          <p:cNvPr id="10" name="Rettangolo 9"/>
          <p:cNvSpPr/>
          <p:nvPr/>
        </p:nvSpPr>
        <p:spPr>
          <a:xfrm>
            <a:off x="0" y="1175827"/>
            <a:ext cx="5004048" cy="5632311"/>
          </a:xfrm>
          <a:prstGeom prst="rect">
            <a:avLst/>
          </a:prstGeom>
        </p:spPr>
        <p:txBody>
          <a:bodyPr wrap="square">
            <a:spAutoFit/>
          </a:bodyPr>
          <a:lstStyle/>
          <a:p>
            <a:r>
              <a:rPr lang="it-IT" b="1" i="1" dirty="0"/>
              <a:t>Le </a:t>
            </a:r>
            <a:r>
              <a:rPr lang="it-IT" b="1" i="1" dirty="0">
                <a:solidFill>
                  <a:srgbClr val="00B050"/>
                </a:solidFill>
              </a:rPr>
              <a:t>città italiane cominciano a respirare</a:t>
            </a:r>
            <a:r>
              <a:rPr lang="it-IT" b="1" i="1" dirty="0"/>
              <a:t>, ad avere meno smog e </a:t>
            </a:r>
            <a:r>
              <a:rPr lang="it-IT" b="1" i="1" dirty="0">
                <a:solidFill>
                  <a:srgbClr val="00B050"/>
                </a:solidFill>
              </a:rPr>
              <a:t>sono tornati molti esemplari di animali.</a:t>
            </a:r>
          </a:p>
          <a:p>
            <a:r>
              <a:rPr lang="it-IT" b="1" i="1" dirty="0"/>
              <a:t>Meno polveri sottili, cambia il volto delle città da Milano a Palermo, pochissimo traffico, zero turisti a Roma dove le anatre sono tornate ad affollare la Barbaccia.</a:t>
            </a:r>
          </a:p>
          <a:p>
            <a:endParaRPr lang="it-IT" b="1" i="1" dirty="0"/>
          </a:p>
          <a:p>
            <a:r>
              <a:rPr lang="it-IT" b="1" i="1" dirty="0"/>
              <a:t>I canali di Venezia senza le navi da crociera sono tornati puliti, la natura ha deciso di riprendersi spazi che l’uomo arbitrariamente aveva sottratto a proprio uso e consumo.</a:t>
            </a:r>
          </a:p>
          <a:p>
            <a:r>
              <a:rPr lang="it-IT" b="1" i="1" dirty="0" smtClean="0">
                <a:solidFill>
                  <a:srgbClr val="00B050"/>
                </a:solidFill>
              </a:rPr>
              <a:t>SONO TORNATI I PESCI TRA QUEI CANALI, I DELFINI AL PORTO DI CAGLIARI, A BURANO SONO TORNATI NELLA LORO BELLEZZA I CIGNI.</a:t>
            </a:r>
          </a:p>
          <a:p>
            <a:endParaRPr lang="it-IT" b="1" i="1" dirty="0"/>
          </a:p>
          <a:p>
            <a:r>
              <a:rPr lang="it-IT" b="1" i="1" dirty="0" smtClean="0">
                <a:solidFill>
                  <a:srgbClr val="00B050"/>
                </a:solidFill>
              </a:rPr>
              <a:t>NIENTE PATINA OLEOSA IN MARE, NIENTE INQUINAMENTO ACUSTICO.</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340" y="1175826"/>
            <a:ext cx="3628072" cy="22531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6681" y="3019874"/>
            <a:ext cx="1288043"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2209" y="5625244"/>
            <a:ext cx="1772515" cy="972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988" y="4080758"/>
            <a:ext cx="2569693" cy="15303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ttore 2 11"/>
          <p:cNvCxnSpPr/>
          <p:nvPr/>
        </p:nvCxnSpPr>
        <p:spPr>
          <a:xfrm>
            <a:off x="6625143" y="5175152"/>
            <a:ext cx="854465" cy="93610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6337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028" y="107063"/>
            <a:ext cx="9144000" cy="1323439"/>
          </a:xfrm>
          <a:prstGeom prst="rect">
            <a:avLst/>
          </a:prstGeom>
        </p:spPr>
        <p:txBody>
          <a:bodyPr wrap="square">
            <a:spAutoFit/>
          </a:bodyPr>
          <a:lstStyle/>
          <a:p>
            <a:r>
              <a:rPr lang="it-IT" sz="2000" b="1" i="1" dirty="0" smtClean="0">
                <a:solidFill>
                  <a:srgbClr val="00B050"/>
                </a:solidFill>
                <a:latin typeface="Perpetua" panose="02020502060401020303" pitchFamily="18" charset="0"/>
              </a:rPr>
              <a:t>La pandemia </a:t>
            </a:r>
            <a:r>
              <a:rPr lang="it-IT" sz="2000" b="1" i="1" dirty="0">
                <a:solidFill>
                  <a:srgbClr val="00B050"/>
                </a:solidFill>
                <a:latin typeface="Perpetua" panose="02020502060401020303" pitchFamily="18" charset="0"/>
              </a:rPr>
              <a:t>di </a:t>
            </a:r>
            <a:r>
              <a:rPr lang="it-IT" sz="2000" b="1" i="1" dirty="0" smtClean="0">
                <a:solidFill>
                  <a:srgbClr val="00B050"/>
                </a:solidFill>
                <a:latin typeface="Perpetua" panose="02020502060401020303" pitchFamily="18" charset="0"/>
              </a:rPr>
              <a:t>Coronavirus</a:t>
            </a:r>
            <a:r>
              <a:rPr lang="it-IT" sz="2000" b="1" i="1" dirty="0" smtClean="0">
                <a:latin typeface="Perpetua" panose="02020502060401020303" pitchFamily="18" charset="0"/>
              </a:rPr>
              <a:t>, quindi, non </a:t>
            </a:r>
            <a:r>
              <a:rPr lang="it-IT" sz="2000" b="1" i="1" dirty="0">
                <a:latin typeface="Perpetua" panose="02020502060401020303" pitchFamily="18" charset="0"/>
              </a:rPr>
              <a:t>è più qualcosa di tragico che minaccia la sopravvivenza dell’umanità come specie ma, proprio perché la </a:t>
            </a:r>
            <a:r>
              <a:rPr lang="it-IT" sz="2000" b="1" i="1" dirty="0" smtClean="0">
                <a:latin typeface="Perpetua" panose="02020502060401020303" pitchFamily="18" charset="0"/>
              </a:rPr>
              <a:t>minaccia, </a:t>
            </a:r>
            <a:r>
              <a:rPr lang="it-IT" sz="2000" b="1" i="1" dirty="0" smtClean="0">
                <a:solidFill>
                  <a:srgbClr val="00B050"/>
                </a:solidFill>
                <a:latin typeface="Perpetua" panose="02020502060401020303" pitchFamily="18" charset="0"/>
              </a:rPr>
              <a:t>DIVENTA  UNA “CURA” PER I MALI DEL PIANETA, UN TENTATIVO DELLA TERRA DI “LIBERARSI” DELL’UMANITÀ CHE LA STA LENTAMENTE UCCIDENDO…</a:t>
            </a:r>
            <a:endParaRPr lang="it-IT" sz="2000" b="1" i="1" dirty="0">
              <a:solidFill>
                <a:srgbClr val="00B050"/>
              </a:solidFill>
              <a:latin typeface="Perpetua" panose="02020502060401020303" pitchFamily="18" charset="0"/>
            </a:endParaRPr>
          </a:p>
        </p:txBody>
      </p:sp>
      <p:sp>
        <p:nvSpPr>
          <p:cNvPr id="5" name="Rettangolo 4"/>
          <p:cNvSpPr/>
          <p:nvPr/>
        </p:nvSpPr>
        <p:spPr>
          <a:xfrm>
            <a:off x="49235" y="6173688"/>
            <a:ext cx="9144000" cy="707886"/>
          </a:xfrm>
          <a:prstGeom prst="rect">
            <a:avLst/>
          </a:prstGeom>
        </p:spPr>
        <p:txBody>
          <a:bodyPr wrap="square">
            <a:spAutoFit/>
          </a:bodyPr>
          <a:lstStyle/>
          <a:p>
            <a:r>
              <a:rPr lang="it-IT" sz="2000" b="1" i="1" u="sng" dirty="0">
                <a:solidFill>
                  <a:srgbClr val="FF0000"/>
                </a:solidFill>
                <a:latin typeface="Perpetua" panose="02020502060401020303" pitchFamily="18" charset="0"/>
              </a:rPr>
              <a:t>…PASSATA L’EMERGENZA CORONAVIRUS ,SARA’ BENE TORNARE AL VALORE UNIVERSALE DELLA SALUTE, SIA DELL’UOMO CHE DELLA NATURA…</a:t>
            </a:r>
          </a:p>
        </p:txBody>
      </p:sp>
      <p:sp>
        <p:nvSpPr>
          <p:cNvPr id="6" name="Rettangolo 5"/>
          <p:cNvSpPr/>
          <p:nvPr/>
        </p:nvSpPr>
        <p:spPr>
          <a:xfrm>
            <a:off x="6305751" y="3342565"/>
            <a:ext cx="2897776" cy="1631216"/>
          </a:xfrm>
          <a:prstGeom prst="rect">
            <a:avLst/>
          </a:prstGeom>
        </p:spPr>
        <p:txBody>
          <a:bodyPr wrap="square">
            <a:spAutoFit/>
          </a:bodyPr>
          <a:lstStyle/>
          <a:p>
            <a:endParaRPr lang="it-IT" sz="2000" b="1" i="1" dirty="0">
              <a:latin typeface="Perpetua" panose="02020502060401020303" pitchFamily="18" charset="0"/>
            </a:endParaRPr>
          </a:p>
          <a:p>
            <a:r>
              <a:rPr lang="it-IT" sz="2000" b="1" i="1" dirty="0" smtClean="0">
                <a:solidFill>
                  <a:srgbClr val="00B050"/>
                </a:solidFill>
                <a:latin typeface="Perpetua" panose="02020502060401020303" pitchFamily="18" charset="0"/>
              </a:rPr>
              <a:t>E LA NATURA È STRETTAMENTE LEGATA ALLA SALUTE DELL’UOMO.</a:t>
            </a:r>
            <a:endParaRPr lang="it-IT" sz="2000" b="1" i="1" dirty="0">
              <a:solidFill>
                <a:srgbClr val="00B050"/>
              </a:solidFill>
              <a:latin typeface="Perpetua" panose="02020502060401020303"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670" y="1456278"/>
            <a:ext cx="3005048" cy="1938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258" y="2837582"/>
            <a:ext cx="2925404" cy="1599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2195736" y="5114677"/>
            <a:ext cx="5652119" cy="830997"/>
          </a:xfrm>
          <a:prstGeom prst="rect">
            <a:avLst/>
          </a:prstGeom>
          <a:noFill/>
        </p:spPr>
        <p:txBody>
          <a:bodyPr wrap="square" rtlCol="0">
            <a:spAutoFit/>
          </a:bodyPr>
          <a:lstStyle/>
          <a:p>
            <a:r>
              <a:rPr lang="it-IT" sz="1600" b="1" i="1" u="sng" dirty="0" smtClean="0">
                <a:latin typeface="Perpetua" panose="02020502060401020303" pitchFamily="18" charset="0"/>
              </a:rPr>
              <a:t>CURIOSITA’:</a:t>
            </a:r>
          </a:p>
          <a:p>
            <a:r>
              <a:rPr lang="it-IT" sz="1600" b="1" i="1" u="sng" dirty="0" smtClean="0">
                <a:latin typeface="Perpetua" panose="02020502060401020303" pitchFamily="18" charset="0"/>
              </a:rPr>
              <a:t>Le misure contro il coronavirus stanno riducendo l’inquinamento: differenze tra gennaio e febbraio 2019 e gennaio e febbraio 2020</a:t>
            </a:r>
          </a:p>
        </p:txBody>
      </p:sp>
      <p:cxnSp>
        <p:nvCxnSpPr>
          <p:cNvPr id="9" name="Connettore 2 8"/>
          <p:cNvCxnSpPr/>
          <p:nvPr/>
        </p:nvCxnSpPr>
        <p:spPr>
          <a:xfrm flipV="1">
            <a:off x="4211960" y="4595525"/>
            <a:ext cx="0" cy="5191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58510" y="1744524"/>
            <a:ext cx="2376264" cy="3785652"/>
          </a:xfrm>
          <a:prstGeom prst="rect">
            <a:avLst/>
          </a:prstGeom>
        </p:spPr>
        <p:txBody>
          <a:bodyPr wrap="square">
            <a:spAutoFit/>
          </a:bodyPr>
          <a:lstStyle/>
          <a:p>
            <a:r>
              <a:rPr lang="it-IT" sz="2000" b="1" i="1" dirty="0">
                <a:latin typeface="Perpetua" panose="02020502060401020303" pitchFamily="18" charset="0"/>
              </a:rPr>
              <a:t>Sono tutti elementi su cui riflettere, </a:t>
            </a:r>
            <a:r>
              <a:rPr lang="it-IT" sz="2000" b="1" i="1" dirty="0" smtClean="0">
                <a:solidFill>
                  <a:srgbClr val="00B050"/>
                </a:solidFill>
                <a:latin typeface="Perpetua" panose="02020502060401020303" pitchFamily="18" charset="0"/>
              </a:rPr>
              <a:t>L’UOMO</a:t>
            </a:r>
            <a:r>
              <a:rPr lang="it-IT" sz="2000" b="1" i="1" dirty="0" smtClean="0">
                <a:latin typeface="Perpetua" panose="02020502060401020303" pitchFamily="18" charset="0"/>
              </a:rPr>
              <a:t> </a:t>
            </a:r>
            <a:r>
              <a:rPr lang="it-IT" sz="2000" b="1" i="1" dirty="0">
                <a:latin typeface="Perpetua" panose="02020502060401020303" pitchFamily="18" charset="0"/>
              </a:rPr>
              <a:t>ha il dovere, passata l’emergenza di Coronavirus, di comprendere che </a:t>
            </a:r>
            <a:r>
              <a:rPr lang="it-IT" sz="2000" b="1" i="1" dirty="0" smtClean="0">
                <a:solidFill>
                  <a:srgbClr val="00B050"/>
                </a:solidFill>
                <a:latin typeface="Perpetua" panose="02020502060401020303" pitchFamily="18" charset="0"/>
              </a:rPr>
              <a:t>HA ABUSATO DI OGNI COSA CONCESSA DALLA NATURA, NON SAPENDO PRESERVARLA E TUTELARLA.</a:t>
            </a:r>
            <a:endParaRPr lang="it-IT" sz="2000" b="1" i="1" dirty="0">
              <a:solidFill>
                <a:srgbClr val="00B050"/>
              </a:solidFill>
              <a:latin typeface="Perpetua" panose="02020502060401020303" pitchFamily="18" charset="0"/>
            </a:endParaRPr>
          </a:p>
        </p:txBody>
      </p:sp>
    </p:spTree>
    <p:extLst>
      <p:ext uri="{BB962C8B-B14F-4D97-AF65-F5344CB8AC3E}">
        <p14:creationId xmlns:p14="http://schemas.microsoft.com/office/powerpoint/2010/main" val="1082723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30515" y="-12686"/>
            <a:ext cx="8387231" cy="707886"/>
          </a:xfrm>
          <a:prstGeom prst="rect">
            <a:avLst/>
          </a:prstGeom>
          <a:noFill/>
        </p:spPr>
        <p:txBody>
          <a:bodyPr wrap="none" lIns="91440" tIns="45720" rIns="91440" bIns="45720">
            <a:spAutoFit/>
          </a:bodyPr>
          <a:lstStyle/>
          <a:p>
            <a:pPr algn="ctr"/>
            <a:r>
              <a:rPr lang="it-IT"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Nel 2020 abbiamo dei nuovi eroi…</a:t>
            </a:r>
            <a:endParaRPr lang="it-IT"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Rettangolo 4"/>
          <p:cNvSpPr/>
          <p:nvPr/>
        </p:nvSpPr>
        <p:spPr>
          <a:xfrm>
            <a:off x="-1" y="4522656"/>
            <a:ext cx="9211177" cy="2031325"/>
          </a:xfrm>
          <a:prstGeom prst="rect">
            <a:avLst/>
          </a:prstGeom>
        </p:spPr>
        <p:txBody>
          <a:bodyPr wrap="square">
            <a:spAutoFit/>
          </a:bodyPr>
          <a:lstStyle/>
          <a:p>
            <a:r>
              <a:rPr lang="it-IT" b="1" i="1" dirty="0">
                <a:latin typeface="Perpetua" panose="02020502060401020303" pitchFamily="18" charset="0"/>
              </a:rPr>
              <a:t>"Non ci sono parole per ringraziare i medici e tutto il personale sanitario che ogni giorno combattono la battaglia contro questo virus in quella che è diventata una vera e propria trincea. A confermaci il loro impegno e sacrificio, sono proprio i numeri che quotidianamente noi mettiamo insieme per cercare di capire come si muove questo nemico e quali siano le sue dinamiche. Come per ogni nuova malattia </a:t>
            </a:r>
            <a:r>
              <a:rPr lang="it-IT" b="1" i="1" dirty="0" smtClean="0">
                <a:latin typeface="Perpetua" panose="02020502060401020303" pitchFamily="18" charset="0"/>
              </a:rPr>
              <a:t> </a:t>
            </a:r>
            <a:r>
              <a:rPr lang="it-IT" b="1" i="1" dirty="0">
                <a:latin typeface="Perpetua" panose="02020502060401020303" pitchFamily="18" charset="0"/>
              </a:rPr>
              <a:t>siamo costretti a ricominciare con uno sforzo che richiede tutta la nostra umiltà e il non dare per scontato mai nulla. L'unica cosa assolutamente evidente in questi giorni è certamente l'impegno di coloro che in prima linea mettono a rischio se stessi per proteggere la salute dei cittadini".</a:t>
            </a:r>
          </a:p>
        </p:txBody>
      </p:sp>
      <p:sp>
        <p:nvSpPr>
          <p:cNvPr id="6" name="CasellaDiTesto 5"/>
          <p:cNvSpPr txBox="1"/>
          <p:nvPr/>
        </p:nvSpPr>
        <p:spPr>
          <a:xfrm>
            <a:off x="58138" y="721605"/>
            <a:ext cx="9127633" cy="1077218"/>
          </a:xfrm>
          <a:prstGeom prst="rect">
            <a:avLst/>
          </a:prstGeom>
          <a:noFill/>
        </p:spPr>
        <p:txBody>
          <a:bodyPr wrap="square" rtlCol="0">
            <a:spAutoFit/>
          </a:bodyPr>
          <a:lstStyle/>
          <a:p>
            <a:r>
              <a:rPr lang="it-IT" sz="1600" b="1" i="1" dirty="0" smtClean="0">
                <a:latin typeface="Perpetua" panose="02020502060401020303" pitchFamily="18" charset="0"/>
              </a:rPr>
              <a:t>...in questo tempo così difficile, in cui si combatte una vera e propria battaglia loro sono coloro che ci hanno salvato: medici, infermieri, operatori sanitari, militari, forze dell’ordine…eroi senza alcun superpotere in particolare ma solamente l’amore e la dedizione verso la loro professione che per la maggior parte delle volte viene sottovalutata…</a:t>
            </a:r>
          </a:p>
        </p:txBody>
      </p:sp>
      <p:sp>
        <p:nvSpPr>
          <p:cNvPr id="7" name="CasellaDiTesto 6"/>
          <p:cNvSpPr txBox="1"/>
          <p:nvPr/>
        </p:nvSpPr>
        <p:spPr>
          <a:xfrm>
            <a:off x="6499908" y="6493409"/>
            <a:ext cx="2685863" cy="369332"/>
          </a:xfrm>
          <a:prstGeom prst="rect">
            <a:avLst/>
          </a:prstGeom>
          <a:noFill/>
        </p:spPr>
        <p:txBody>
          <a:bodyPr wrap="none" rtlCol="0">
            <a:spAutoFit/>
          </a:bodyPr>
          <a:lstStyle/>
          <a:p>
            <a:r>
              <a:rPr lang="it-IT" b="1" i="1" dirty="0" smtClean="0">
                <a:latin typeface="Perpetua" panose="02020502060401020303" pitchFamily="18" charset="0"/>
              </a:rPr>
              <a:t>FORTUNATO D’ANCONA</a:t>
            </a:r>
            <a:endParaRPr lang="it-IT" b="1" i="1" dirty="0">
              <a:latin typeface="Perpetua" panose="020205020604010203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738" y="1587091"/>
            <a:ext cx="2325600" cy="13803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66" y="2979858"/>
            <a:ext cx="2611893" cy="15758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620244"/>
            <a:ext cx="2880320"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453" y="3058677"/>
            <a:ext cx="2338563" cy="15590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5" y="1921934"/>
            <a:ext cx="2114386" cy="11199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119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659" y="8899"/>
            <a:ext cx="9144000" cy="2123658"/>
          </a:xfrm>
          <a:prstGeom prst="rect">
            <a:avLst/>
          </a:prstGeom>
          <a:noFill/>
        </p:spPr>
        <p:txBody>
          <a:bodyPr wrap="square" rtlCol="0">
            <a:spAutoFit/>
          </a:bodyPr>
          <a:lstStyle/>
          <a:p>
            <a:r>
              <a:rPr lang="it-IT" b="1" i="1" dirty="0" smtClean="0">
                <a:latin typeface="Palatino Linotype" panose="02040502050505030304" pitchFamily="18" charset="0"/>
              </a:rPr>
              <a:t>E allora voglio portarvi e raccontarvi la mia esperienza, le mie sensazioni, le mie emozioni che scaturiscono da ciò che vedo e sento in televisione, essendo impossibilitata ad uscire a causa delle norme di sicurezza che sono state imposte…</a:t>
            </a:r>
          </a:p>
          <a:p>
            <a:endParaRPr lang="it-IT" sz="2400" dirty="0" smtClean="0"/>
          </a:p>
          <a:p>
            <a:r>
              <a:rPr lang="it-IT" b="1" i="1" dirty="0" smtClean="0">
                <a:latin typeface="Palatino Linotype" panose="02040502050505030304" pitchFamily="18" charset="0"/>
              </a:rPr>
              <a:t>Come afferma il cardinale Gianfranco Ravasi in un’intervista a «</a:t>
            </a:r>
            <a:r>
              <a:rPr lang="it-IT" b="1" i="1" dirty="0" err="1" smtClean="0">
                <a:solidFill>
                  <a:schemeClr val="bg1"/>
                </a:solidFill>
                <a:latin typeface="Palatino Linotype" panose="02040502050505030304" pitchFamily="18" charset="0"/>
              </a:rPr>
              <a:t>bel</a:t>
            </a:r>
            <a:r>
              <a:rPr lang="it-IT" b="1" i="1" dirty="0" err="1" smtClean="0">
                <a:solidFill>
                  <a:srgbClr val="FFC000"/>
                </a:solidFill>
                <a:latin typeface="Palatino Linotype" panose="02040502050505030304" pitchFamily="18" charset="0"/>
              </a:rPr>
              <a:t>tempo</a:t>
            </a:r>
            <a:r>
              <a:rPr lang="it-IT" b="1" i="1" dirty="0" err="1" smtClean="0">
                <a:solidFill>
                  <a:schemeClr val="bg1"/>
                </a:solidFill>
                <a:latin typeface="Palatino Linotype" panose="02040502050505030304" pitchFamily="18" charset="0"/>
              </a:rPr>
              <a:t>si</a:t>
            </a:r>
            <a:r>
              <a:rPr lang="it-IT" b="1" i="1" dirty="0" err="1" smtClean="0">
                <a:solidFill>
                  <a:srgbClr val="FFC000"/>
                </a:solidFill>
                <a:latin typeface="Palatino Linotype" panose="02040502050505030304" pitchFamily="18" charset="0"/>
              </a:rPr>
              <a:t>spera</a:t>
            </a:r>
            <a:r>
              <a:rPr lang="it-IT" b="1" i="1" dirty="0" smtClean="0">
                <a:latin typeface="Palatino Linotype" panose="02040502050505030304" pitchFamily="18" charset="0"/>
              </a:rPr>
              <a:t>»,</a:t>
            </a:r>
          </a:p>
          <a:p>
            <a:r>
              <a:rPr lang="it-IT" b="1" i="1" dirty="0" smtClean="0">
                <a:latin typeface="Palatino Linotype" panose="02040502050505030304" pitchFamily="18" charset="0"/>
              </a:rPr>
              <a:t>Dobbiamo cogliere questo tempo come un’occasione per </a:t>
            </a:r>
            <a:r>
              <a:rPr lang="it-IT" b="1" i="1" dirty="0" smtClean="0">
                <a:solidFill>
                  <a:srgbClr val="FFC000"/>
                </a:solidFill>
                <a:latin typeface="Palatino Linotype" panose="02040502050505030304" pitchFamily="18" charset="0"/>
              </a:rPr>
              <a:t>interrogarsi sul senso del vivere…</a:t>
            </a:r>
            <a:endParaRPr lang="it-IT" b="1" i="1" dirty="0">
              <a:solidFill>
                <a:srgbClr val="FFC000"/>
              </a:solidFill>
              <a:latin typeface="Palatino Linotype" panose="02040502050505030304" pitchFamily="18" charset="0"/>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97" b="11112"/>
          <a:stretch/>
        </p:blipFill>
        <p:spPr bwMode="auto">
          <a:xfrm>
            <a:off x="6367683" y="1916832"/>
            <a:ext cx="2417068" cy="13993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0" y="2115516"/>
            <a:ext cx="5634461" cy="5262979"/>
          </a:xfrm>
          <a:prstGeom prst="rect">
            <a:avLst/>
          </a:prstGeom>
          <a:noFill/>
        </p:spPr>
        <p:txBody>
          <a:bodyPr wrap="square" rtlCol="0">
            <a:spAutoFit/>
          </a:bodyPr>
          <a:lstStyle/>
          <a:p>
            <a:r>
              <a:rPr lang="it-IT" sz="1600" b="1" i="1" dirty="0" smtClean="0">
                <a:latin typeface="Palatino Linotype" panose="02040502050505030304" pitchFamily="18" charset="0"/>
              </a:rPr>
              <a:t>Voi non lo potete sapere ma l’atmosfera che si respira in questo periodo è quella del timore…</a:t>
            </a:r>
          </a:p>
          <a:p>
            <a:r>
              <a:rPr lang="it-IT" sz="1600" b="1" i="1" dirty="0" smtClean="0">
                <a:latin typeface="Palatino Linotype" panose="02040502050505030304" pitchFamily="18" charset="0"/>
              </a:rPr>
              <a:t>Può essere visto come un aspetto positivo…dovremmo avere sempre  tutti un po’ di timore perché esso  porta al rispetto: al rispetto nei confronti dell’altro, nella complessità della realtà …</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Abbiamo timore in questo periodo perché siamo di fronte a qualcosa di misterioso, di fronte a qualcosa di spiegabile solamente dal punto di vista della trama scientifica, che l’esperienza umana sta vivendo in una maniera veramente strana, impressionante , emozionante, sorprendente…</a:t>
            </a:r>
          </a:p>
          <a:p>
            <a:endParaRPr lang="it-IT" sz="1600" b="1" i="1" dirty="0" smtClean="0">
              <a:latin typeface="Palatino Linotype" panose="02040502050505030304" pitchFamily="18" charset="0"/>
            </a:endParaRPr>
          </a:p>
          <a:p>
            <a:r>
              <a:rPr lang="it-IT" sz="1600" b="1" i="1" dirty="0">
                <a:latin typeface="Palatino Linotype" panose="02040502050505030304" pitchFamily="18" charset="0"/>
              </a:rPr>
              <a:t>Si riscopre la fragilità umana e </a:t>
            </a:r>
            <a:r>
              <a:rPr lang="it-IT" sz="1600" b="1" i="1" dirty="0" smtClean="0">
                <a:latin typeface="Palatino Linotype" panose="02040502050505030304" pitchFamily="18" charset="0"/>
              </a:rPr>
              <a:t>come conseguenza </a:t>
            </a:r>
            <a:r>
              <a:rPr lang="it-IT" sz="1600" b="1" i="1" dirty="0">
                <a:latin typeface="Palatino Linotype" panose="02040502050505030304" pitchFamily="18" charset="0"/>
              </a:rPr>
              <a:t>a </a:t>
            </a:r>
            <a:r>
              <a:rPr lang="it-IT" sz="1600" b="1" i="1" dirty="0" smtClean="0">
                <a:latin typeface="Palatino Linotype" panose="02040502050505030304" pitchFamily="18" charset="0"/>
              </a:rPr>
              <a:t>ciò, riemerge la </a:t>
            </a:r>
            <a:r>
              <a:rPr lang="it-IT" sz="1600" b="1" i="1" dirty="0">
                <a:latin typeface="Palatino Linotype" panose="02040502050505030304" pitchFamily="18" charset="0"/>
              </a:rPr>
              <a:t>consapevolezza che esistono valori diversi: nel 2020 l’uomo ha visto crollare tante cose materiali, anche la sua stessa </a:t>
            </a:r>
            <a:r>
              <a:rPr lang="it-IT" sz="1600" b="1" i="1" dirty="0" smtClean="0">
                <a:latin typeface="Palatino Linotype" panose="02040502050505030304" pitchFamily="18" charset="0"/>
              </a:rPr>
              <a:t>vita…e così ha </a:t>
            </a:r>
            <a:r>
              <a:rPr lang="it-IT" sz="1600" b="1" i="1" dirty="0">
                <a:latin typeface="Palatino Linotype" panose="02040502050505030304" pitchFamily="18" charset="0"/>
              </a:rPr>
              <a:t>cominciato ad interrogarsi su cose che valgono un po’ di più e che prima non considerava, </a:t>
            </a:r>
            <a:r>
              <a:rPr lang="it-IT" sz="1600" b="1" i="1" dirty="0" smtClean="0">
                <a:latin typeface="Palatino Linotype" panose="02040502050505030304" pitchFamily="18" charset="0"/>
              </a:rPr>
              <a:t>…riguarda, quindi, </a:t>
            </a:r>
            <a:r>
              <a:rPr lang="it-IT" sz="1600" b="1" i="1" dirty="0">
                <a:latin typeface="Palatino Linotype" panose="02040502050505030304" pitchFamily="18" charset="0"/>
              </a:rPr>
              <a:t>la cosiddetta gerarchia </a:t>
            </a:r>
            <a:r>
              <a:rPr lang="it-IT" sz="1600" b="1" i="1" dirty="0" smtClean="0">
                <a:latin typeface="Palatino Linotype" panose="02040502050505030304" pitchFamily="18" charset="0"/>
              </a:rPr>
              <a:t>dei </a:t>
            </a:r>
            <a:r>
              <a:rPr lang="it-IT" sz="1600" b="1" i="1" dirty="0">
                <a:latin typeface="Palatino Linotype" panose="02040502050505030304" pitchFamily="18" charset="0"/>
              </a:rPr>
              <a:t>valori…</a:t>
            </a:r>
          </a:p>
          <a:p>
            <a:endParaRPr lang="it-IT" sz="1600" b="1" i="1" dirty="0">
              <a:latin typeface="Palatino Linotype" panose="02040502050505030304" pitchFamily="18" charset="0"/>
            </a:endParaRPr>
          </a:p>
          <a:p>
            <a:endParaRPr lang="it-IT" sz="1600" b="1" i="1" dirty="0">
              <a:latin typeface="Palatino Linotype" panose="02040502050505030304" pitchFamily="18" charset="0"/>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861048"/>
            <a:ext cx="313725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322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 y="-21805"/>
            <a:ext cx="5636253" cy="3354765"/>
          </a:xfrm>
          <a:prstGeom prst="rect">
            <a:avLst/>
          </a:prstGeom>
          <a:noFill/>
        </p:spPr>
        <p:txBody>
          <a:bodyPr wrap="square" rtlCol="0">
            <a:spAutoFit/>
          </a:bodyPr>
          <a:lstStyle/>
          <a:p>
            <a:r>
              <a:rPr lang="it-IT" sz="1600" b="1" i="1" dirty="0" smtClean="0">
                <a:latin typeface="Palatino Linotype" panose="02040502050505030304" pitchFamily="18" charset="0"/>
              </a:rPr>
              <a:t>Cari posteri,</a:t>
            </a:r>
          </a:p>
          <a:p>
            <a:r>
              <a:rPr lang="it-IT" sz="1600" b="1" i="1" dirty="0" smtClean="0">
                <a:latin typeface="Palatino Linotype" panose="02040502050505030304" pitchFamily="18" charset="0"/>
              </a:rPr>
              <a:t>Sono Francesca Mangia, una semplice ragazza italiana che ha compiuto i suoi 18 anni in quarantena…e volete sapere perché? </a:t>
            </a:r>
          </a:p>
          <a:p>
            <a:r>
              <a:rPr lang="it-IT" sz="1600" b="1" i="1" dirty="0" smtClean="0">
                <a:latin typeface="Palatino Linotype" panose="02040502050505030304" pitchFamily="18" charset="0"/>
              </a:rPr>
              <a:t>Beh, il motivo è semplice: li ho compiuti il 12 aprile 2020…un anno che avrete sicuramente incontrato nelle pagine </a:t>
            </a:r>
            <a:r>
              <a:rPr lang="it-IT" sz="1600" b="1" i="1" dirty="0">
                <a:latin typeface="Palatino Linotype" panose="02040502050505030304" pitchFamily="18" charset="0"/>
              </a:rPr>
              <a:t>d</a:t>
            </a:r>
            <a:r>
              <a:rPr lang="it-IT" sz="1600" b="1" i="1" dirty="0" smtClean="0">
                <a:latin typeface="Palatino Linotype" panose="02040502050505030304" pitchFamily="18" charset="0"/>
              </a:rPr>
              <a:t>i storia da studiare…</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Ebbene sì,</a:t>
            </a:r>
            <a:r>
              <a:rPr lang="it-IT" sz="1600" b="1" i="1" dirty="0" smtClean="0">
                <a:solidFill>
                  <a:srgbClr val="FF0000"/>
                </a:solidFill>
                <a:latin typeface="Palatino Linotype" panose="02040502050505030304" pitchFamily="18" charset="0"/>
              </a:rPr>
              <a:t> Il </a:t>
            </a:r>
            <a:r>
              <a:rPr lang="it-IT" sz="1600" b="1" i="1" dirty="0">
                <a:solidFill>
                  <a:srgbClr val="FF0000"/>
                </a:solidFill>
                <a:latin typeface="Palatino Linotype" panose="02040502050505030304" pitchFamily="18" charset="0"/>
              </a:rPr>
              <a:t>2020 </a:t>
            </a:r>
            <a:r>
              <a:rPr lang="it-IT" sz="1600" b="1" i="1" dirty="0" smtClean="0">
                <a:solidFill>
                  <a:srgbClr val="FF0000"/>
                </a:solidFill>
                <a:latin typeface="Palatino Linotype" panose="02040502050505030304" pitchFamily="18" charset="0"/>
              </a:rPr>
              <a:t>è stato </a:t>
            </a:r>
            <a:r>
              <a:rPr lang="it-IT" sz="1600" b="1" i="1" dirty="0">
                <a:solidFill>
                  <a:srgbClr val="FF0000"/>
                </a:solidFill>
                <a:latin typeface="Palatino Linotype" panose="02040502050505030304" pitchFamily="18" charset="0"/>
              </a:rPr>
              <a:t>un tempo che ci </a:t>
            </a:r>
            <a:r>
              <a:rPr lang="it-IT" sz="1600" b="1" i="1" dirty="0" smtClean="0">
                <a:solidFill>
                  <a:srgbClr val="FF0000"/>
                </a:solidFill>
                <a:latin typeface="Palatino Linotype" panose="02040502050505030304" pitchFamily="18" charset="0"/>
              </a:rPr>
              <a:t>ha chiesto </a:t>
            </a:r>
            <a:r>
              <a:rPr lang="it-IT" sz="1600" b="1" i="1" dirty="0">
                <a:solidFill>
                  <a:srgbClr val="FF0000"/>
                </a:solidFill>
                <a:latin typeface="Palatino Linotype" panose="02040502050505030304" pitchFamily="18" charset="0"/>
              </a:rPr>
              <a:t>di riflettere sul senso di quello che ci </a:t>
            </a:r>
            <a:r>
              <a:rPr lang="it-IT" sz="1600" b="1" i="1" dirty="0" smtClean="0">
                <a:solidFill>
                  <a:srgbClr val="FF0000"/>
                </a:solidFill>
                <a:latin typeface="Palatino Linotype" panose="02040502050505030304" pitchFamily="18" charset="0"/>
              </a:rPr>
              <a:t>stava arrivando.</a:t>
            </a:r>
          </a:p>
          <a:p>
            <a:endParaRPr lang="it-IT" sz="1600" b="1" i="1" dirty="0">
              <a:latin typeface="Palatino Linotype" panose="02040502050505030304" pitchFamily="18" charset="0"/>
            </a:endParaRPr>
          </a:p>
          <a:p>
            <a:endParaRPr lang="it-IT" sz="2000" b="1" i="1" dirty="0" smtClean="0">
              <a:latin typeface="Palatino Linotype" panose="02040502050505030304" pitchFamily="18" charset="0"/>
            </a:endParaRPr>
          </a:p>
          <a:p>
            <a:endParaRPr lang="it-IT" sz="1600" b="1" i="1" dirty="0">
              <a:latin typeface="Palatino Linotype" panose="02040502050505030304" pitchFamily="18" charset="0"/>
            </a:endParaRPr>
          </a:p>
        </p:txBody>
      </p:sp>
      <p:sp>
        <p:nvSpPr>
          <p:cNvPr id="3" name="CasellaDiTesto 2"/>
          <p:cNvSpPr txBox="1"/>
          <p:nvPr/>
        </p:nvSpPr>
        <p:spPr>
          <a:xfrm>
            <a:off x="6444208" y="292006"/>
            <a:ext cx="2555776" cy="369332"/>
          </a:xfrm>
          <a:prstGeom prst="rect">
            <a:avLst/>
          </a:prstGeom>
          <a:noFill/>
        </p:spPr>
        <p:txBody>
          <a:bodyPr wrap="square" rtlCol="0">
            <a:spAutoFit/>
          </a:bodyPr>
          <a:lstStyle/>
          <a:p>
            <a:r>
              <a:rPr lang="it-IT" b="1" i="1" dirty="0" smtClean="0">
                <a:latin typeface="Palatino Linotype" panose="02040502050505030304" pitchFamily="18" charset="0"/>
              </a:rPr>
              <a:t>Aprile 2020</a:t>
            </a:r>
            <a:endParaRPr lang="it-IT" b="1" i="1" dirty="0">
              <a:latin typeface="Palatino Linotype" panose="0204050205050503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148" y="1242301"/>
            <a:ext cx="3419871" cy="2244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 y="2579906"/>
            <a:ext cx="5436097" cy="4278094"/>
          </a:xfrm>
          <a:prstGeom prst="rect">
            <a:avLst/>
          </a:prstGeom>
        </p:spPr>
        <p:txBody>
          <a:bodyPr wrap="square">
            <a:spAutoFit/>
          </a:bodyPr>
          <a:lstStyle/>
          <a:p>
            <a:r>
              <a:rPr lang="it-IT" sz="1600" b="1" i="1" dirty="0">
                <a:latin typeface="Palatino Linotype" panose="02040502050505030304" pitchFamily="18" charset="0"/>
              </a:rPr>
              <a:t>Stava arrivando la </a:t>
            </a:r>
            <a:r>
              <a:rPr lang="it-IT" sz="1600" b="1" i="1" dirty="0">
                <a:solidFill>
                  <a:schemeClr val="accent6">
                    <a:lumMod val="60000"/>
                    <a:lumOff val="40000"/>
                  </a:schemeClr>
                </a:solidFill>
                <a:latin typeface="Palatino Linotype" panose="02040502050505030304" pitchFamily="18" charset="0"/>
              </a:rPr>
              <a:t>PRIMAVERA</a:t>
            </a:r>
            <a:r>
              <a:rPr lang="it-IT" sz="1600" b="1" i="1" dirty="0">
                <a:latin typeface="Palatino Linotype" panose="02040502050505030304" pitchFamily="18" charset="0"/>
              </a:rPr>
              <a:t>, la quale, ignara di tutto continuava il suo percorso per prendersi i mesi che le spettavano: </a:t>
            </a:r>
            <a:r>
              <a:rPr lang="it-IT" sz="1600" b="1" i="1" dirty="0">
                <a:solidFill>
                  <a:schemeClr val="accent6">
                    <a:lumMod val="60000"/>
                    <a:lumOff val="40000"/>
                  </a:schemeClr>
                </a:solidFill>
                <a:latin typeface="Palatino Linotype" panose="02040502050505030304" pitchFamily="18" charset="0"/>
              </a:rPr>
              <a:t>i fiori cominciavano a sbocciare, il sole a splendere, tornavano gli uccelli, il cielo si colorava di un azzurro limpido…diventava buio sempre più tardi e tutti erano felici perché a breve sarebbe arrivata l’estate e questo significava fine della scuola, vacanze, mare, divertimento…</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Tutto continuava ad esistere e a proseguire il suo </a:t>
            </a:r>
            <a:r>
              <a:rPr lang="it-IT" sz="1600" b="1" i="1" dirty="0" smtClean="0">
                <a:latin typeface="Palatino Linotype" panose="02040502050505030304" pitchFamily="18" charset="0"/>
              </a:rPr>
              <a:t>percorso nel modo più naturale possibile…</a:t>
            </a:r>
            <a:endParaRPr lang="it-IT" sz="1600" b="1" i="1" dirty="0">
              <a:latin typeface="Palatino Linotype" panose="02040502050505030304" pitchFamily="18" charset="0"/>
            </a:endParaRPr>
          </a:p>
          <a:p>
            <a:endParaRPr lang="it-IT" sz="1600" b="1" i="1" dirty="0">
              <a:latin typeface="Palatino Linotype" panose="02040502050505030304" pitchFamily="18" charset="0"/>
            </a:endParaRPr>
          </a:p>
          <a:p>
            <a:r>
              <a:rPr lang="it-IT" sz="1600" b="1" i="1" dirty="0">
                <a:latin typeface="Palatino Linotype" panose="02040502050505030304" pitchFamily="18" charset="0"/>
              </a:rPr>
              <a:t>Ma l’11 marzo </a:t>
            </a:r>
            <a:r>
              <a:rPr lang="it-IT" sz="1600" b="1" i="1" dirty="0" smtClean="0">
                <a:latin typeface="Palatino Linotype" panose="02040502050505030304" pitchFamily="18" charset="0"/>
              </a:rPr>
              <a:t>accadde </a:t>
            </a:r>
            <a:r>
              <a:rPr lang="it-IT" sz="1600" b="1" i="1" dirty="0">
                <a:latin typeface="Palatino Linotype" panose="02040502050505030304" pitchFamily="18" charset="0"/>
              </a:rPr>
              <a:t>qualcosa che stava per sconvolgere non solo la mia vita ma quella di miliardi di persone e adesso vi spiegherò il perché….</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 </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3933056"/>
            <a:ext cx="1689761" cy="227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05" y="5373216"/>
            <a:ext cx="2384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6523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33181"/>
            <a:ext cx="8748464" cy="1015663"/>
          </a:xfrm>
          <a:prstGeom prst="rect">
            <a:avLst/>
          </a:prstGeom>
          <a:noFill/>
        </p:spPr>
        <p:txBody>
          <a:bodyPr wrap="square" rtlCol="0">
            <a:spAutoFit/>
          </a:bodyPr>
          <a:lstStyle/>
          <a:p>
            <a:r>
              <a:rPr lang="it-IT" sz="2000" b="1" i="1" dirty="0" smtClean="0">
                <a:latin typeface="Palatino Linotype" panose="02040502050505030304" pitchFamily="18" charset="0"/>
              </a:rPr>
              <a:t>Infatti se mi guardo intorno vedo un mondo cambiato, un mondo che spero sia ancora quello che state vivendo voi…un mondo diverso da quello che fino al 2020  ho vissuto io…</a:t>
            </a:r>
            <a:endParaRPr lang="it-IT" sz="2000" b="1" i="1" dirty="0">
              <a:latin typeface="Palatino Linotype" panose="02040502050505030304" pitchFamily="18" charset="0"/>
            </a:endParaRPr>
          </a:p>
        </p:txBody>
      </p:sp>
      <p:sp>
        <p:nvSpPr>
          <p:cNvPr id="7" name="CasellaDiTesto 6"/>
          <p:cNvSpPr txBox="1"/>
          <p:nvPr/>
        </p:nvSpPr>
        <p:spPr>
          <a:xfrm>
            <a:off x="37666" y="1484784"/>
            <a:ext cx="5576978" cy="5324535"/>
          </a:xfrm>
          <a:prstGeom prst="rect">
            <a:avLst/>
          </a:prstGeom>
          <a:noFill/>
        </p:spPr>
        <p:txBody>
          <a:bodyPr wrap="square" rtlCol="0">
            <a:spAutoFit/>
          </a:bodyPr>
          <a:lstStyle/>
          <a:p>
            <a:r>
              <a:rPr lang="it-IT" sz="2000" b="1" i="1" dirty="0">
                <a:solidFill>
                  <a:srgbClr val="FF0000"/>
                </a:solidFill>
                <a:latin typeface="Perpetua" panose="02020502060401020303" pitchFamily="18" charset="0"/>
              </a:rPr>
              <a:t>L</a:t>
            </a:r>
            <a:r>
              <a:rPr lang="it-IT" sz="2000" b="1" i="1" dirty="0" smtClean="0">
                <a:solidFill>
                  <a:srgbClr val="FF0000"/>
                </a:solidFill>
                <a:latin typeface="Perpetua" panose="02020502060401020303" pitchFamily="18" charset="0"/>
              </a:rPr>
              <a:t>’uomo si </a:t>
            </a:r>
            <a:r>
              <a:rPr lang="it-IT" sz="2000" b="1" i="1" dirty="0" err="1" smtClean="0">
                <a:solidFill>
                  <a:srgbClr val="FF0000"/>
                </a:solidFill>
                <a:latin typeface="Perpetua" panose="02020502060401020303" pitchFamily="18" charset="0"/>
              </a:rPr>
              <a:t>e’</a:t>
            </a:r>
            <a:r>
              <a:rPr lang="it-IT" sz="2000" b="1" i="1" dirty="0" smtClean="0">
                <a:solidFill>
                  <a:srgbClr val="FF0000"/>
                </a:solidFill>
                <a:latin typeface="Perpetua" panose="02020502060401020303" pitchFamily="18" charset="0"/>
              </a:rPr>
              <a:t> fermato</a:t>
            </a:r>
            <a:r>
              <a:rPr lang="it-IT" sz="2000" b="1" i="1" dirty="0" smtClean="0">
                <a:latin typeface="Perpetua" panose="02020502060401020303" pitchFamily="18" charset="0"/>
              </a:rPr>
              <a:t>, ha bloccato per un periodo la sua vita frenetica che lo distraeva dalle cose veramente importanti…sta </a:t>
            </a:r>
            <a:r>
              <a:rPr lang="it-IT" sz="2000" b="1" i="1" dirty="0" smtClean="0">
                <a:solidFill>
                  <a:srgbClr val="FF0000"/>
                </a:solidFill>
                <a:latin typeface="Perpetua" panose="02020502060401020303" pitchFamily="18" charset="0"/>
              </a:rPr>
              <a:t>riscoprendo</a:t>
            </a:r>
            <a:r>
              <a:rPr lang="it-IT" sz="2000" b="1" i="1" dirty="0" smtClean="0">
                <a:latin typeface="Perpetua" panose="02020502060401020303" pitchFamily="18" charset="0"/>
              </a:rPr>
              <a:t>, in questo momento particolare, quanto </a:t>
            </a:r>
            <a:r>
              <a:rPr lang="it-IT" sz="2000" b="1" i="1" dirty="0" err="1" smtClean="0">
                <a:latin typeface="Perpetua" panose="02020502060401020303" pitchFamily="18" charset="0"/>
              </a:rPr>
              <a:t>puo’</a:t>
            </a:r>
            <a:r>
              <a:rPr lang="it-IT" sz="2000" b="1" i="1" dirty="0" smtClean="0">
                <a:latin typeface="Perpetua" panose="02020502060401020303" pitchFamily="18" charset="0"/>
              </a:rPr>
              <a:t> essere bello e piacevole trascorrere del tempo con la sua </a:t>
            </a:r>
            <a:r>
              <a:rPr lang="it-IT" sz="2000" b="1" i="1" dirty="0" err="1" smtClean="0">
                <a:latin typeface="Perpetua" panose="02020502060401020303" pitchFamily="18" charset="0"/>
              </a:rPr>
              <a:t>famiglia,i</a:t>
            </a:r>
            <a:r>
              <a:rPr lang="it-IT" sz="2000" b="1" i="1" dirty="0" smtClean="0">
                <a:latin typeface="Perpetua" panose="02020502060401020303" pitchFamily="18" charset="0"/>
              </a:rPr>
              <a:t> </a:t>
            </a:r>
            <a:r>
              <a:rPr lang="it-IT" sz="2000" b="1" i="1" dirty="0" err="1" smtClean="0">
                <a:latin typeface="Perpetua" panose="02020502060401020303" pitchFamily="18" charset="0"/>
              </a:rPr>
              <a:t>genitori,i</a:t>
            </a:r>
            <a:r>
              <a:rPr lang="it-IT" sz="2000" b="1" i="1" dirty="0" smtClean="0">
                <a:latin typeface="Perpetua" panose="02020502060401020303" pitchFamily="18" charset="0"/>
              </a:rPr>
              <a:t> nonni, i figli, …sta riscoprendo come </a:t>
            </a:r>
            <a:r>
              <a:rPr lang="it-IT" sz="2000" b="1" i="1" dirty="0" err="1" smtClean="0">
                <a:latin typeface="Perpetua" panose="02020502060401020303" pitchFamily="18" charset="0"/>
              </a:rPr>
              <a:t>puo’</a:t>
            </a:r>
            <a:r>
              <a:rPr lang="it-IT" sz="2000" b="1" i="1" dirty="0" smtClean="0">
                <a:latin typeface="Perpetua" panose="02020502060401020303" pitchFamily="18" charset="0"/>
              </a:rPr>
              <a:t> essere bello dedicare del tempo a se’ </a:t>
            </a:r>
            <a:r>
              <a:rPr lang="it-IT" sz="2000" b="1" i="1" dirty="0" err="1" smtClean="0">
                <a:latin typeface="Perpetua" panose="02020502060401020303" pitchFamily="18" charset="0"/>
              </a:rPr>
              <a:t>stessi,ai</a:t>
            </a:r>
            <a:r>
              <a:rPr lang="it-IT" sz="2000" b="1" i="1" dirty="0" smtClean="0">
                <a:latin typeface="Perpetua" panose="02020502060401020303" pitchFamily="18" charset="0"/>
              </a:rPr>
              <a:t> suoi hobby</a:t>
            </a:r>
            <a:r>
              <a:rPr lang="it-IT" sz="2000" b="1" i="1" dirty="0" smtClean="0">
                <a:solidFill>
                  <a:srgbClr val="FF0000"/>
                </a:solidFill>
                <a:latin typeface="Perpetua" panose="02020502060401020303" pitchFamily="18" charset="0"/>
              </a:rPr>
              <a:t>…realizza man mano che quelle cose che egli dava per scontate alla fine non lo erano poi </a:t>
            </a:r>
            <a:r>
              <a:rPr lang="it-IT" sz="2000" b="1" i="1" dirty="0" err="1" smtClean="0">
                <a:solidFill>
                  <a:srgbClr val="FF0000"/>
                </a:solidFill>
                <a:latin typeface="Perpetua" panose="02020502060401020303" pitchFamily="18" charset="0"/>
              </a:rPr>
              <a:t>cosi’tanto</a:t>
            </a:r>
            <a:r>
              <a:rPr lang="it-IT" sz="2000" b="1" i="1" dirty="0" smtClean="0">
                <a:solidFill>
                  <a:srgbClr val="FF0000"/>
                </a:solidFill>
                <a:latin typeface="Perpetua" panose="02020502060401020303" pitchFamily="18" charset="0"/>
              </a:rPr>
              <a:t>…</a:t>
            </a:r>
            <a:r>
              <a:rPr lang="it-IT" sz="2000" b="1" i="1" dirty="0" err="1" smtClean="0">
                <a:solidFill>
                  <a:srgbClr val="FF0000"/>
                </a:solidFill>
                <a:latin typeface="Perpetua" panose="02020502060401020303" pitchFamily="18" charset="0"/>
              </a:rPr>
              <a:t>perche</a:t>
            </a:r>
            <a:r>
              <a:rPr lang="it-IT" sz="2000" b="1" i="1" dirty="0" smtClean="0">
                <a:solidFill>
                  <a:srgbClr val="FF0000"/>
                </a:solidFill>
                <a:latin typeface="Perpetua" panose="02020502060401020303" pitchFamily="18" charset="0"/>
              </a:rPr>
              <a:t>’, in fondo si sa, ci rendiamo conto dell’importanza di qualcosa solo quando la perdiamo…</a:t>
            </a:r>
          </a:p>
          <a:p>
            <a:endParaRPr lang="it-IT" sz="2000" b="1" i="1" dirty="0" smtClean="0">
              <a:latin typeface="Perpetua" panose="02020502060401020303" pitchFamily="18" charset="0"/>
            </a:endParaRPr>
          </a:p>
          <a:p>
            <a:r>
              <a:rPr lang="it-IT" sz="2000" b="1" i="1" dirty="0">
                <a:latin typeface="Perpetua" panose="02020502060401020303" pitchFamily="18" charset="0"/>
              </a:rPr>
              <a:t>S</a:t>
            </a:r>
            <a:r>
              <a:rPr lang="it-IT" sz="2000" b="1" i="1" dirty="0" smtClean="0">
                <a:latin typeface="Perpetua" panose="02020502060401020303" pitchFamily="18" charset="0"/>
              </a:rPr>
              <a:t>i sente la mancanza di chi </a:t>
            </a:r>
            <a:r>
              <a:rPr lang="it-IT" sz="2000" b="1" i="1" dirty="0" err="1" smtClean="0">
                <a:latin typeface="Perpetua" panose="02020502060401020303" pitchFamily="18" charset="0"/>
              </a:rPr>
              <a:t>e’</a:t>
            </a:r>
            <a:r>
              <a:rPr lang="it-IT" sz="2000" b="1" i="1" dirty="0" smtClean="0">
                <a:latin typeface="Perpetua" panose="02020502060401020303" pitchFamily="18" charset="0"/>
              </a:rPr>
              <a:t> lontano comprendendo </a:t>
            </a:r>
            <a:r>
              <a:rPr lang="it-IT" sz="2000" b="1" i="1" dirty="0" err="1" smtClean="0">
                <a:latin typeface="Perpetua" panose="02020502060401020303" pitchFamily="18" charset="0"/>
              </a:rPr>
              <a:t>cosi’</a:t>
            </a:r>
            <a:r>
              <a:rPr lang="it-IT" sz="2000" b="1" i="1" dirty="0" smtClean="0">
                <a:latin typeface="Perpetua" panose="02020502060401020303" pitchFamily="18" charset="0"/>
              </a:rPr>
              <a:t> i veri affetti: la mancanza degli </a:t>
            </a:r>
            <a:r>
              <a:rPr lang="it-IT" sz="2000" b="1" i="1" dirty="0" err="1" smtClean="0">
                <a:latin typeface="Perpetua" panose="02020502060401020303" pitchFamily="18" charset="0"/>
              </a:rPr>
              <a:t>amici,del</a:t>
            </a:r>
            <a:r>
              <a:rPr lang="it-IT" sz="2000" b="1" i="1" dirty="0" smtClean="0">
                <a:latin typeface="Perpetua" panose="02020502060401020303" pitchFamily="18" charset="0"/>
              </a:rPr>
              <a:t> fidanzato…si effettuano videochiamate per sentirsi meno soli:  impazza sui social l’</a:t>
            </a:r>
            <a:r>
              <a:rPr lang="it-IT" sz="2000" b="1" i="1" dirty="0" err="1" smtClean="0">
                <a:latin typeface="Perpetua" panose="02020502060401020303" pitchFamily="18" charset="0"/>
              </a:rPr>
              <a:t>hashtag</a:t>
            </a:r>
            <a:r>
              <a:rPr lang="it-IT" sz="2000" b="1" i="1" dirty="0" smtClean="0">
                <a:latin typeface="Perpetua" panose="02020502060401020303" pitchFamily="18" charset="0"/>
              </a:rPr>
              <a:t> </a:t>
            </a:r>
            <a:r>
              <a:rPr lang="it-IT" sz="2000" b="1" i="1" u="sng" dirty="0" smtClean="0">
                <a:solidFill>
                  <a:srgbClr val="FF0000"/>
                </a:solidFill>
                <a:latin typeface="Perpetua" panose="02020502060401020303" pitchFamily="18" charset="0"/>
              </a:rPr>
              <a:t>#</a:t>
            </a:r>
            <a:r>
              <a:rPr lang="it-IT" sz="2000" b="1" i="1" u="sng" dirty="0" err="1" smtClean="0">
                <a:solidFill>
                  <a:srgbClr val="FF0000"/>
                </a:solidFill>
                <a:latin typeface="Perpetua" panose="02020502060401020303" pitchFamily="18" charset="0"/>
              </a:rPr>
              <a:t>lontanimavicini</a:t>
            </a:r>
            <a:r>
              <a:rPr lang="it-IT" sz="2000" b="1" i="1" u="sng" dirty="0" smtClean="0">
                <a:solidFill>
                  <a:srgbClr val="FF0000"/>
                </a:solidFill>
                <a:latin typeface="Perpetua" panose="02020502060401020303" pitchFamily="18" charset="0"/>
              </a:rPr>
              <a:t>…</a:t>
            </a: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74" y="1098624"/>
            <a:ext cx="2396902" cy="1596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716" y="2813229"/>
            <a:ext cx="2650640" cy="1855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2754"/>
          <a:stretch/>
        </p:blipFill>
        <p:spPr bwMode="auto">
          <a:xfrm>
            <a:off x="6748783" y="4879518"/>
            <a:ext cx="2279982" cy="14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8421" r="50000"/>
          <a:stretch/>
        </p:blipFill>
        <p:spPr bwMode="auto">
          <a:xfrm>
            <a:off x="5598054" y="4879518"/>
            <a:ext cx="1150729" cy="1888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1601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88640"/>
            <a:ext cx="4572000" cy="6186309"/>
          </a:xfrm>
          <a:prstGeom prst="rect">
            <a:avLst/>
          </a:prstGeom>
        </p:spPr>
        <p:txBody>
          <a:bodyPr wrap="square">
            <a:spAutoFit/>
          </a:bodyPr>
          <a:lstStyle/>
          <a:p>
            <a:r>
              <a:rPr lang="it-IT" sz="2200" b="1" i="1" dirty="0">
                <a:solidFill>
                  <a:srgbClr val="FF0000"/>
                </a:solidFill>
                <a:latin typeface="Perpetua" panose="02020502060401020303" pitchFamily="18" charset="0"/>
              </a:rPr>
              <a:t>L</a:t>
            </a:r>
            <a:r>
              <a:rPr lang="it-IT" sz="2200" b="1" i="1" dirty="0" smtClean="0">
                <a:solidFill>
                  <a:srgbClr val="FF0000"/>
                </a:solidFill>
                <a:latin typeface="Perpetua" panose="02020502060401020303" pitchFamily="18" charset="0"/>
              </a:rPr>
              <a:t>’emergenza ha anche risvegliato il </a:t>
            </a:r>
            <a:r>
              <a:rPr lang="it-IT" sz="2200" b="1" i="1" dirty="0" smtClean="0">
                <a:solidFill>
                  <a:schemeClr val="accent3">
                    <a:lumMod val="50000"/>
                  </a:schemeClr>
                </a:solidFill>
                <a:latin typeface="Perpetua" panose="02020502060401020303" pitchFamily="18" charset="0"/>
              </a:rPr>
              <a:t>patriottismo</a:t>
            </a:r>
            <a:r>
              <a:rPr lang="it-IT" sz="2200" b="1" i="1" dirty="0" smtClean="0">
                <a:solidFill>
                  <a:schemeClr val="bg1">
                    <a:lumMod val="85000"/>
                  </a:schemeClr>
                </a:solidFill>
                <a:latin typeface="Perpetua" panose="02020502060401020303" pitchFamily="18" charset="0"/>
              </a:rPr>
              <a:t> </a:t>
            </a:r>
            <a:r>
              <a:rPr lang="it-IT" sz="2200" b="1" i="1" dirty="0" smtClean="0">
                <a:solidFill>
                  <a:schemeClr val="bg1"/>
                </a:solidFill>
                <a:latin typeface="Perpetua" panose="02020502060401020303" pitchFamily="18" charset="0"/>
              </a:rPr>
              <a:t>degli</a:t>
            </a:r>
            <a:r>
              <a:rPr lang="it-IT" sz="2200" b="1" i="1" dirty="0" smtClean="0">
                <a:solidFill>
                  <a:schemeClr val="bg1">
                    <a:lumMod val="85000"/>
                  </a:schemeClr>
                </a:solidFill>
                <a:latin typeface="Perpetua" panose="02020502060401020303" pitchFamily="18" charset="0"/>
              </a:rPr>
              <a:t> </a:t>
            </a:r>
            <a:r>
              <a:rPr lang="it-IT" sz="2200" b="1" i="1" dirty="0" smtClean="0">
                <a:solidFill>
                  <a:srgbClr val="FF0000"/>
                </a:solidFill>
                <a:latin typeface="Perpetua" panose="02020502060401020303" pitchFamily="18" charset="0"/>
              </a:rPr>
              <a:t>italiani:  </a:t>
            </a:r>
            <a:r>
              <a:rPr lang="it-IT" sz="2200" b="1" i="1" dirty="0" smtClean="0">
                <a:latin typeface="Perpetua" panose="02020502060401020303" pitchFamily="18" charset="0"/>
              </a:rPr>
              <a:t>i cittadini si sentono uniti sotto il concetto di </a:t>
            </a:r>
            <a:r>
              <a:rPr lang="it-IT" sz="2200" b="1" i="1" dirty="0" smtClean="0">
                <a:solidFill>
                  <a:srgbClr val="FF0000"/>
                </a:solidFill>
                <a:latin typeface="Perpetua" panose="02020502060401020303" pitchFamily="18" charset="0"/>
              </a:rPr>
              <a:t>bene comune</a:t>
            </a:r>
            <a:r>
              <a:rPr lang="it-IT" sz="2200" b="1" i="1" dirty="0" smtClean="0">
                <a:latin typeface="Perpetua" panose="02020502060401020303" pitchFamily="18" charset="0"/>
              </a:rPr>
              <a:t>…</a:t>
            </a:r>
          </a:p>
          <a:p>
            <a:r>
              <a:rPr lang="it-IT" sz="2200" b="1" i="1" dirty="0" smtClean="0">
                <a:latin typeface="Perpetua" panose="02020502060401020303" pitchFamily="18" charset="0"/>
              </a:rPr>
              <a:t>dai balconi, nelle </a:t>
            </a:r>
            <a:r>
              <a:rPr lang="it-IT" sz="2200" b="1" i="1" dirty="0" err="1" smtClean="0">
                <a:latin typeface="Perpetua" panose="02020502060401020303" pitchFamily="18" charset="0"/>
              </a:rPr>
              <a:t>citta’,si</a:t>
            </a:r>
            <a:r>
              <a:rPr lang="it-IT" sz="2200" b="1" i="1" dirty="0" smtClean="0">
                <a:latin typeface="Perpetua" panose="02020502060401020303" pitchFamily="18" charset="0"/>
              </a:rPr>
              <a:t> sente cantare l’inno di Mameli e le canzoni che hanno scritto la storia e reso grande la nostra nazione…si lancia l’</a:t>
            </a:r>
            <a:r>
              <a:rPr lang="it-IT" sz="2200" b="1" i="1" dirty="0" err="1" smtClean="0">
                <a:latin typeface="Perpetua" panose="02020502060401020303" pitchFamily="18" charset="0"/>
              </a:rPr>
              <a:t>hashtag</a:t>
            </a:r>
            <a:r>
              <a:rPr lang="it-IT" sz="2200" b="1" i="1" dirty="0" smtClean="0">
                <a:latin typeface="Perpetua" panose="02020502060401020303" pitchFamily="18" charset="0"/>
              </a:rPr>
              <a:t> </a:t>
            </a:r>
            <a:r>
              <a:rPr lang="it-IT" sz="2200" b="1" i="1" dirty="0" smtClean="0">
                <a:solidFill>
                  <a:srgbClr val="FF0000"/>
                </a:solidFill>
                <a:latin typeface="Perpetua" panose="02020502060401020303" pitchFamily="18" charset="0"/>
              </a:rPr>
              <a:t>#</a:t>
            </a:r>
            <a:r>
              <a:rPr lang="it-IT" sz="2200" b="1" i="1" dirty="0" err="1" smtClean="0">
                <a:solidFill>
                  <a:srgbClr val="00B050"/>
                </a:solidFill>
                <a:latin typeface="Perpetua" panose="02020502060401020303" pitchFamily="18" charset="0"/>
              </a:rPr>
              <a:t>io</a:t>
            </a:r>
            <a:r>
              <a:rPr lang="it-IT" sz="2200" b="1" i="1" dirty="0" err="1" smtClean="0">
                <a:solidFill>
                  <a:schemeClr val="bg1"/>
                </a:solidFill>
                <a:latin typeface="Perpetua" panose="02020502060401020303" pitchFamily="18" charset="0"/>
              </a:rPr>
              <a:t>resto</a:t>
            </a:r>
            <a:r>
              <a:rPr lang="it-IT" sz="2200" b="1" i="1" dirty="0" err="1" smtClean="0">
                <a:solidFill>
                  <a:srgbClr val="FF0000"/>
                </a:solidFill>
                <a:latin typeface="Perpetua" panose="02020502060401020303" pitchFamily="18" charset="0"/>
              </a:rPr>
              <a:t>acasa</a:t>
            </a:r>
            <a:r>
              <a:rPr lang="it-IT" sz="2200" b="1" i="1" dirty="0" smtClean="0">
                <a:solidFill>
                  <a:srgbClr val="FF0000"/>
                </a:solidFill>
                <a:latin typeface="Perpetua" panose="02020502060401020303" pitchFamily="18" charset="0"/>
              </a:rPr>
              <a:t>  </a:t>
            </a:r>
            <a:r>
              <a:rPr lang="it-IT" sz="2200" b="1" i="1" dirty="0" smtClean="0">
                <a:latin typeface="Perpetua" panose="02020502060401020303" pitchFamily="18" charset="0"/>
              </a:rPr>
              <a:t>e </a:t>
            </a:r>
            <a:r>
              <a:rPr lang="it-IT" sz="2200" b="1" i="1" dirty="0" smtClean="0">
                <a:solidFill>
                  <a:srgbClr val="FF0000"/>
                </a:solidFill>
                <a:latin typeface="Perpetua" panose="02020502060401020303" pitchFamily="18" charset="0"/>
              </a:rPr>
              <a:t>#</a:t>
            </a:r>
            <a:r>
              <a:rPr lang="it-IT" sz="2200" b="1" i="1" dirty="0" err="1" smtClean="0">
                <a:solidFill>
                  <a:srgbClr val="00B050"/>
                </a:solidFill>
                <a:latin typeface="Perpetua" panose="02020502060401020303" pitchFamily="18" charset="0"/>
              </a:rPr>
              <a:t>andra’</a:t>
            </a:r>
            <a:r>
              <a:rPr lang="it-IT" sz="2200" b="1" i="1" dirty="0" err="1" smtClean="0">
                <a:solidFill>
                  <a:schemeClr val="bg1"/>
                </a:solidFill>
                <a:latin typeface="Perpetua" panose="02020502060401020303" pitchFamily="18" charset="0"/>
              </a:rPr>
              <a:t>tutto</a:t>
            </a:r>
            <a:r>
              <a:rPr lang="it-IT" sz="2200" b="1" i="1" dirty="0" err="1" smtClean="0">
                <a:solidFill>
                  <a:srgbClr val="FF0000"/>
                </a:solidFill>
                <a:latin typeface="Perpetua" panose="02020502060401020303" pitchFamily="18" charset="0"/>
              </a:rPr>
              <a:t>bene</a:t>
            </a:r>
            <a:r>
              <a:rPr lang="it-IT" sz="2200" b="1" i="1" dirty="0" smtClean="0">
                <a:solidFill>
                  <a:srgbClr val="00B050"/>
                </a:solidFill>
                <a:latin typeface="Perpetua" panose="02020502060401020303" pitchFamily="18" charset="0"/>
              </a:rPr>
              <a:t> </a:t>
            </a:r>
            <a:r>
              <a:rPr lang="it-IT" sz="2200" b="1" i="1" dirty="0" smtClean="0">
                <a:latin typeface="Perpetua" panose="02020502060401020303" pitchFamily="18" charset="0"/>
              </a:rPr>
              <a:t>per </a:t>
            </a:r>
            <a:r>
              <a:rPr lang="it-IT" sz="2200" b="1" i="1" dirty="0" err="1" smtClean="0">
                <a:latin typeface="Perpetua" panose="02020502060401020303" pitchFamily="18" charset="0"/>
              </a:rPr>
              <a:t>sensiblizzare</a:t>
            </a:r>
            <a:r>
              <a:rPr lang="it-IT" sz="2200" b="1" i="1" dirty="0" smtClean="0">
                <a:latin typeface="Perpetua" panose="02020502060401020303" pitchFamily="18" charset="0"/>
              </a:rPr>
              <a:t> la popolazione …</a:t>
            </a:r>
          </a:p>
          <a:p>
            <a:endParaRPr lang="it-IT" sz="2200" b="1" i="1" dirty="0" smtClean="0">
              <a:latin typeface="Perpetua" panose="02020502060401020303" pitchFamily="18" charset="0"/>
            </a:endParaRPr>
          </a:p>
          <a:p>
            <a:r>
              <a:rPr lang="it-IT" sz="2200" b="1" i="1" dirty="0" smtClean="0">
                <a:latin typeface="Perpetua" panose="02020502060401020303" pitchFamily="18" charset="0"/>
              </a:rPr>
              <a:t>…tutti uniti sotto un’unica bandiera e per una nazione che sta vivendo un periodo </a:t>
            </a:r>
            <a:r>
              <a:rPr lang="it-IT" sz="2200" b="1" i="1" dirty="0" smtClean="0">
                <a:solidFill>
                  <a:srgbClr val="FF0000"/>
                </a:solidFill>
                <a:latin typeface="Perpetua" panose="02020502060401020303" pitchFamily="18" charset="0"/>
              </a:rPr>
              <a:t>difficile…una nazione </a:t>
            </a:r>
            <a:r>
              <a:rPr lang="it-IT" sz="2200" b="1" i="1" dirty="0" err="1" smtClean="0">
                <a:solidFill>
                  <a:srgbClr val="FF0000"/>
                </a:solidFill>
                <a:latin typeface="Perpetua" panose="02020502060401020303" pitchFamily="18" charset="0"/>
              </a:rPr>
              <a:t>bellisima,l’Italia</a:t>
            </a:r>
            <a:r>
              <a:rPr lang="it-IT" sz="2200" b="1" i="1" dirty="0" smtClean="0">
                <a:solidFill>
                  <a:srgbClr val="FF0000"/>
                </a:solidFill>
                <a:latin typeface="Perpetua" panose="02020502060401020303" pitchFamily="18" charset="0"/>
              </a:rPr>
              <a:t>,</a:t>
            </a:r>
            <a:r>
              <a:rPr lang="it-IT" sz="2200" b="1" i="1" dirty="0" smtClean="0">
                <a:latin typeface="Perpetua" panose="02020502060401020303" pitchFamily="18" charset="0"/>
              </a:rPr>
              <a:t> che </a:t>
            </a:r>
            <a:r>
              <a:rPr lang="it-IT" sz="2200" b="1" i="1" dirty="0" err="1" smtClean="0">
                <a:latin typeface="Perpetua" panose="02020502060401020303" pitchFamily="18" charset="0"/>
              </a:rPr>
              <a:t>e’</a:t>
            </a:r>
            <a:r>
              <a:rPr lang="it-IT" sz="2200" b="1" i="1" dirty="0" smtClean="0">
                <a:latin typeface="Perpetua" panose="02020502060401020303" pitchFamily="18" charset="0"/>
              </a:rPr>
              <a:t> caduta, ma che  con l’unione e la collaborazione di tutti </a:t>
            </a:r>
            <a:r>
              <a:rPr lang="it-IT" sz="2200" b="1" i="1" dirty="0" err="1" smtClean="0">
                <a:latin typeface="Perpetua" panose="02020502060401020303" pitchFamily="18" charset="0"/>
              </a:rPr>
              <a:t>puo’</a:t>
            </a:r>
            <a:r>
              <a:rPr lang="it-IT" sz="2200" b="1" i="1" dirty="0" smtClean="0">
                <a:latin typeface="Perpetua" panose="02020502060401020303" pitchFamily="18" charset="0"/>
              </a:rPr>
              <a:t> rialzarsi e tornare a splendere e  ad essere </a:t>
            </a:r>
            <a:r>
              <a:rPr lang="it-IT" sz="2200" b="1" i="1" dirty="0" err="1" smtClean="0">
                <a:solidFill>
                  <a:srgbClr val="FF0000"/>
                </a:solidFill>
                <a:latin typeface="Perpetua" panose="02020502060401020303" pitchFamily="18" charset="0"/>
              </a:rPr>
              <a:t>piu’</a:t>
            </a:r>
            <a:r>
              <a:rPr lang="it-IT" sz="2200" b="1" i="1" dirty="0" smtClean="0">
                <a:solidFill>
                  <a:srgbClr val="FF0000"/>
                </a:solidFill>
                <a:latin typeface="Perpetua" panose="02020502060401020303" pitchFamily="18" charset="0"/>
              </a:rPr>
              <a:t> bella e viva di prima…</a:t>
            </a:r>
            <a:endParaRPr lang="it-IT" sz="2200" b="1" i="1" dirty="0">
              <a:solidFill>
                <a:srgbClr val="FF0000"/>
              </a:solidFill>
              <a:latin typeface="Perpetua" panose="02020502060401020303" pitchFamily="18"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358" y="55418"/>
            <a:ext cx="3006949" cy="1645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205" y="1340768"/>
            <a:ext cx="2746678" cy="1541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956" y="2165902"/>
            <a:ext cx="1910502" cy="1432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164170"/>
            <a:ext cx="2257659" cy="1502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5168439"/>
            <a:ext cx="2093033" cy="15703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4323" y="4077071"/>
            <a:ext cx="2452618" cy="1296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8607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88639"/>
            <a:ext cx="9144000" cy="646331"/>
          </a:xfrm>
          <a:prstGeom prst="rect">
            <a:avLst/>
          </a:prstGeom>
          <a:noFill/>
        </p:spPr>
        <p:txBody>
          <a:bodyPr wrap="square" rtlCol="0">
            <a:spAutoFit/>
          </a:bodyPr>
          <a:lstStyle/>
          <a:p>
            <a:r>
              <a:rPr lang="it-IT" b="1" i="1" dirty="0" smtClean="0">
                <a:latin typeface="Palatino Linotype" panose="02040502050505030304" pitchFamily="18" charset="0"/>
              </a:rPr>
              <a:t>Stiamo quindi ritrovando il </a:t>
            </a:r>
            <a:r>
              <a:rPr lang="it-IT" b="1" i="1" dirty="0" smtClean="0">
                <a:solidFill>
                  <a:srgbClr val="FF0000"/>
                </a:solidFill>
                <a:latin typeface="Palatino Linotype" panose="02040502050505030304" pitchFamily="18" charset="0"/>
              </a:rPr>
              <a:t>bene comune</a:t>
            </a:r>
            <a:r>
              <a:rPr lang="it-IT" b="1" i="1" dirty="0" smtClean="0">
                <a:latin typeface="Palatino Linotype" panose="02040502050505030304" pitchFamily="18" charset="0"/>
              </a:rPr>
              <a:t>: questo momento è forse uno dei momenti migliori per riscoprire che esiste </a:t>
            </a:r>
            <a:r>
              <a:rPr lang="it-IT" b="1" i="1" dirty="0" smtClean="0">
                <a:solidFill>
                  <a:srgbClr val="FF0000"/>
                </a:solidFill>
                <a:latin typeface="Palatino Linotype" panose="02040502050505030304" pitchFamily="18" charset="0"/>
              </a:rPr>
              <a:t>uno spirito di alleanza e di speranza</a:t>
            </a:r>
            <a:r>
              <a:rPr lang="it-IT" b="1" i="1" dirty="0" smtClean="0">
                <a:latin typeface="Palatino Linotype" panose="02040502050505030304" pitchFamily="18" charset="0"/>
              </a:rPr>
              <a:t>…</a:t>
            </a:r>
            <a:endParaRPr lang="it-IT" b="1" i="1" dirty="0">
              <a:latin typeface="Palatino Linotype" panose="02040502050505030304" pitchFamily="18" charset="0"/>
            </a:endParaRPr>
          </a:p>
        </p:txBody>
      </p:sp>
      <p:sp>
        <p:nvSpPr>
          <p:cNvPr id="5" name="Rettangolo 4"/>
          <p:cNvSpPr/>
          <p:nvPr/>
        </p:nvSpPr>
        <p:spPr>
          <a:xfrm>
            <a:off x="40254" y="845203"/>
            <a:ext cx="4959036" cy="1815882"/>
          </a:xfrm>
          <a:prstGeom prst="rect">
            <a:avLst/>
          </a:prstGeom>
        </p:spPr>
        <p:txBody>
          <a:bodyPr wrap="square">
            <a:spAutoFit/>
          </a:bodyPr>
          <a:lstStyle/>
          <a:p>
            <a:r>
              <a:rPr lang="it-IT" sz="1600" b="1" i="1" dirty="0" smtClean="0">
                <a:latin typeface="Palatino Linotype" panose="02040502050505030304" pitchFamily="18" charset="0"/>
              </a:rPr>
              <a:t>Questo tempo ha segnato </a:t>
            </a:r>
            <a:r>
              <a:rPr lang="it-IT" sz="1600" b="1" i="1" dirty="0">
                <a:latin typeface="Palatino Linotype" panose="02040502050505030304" pitchFamily="18" charset="0"/>
              </a:rPr>
              <a:t>un cambio di </a:t>
            </a:r>
            <a:r>
              <a:rPr lang="it-IT" sz="1600" b="1" i="1" dirty="0">
                <a:solidFill>
                  <a:srgbClr val="FF0000"/>
                </a:solidFill>
                <a:latin typeface="Palatino Linotype" panose="02040502050505030304" pitchFamily="18" charset="0"/>
              </a:rPr>
              <a:t>consapevolezza</a:t>
            </a:r>
            <a:r>
              <a:rPr lang="it-IT" sz="1600" b="1" i="1" dirty="0">
                <a:latin typeface="Palatino Linotype" panose="02040502050505030304" pitchFamily="18" charset="0"/>
              </a:rPr>
              <a:t>, e </a:t>
            </a:r>
            <a:r>
              <a:rPr lang="it-IT" sz="1600" b="1" i="1" dirty="0" smtClean="0">
                <a:latin typeface="Palatino Linotype" panose="02040502050505030304" pitchFamily="18" charset="0"/>
              </a:rPr>
              <a:t>ci ha fatto rendere </a:t>
            </a:r>
            <a:r>
              <a:rPr lang="it-IT" sz="1600" b="1" i="1" dirty="0">
                <a:latin typeface="Palatino Linotype" panose="02040502050505030304" pitchFamily="18" charset="0"/>
              </a:rPr>
              <a:t>conto che siamo </a:t>
            </a:r>
            <a:r>
              <a:rPr lang="it-IT" sz="1600" b="1" i="1" dirty="0">
                <a:solidFill>
                  <a:srgbClr val="FF0000"/>
                </a:solidFill>
                <a:latin typeface="Palatino Linotype" panose="02040502050505030304" pitchFamily="18" charset="0"/>
              </a:rPr>
              <a:t>tutti legati da un unico destino di specie. </a:t>
            </a:r>
            <a:endParaRPr lang="it-IT" sz="1600" b="1" i="1" dirty="0" smtClean="0">
              <a:solidFill>
                <a:srgbClr val="FF0000"/>
              </a:solidFill>
              <a:latin typeface="Palatino Linotype" panose="02040502050505030304" pitchFamily="18" charset="0"/>
            </a:endParaRPr>
          </a:p>
          <a:p>
            <a:r>
              <a:rPr lang="it-IT" sz="1600" b="1" i="1" dirty="0" smtClean="0">
                <a:latin typeface="Palatino Linotype" panose="02040502050505030304" pitchFamily="18" charset="0"/>
              </a:rPr>
              <a:t>Solo </a:t>
            </a:r>
            <a:r>
              <a:rPr lang="it-IT" sz="1600" b="1" i="1" dirty="0">
                <a:latin typeface="Palatino Linotype" panose="02040502050505030304" pitchFamily="18" charset="0"/>
              </a:rPr>
              <a:t>insieme ce la faremo, e la posta in gioco è la più grande: la stessa nostra sopravvivenza su questo pianeta. E non la vita del pianeta che io penso fortissima anche senza di </a:t>
            </a:r>
            <a:r>
              <a:rPr lang="it-IT" sz="1600" b="1" i="1" dirty="0" smtClean="0">
                <a:latin typeface="Palatino Linotype" panose="02040502050505030304" pitchFamily="18" charset="0"/>
              </a:rPr>
              <a:t>noi.</a:t>
            </a:r>
            <a:endParaRPr lang="it-IT" sz="1600" b="1" i="1" dirty="0">
              <a:latin typeface="Palatino Linotype" panose="02040502050505030304" pitchFamily="18" charset="0"/>
            </a:endParaRPr>
          </a:p>
        </p:txBody>
      </p:sp>
      <p:sp>
        <p:nvSpPr>
          <p:cNvPr id="6" name="CasellaDiTesto 5"/>
          <p:cNvSpPr txBox="1"/>
          <p:nvPr/>
        </p:nvSpPr>
        <p:spPr>
          <a:xfrm>
            <a:off x="-7671" y="2802397"/>
            <a:ext cx="5659791" cy="3785652"/>
          </a:xfrm>
          <a:prstGeom prst="rect">
            <a:avLst/>
          </a:prstGeom>
          <a:noFill/>
        </p:spPr>
        <p:txBody>
          <a:bodyPr wrap="square" rtlCol="0">
            <a:spAutoFit/>
          </a:bodyPr>
          <a:lstStyle/>
          <a:p>
            <a:r>
              <a:rPr lang="it-IT" sz="1600" b="1" i="1" dirty="0" smtClean="0">
                <a:latin typeface="Palatino Linotype" panose="02040502050505030304" pitchFamily="18" charset="0"/>
              </a:rPr>
              <a:t>Scatta così , oggi, nell’uomo un atteggiamento che prima di questo periodo forse era andato un po’ perso : </a:t>
            </a:r>
            <a:r>
              <a:rPr lang="it-IT" sz="1600" b="1" i="1" dirty="0" smtClean="0">
                <a:solidFill>
                  <a:srgbClr val="FF0000"/>
                </a:solidFill>
                <a:latin typeface="Palatino Linotype" panose="02040502050505030304" pitchFamily="18" charset="0"/>
              </a:rPr>
              <a:t>LA RESILIENZA  </a:t>
            </a:r>
            <a:r>
              <a:rPr lang="it-IT" sz="1600" b="1" i="1" dirty="0" smtClean="0">
                <a:latin typeface="Palatino Linotype" panose="02040502050505030304" pitchFamily="18" charset="0"/>
              </a:rPr>
              <a:t>che come diceva Thomas Mann «è la capacità di trasformare le avversità in formidabili occasioni»…</a:t>
            </a:r>
          </a:p>
          <a:p>
            <a:r>
              <a:rPr lang="it-IT" sz="1600" b="1" i="1" dirty="0" smtClean="0">
                <a:latin typeface="Palatino Linotype" panose="02040502050505030304" pitchFamily="18" charset="0"/>
              </a:rPr>
              <a:t>Concetto che viene ripreso al meglio in una delle più belle poesie che a mio parere sono state scritte fino ad oggi: una poesia sentita e consapevole di descrivere nel migliore dei modi il tempo che stiamo tutti vivendo, </a:t>
            </a:r>
            <a:r>
              <a:rPr lang="it-IT" sz="1600" b="1" i="1" dirty="0" smtClean="0">
                <a:solidFill>
                  <a:srgbClr val="FF0000"/>
                </a:solidFill>
                <a:latin typeface="Palatino Linotype" panose="02040502050505030304" pitchFamily="18" charset="0"/>
              </a:rPr>
              <a:t>«NOVE MARZO DUEMILAVENTI» </a:t>
            </a:r>
            <a:r>
              <a:rPr lang="it-IT" sz="1600" b="1" i="1" dirty="0" smtClean="0">
                <a:latin typeface="Palatino Linotype" panose="02040502050505030304" pitchFamily="18" charset="0"/>
              </a:rPr>
              <a:t>scritta da Mariangela Gualtieri all’interno della quale viene chiarito come «il non fare è fecondo più del fare. E’ un dono questo tempo vuoto»…che fa comprendere come l’uomo ora possa finalmente riflettere, guardare al passato per non ripetere più gli stessi errori  e di avere la capacità e la forza di  «costruire mulini a vento, quando quest’ultimo soffia, e non muri...»</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98" t="7463" r="10895" b="37980"/>
          <a:stretch/>
        </p:blipFill>
        <p:spPr bwMode="auto">
          <a:xfrm>
            <a:off x="5404442" y="1210079"/>
            <a:ext cx="3575795" cy="14456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996952"/>
            <a:ext cx="2696833" cy="1274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5051" b="15858"/>
          <a:stretch/>
        </p:blipFill>
        <p:spPr bwMode="auto">
          <a:xfrm>
            <a:off x="6084168" y="4848987"/>
            <a:ext cx="2877344" cy="1490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02784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1173"/>
            <a:ext cx="8388424" cy="1077218"/>
          </a:xfrm>
          <a:prstGeom prst="rect">
            <a:avLst/>
          </a:prstGeom>
          <a:noFill/>
        </p:spPr>
        <p:txBody>
          <a:bodyPr wrap="square" rtlCol="0">
            <a:spAutoFit/>
          </a:bodyPr>
          <a:lstStyle/>
          <a:p>
            <a:r>
              <a:rPr lang="it-IT" sz="1600" b="1" i="1" dirty="0" smtClean="0">
                <a:latin typeface="Palatino Linotype" panose="02040502050505030304" pitchFamily="18" charset="0"/>
              </a:rPr>
              <a:t>Vi starete chiedendo: </a:t>
            </a:r>
          </a:p>
          <a:p>
            <a:r>
              <a:rPr lang="it-IT" sz="1600" b="1" i="1" dirty="0" smtClean="0">
                <a:latin typeface="Palatino Linotype" panose="02040502050505030304" pitchFamily="18" charset="0"/>
              </a:rPr>
              <a:t>«MA QUINDI L’UOMO SVILUPPA QUESTO ATTEGGIAMENTO DI RESILIENZA SOLO QUANDO SI TROVA VERAMENTE IN PERICOLO E DEVE CERCARE IN TUTTI I MODI DI USCIRE DA UNA SITUAZIONE DIFFICILE E COMPLICATA?»</a:t>
            </a:r>
            <a:endParaRPr lang="it-IT" sz="1600" b="1" i="1" dirty="0">
              <a:latin typeface="Palatino Linotype" panose="02040502050505030304" pitchFamily="18" charset="0"/>
            </a:endParaRPr>
          </a:p>
        </p:txBody>
      </p:sp>
      <p:sp>
        <p:nvSpPr>
          <p:cNvPr id="4" name="CasellaDiTesto 3"/>
          <p:cNvSpPr txBox="1"/>
          <p:nvPr/>
        </p:nvSpPr>
        <p:spPr>
          <a:xfrm>
            <a:off x="107504" y="1484784"/>
            <a:ext cx="4320480" cy="2062103"/>
          </a:xfrm>
          <a:prstGeom prst="rect">
            <a:avLst/>
          </a:prstGeom>
          <a:noFill/>
        </p:spPr>
        <p:txBody>
          <a:bodyPr wrap="square" rtlCol="0">
            <a:spAutoFit/>
          </a:bodyPr>
          <a:lstStyle/>
          <a:p>
            <a:r>
              <a:rPr lang="it-IT" sz="1600" b="1" i="1" dirty="0" smtClean="0">
                <a:latin typeface="Palatino Linotype" panose="02040502050505030304" pitchFamily="18" charset="0"/>
              </a:rPr>
              <a:t>Beh, nel mio piccolo posso dirvi che </a:t>
            </a:r>
            <a:r>
              <a:rPr lang="it-IT" sz="1600" b="1" i="1" dirty="0">
                <a:latin typeface="Palatino Linotype" panose="02040502050505030304" pitchFamily="18" charset="0"/>
              </a:rPr>
              <a:t>come diceva </a:t>
            </a:r>
            <a:r>
              <a:rPr lang="it-IT" sz="1600" b="1" i="1" dirty="0">
                <a:solidFill>
                  <a:srgbClr val="FF0000"/>
                </a:solidFill>
                <a:latin typeface="Palatino Linotype" panose="02040502050505030304" pitchFamily="18" charset="0"/>
              </a:rPr>
              <a:t>Friedrich </a:t>
            </a:r>
            <a:r>
              <a:rPr lang="it-IT" sz="1600" b="1" i="1" dirty="0" smtClean="0">
                <a:solidFill>
                  <a:srgbClr val="FF0000"/>
                </a:solidFill>
                <a:latin typeface="Palatino Linotype" panose="02040502050505030304" pitchFamily="18" charset="0"/>
              </a:rPr>
              <a:t>Nietzsche </a:t>
            </a:r>
          </a:p>
          <a:p>
            <a:r>
              <a:rPr lang="it-IT" sz="1600" b="1" i="1" dirty="0" smtClean="0">
                <a:latin typeface="Palatino Linotype" panose="02040502050505030304" pitchFamily="18" charset="0"/>
              </a:rPr>
              <a:t>«La </a:t>
            </a:r>
            <a:r>
              <a:rPr lang="it-IT" sz="1600" b="1" i="1" dirty="0">
                <a:latin typeface="Palatino Linotype" panose="02040502050505030304" pitchFamily="18" charset="0"/>
              </a:rPr>
              <a:t>resilienza è la capacità di </a:t>
            </a:r>
            <a:r>
              <a:rPr lang="it-IT" sz="1600" b="1" i="1" dirty="0" err="1">
                <a:latin typeface="Palatino Linotype" panose="02040502050505030304" pitchFamily="18" charset="0"/>
              </a:rPr>
              <a:t>autoripararsi</a:t>
            </a:r>
            <a:r>
              <a:rPr lang="it-IT" sz="1600" b="1" i="1" dirty="0">
                <a:latin typeface="Palatino Linotype" panose="02040502050505030304" pitchFamily="18" charset="0"/>
              </a:rPr>
              <a:t> dopo un danno, di far fronte, resistere, ma anche costruire e riuscire a riorganizzare positivamente la propria vita nonostante situazioni difficili che fanno pensare a un esito </a:t>
            </a:r>
            <a:r>
              <a:rPr lang="it-IT" sz="1600" b="1" i="1" dirty="0" smtClean="0">
                <a:latin typeface="Palatino Linotype" panose="02040502050505030304" pitchFamily="18" charset="0"/>
              </a:rPr>
              <a:t>negativo»</a:t>
            </a:r>
            <a:endParaRPr lang="it-IT" sz="1600" b="1" i="1" dirty="0">
              <a:latin typeface="Palatino Linotype" panose="02040502050505030304" pitchFamily="18" charset="0"/>
            </a:endParaRPr>
          </a:p>
        </p:txBody>
      </p:sp>
      <p:sp>
        <p:nvSpPr>
          <p:cNvPr id="5" name="CasellaDiTesto 4"/>
          <p:cNvSpPr txBox="1"/>
          <p:nvPr/>
        </p:nvSpPr>
        <p:spPr>
          <a:xfrm>
            <a:off x="13320" y="3687375"/>
            <a:ext cx="4876265" cy="3262432"/>
          </a:xfrm>
          <a:prstGeom prst="rect">
            <a:avLst/>
          </a:prstGeom>
          <a:noFill/>
        </p:spPr>
        <p:txBody>
          <a:bodyPr wrap="square" rtlCol="0">
            <a:spAutoFit/>
          </a:bodyPr>
          <a:lstStyle/>
          <a:p>
            <a:r>
              <a:rPr lang="it-IT" sz="1600" b="1" i="1" dirty="0">
                <a:latin typeface="Palatino Linotype" panose="02040502050505030304" pitchFamily="18" charset="0"/>
              </a:rPr>
              <a:t>Fin dalle epoche più remote, gli esseri umani si sono distinti per la capacità di sopravvivere a disastri naturali, guerre, e a ogni sorta di carestia o malattia</a:t>
            </a:r>
            <a:r>
              <a:rPr lang="it-IT" sz="1600" b="1" i="1" dirty="0" smtClean="0">
                <a:latin typeface="Palatino Linotype" panose="02040502050505030304" pitchFamily="18" charset="0"/>
              </a:rPr>
              <a:t>.</a:t>
            </a:r>
          </a:p>
          <a:p>
            <a:r>
              <a:rPr lang="it-IT" sz="1600" b="1" i="1" dirty="0" smtClean="0">
                <a:latin typeface="Palatino Linotype" panose="02040502050505030304" pitchFamily="18" charset="0"/>
              </a:rPr>
              <a:t> </a:t>
            </a:r>
            <a:r>
              <a:rPr lang="it-IT" sz="1600" b="1" i="1" dirty="0">
                <a:latin typeface="Palatino Linotype" panose="02040502050505030304" pitchFamily="18" charset="0"/>
              </a:rPr>
              <a:t>Ciò è stato possibile </a:t>
            </a:r>
            <a:r>
              <a:rPr lang="it-IT" sz="1600" b="1" i="1" dirty="0" smtClean="0">
                <a:latin typeface="Palatino Linotype" panose="02040502050505030304" pitchFamily="18" charset="0"/>
              </a:rPr>
              <a:t>perché </a:t>
            </a:r>
            <a:r>
              <a:rPr lang="it-IT" sz="1600" b="1" i="1" dirty="0">
                <a:latin typeface="Palatino Linotype" panose="02040502050505030304" pitchFamily="18" charset="0"/>
              </a:rPr>
              <a:t>l’uomo è “programmato” per resistere alle sventure, superarle, e convivere quotidianamente con lo stress, al punto che si potrebbe dire che l’abilità di combattere e rialzarsi  più forti di prima (piuttosto che la fragilità) </a:t>
            </a:r>
            <a:r>
              <a:rPr lang="it-IT" sz="1600" b="1" i="1" dirty="0" smtClean="0">
                <a:solidFill>
                  <a:srgbClr val="FF0000"/>
                </a:solidFill>
                <a:latin typeface="Palatino Linotype" panose="02040502050505030304" pitchFamily="18" charset="0"/>
              </a:rPr>
              <a:t>È LA REGOLA NEL MONDO UMANO.</a:t>
            </a:r>
          </a:p>
          <a:p>
            <a:endParaRPr lang="it-IT" sz="1600" b="1" i="1" dirty="0">
              <a:latin typeface="Palatino Linotype" panose="02040502050505030304" pitchFamily="18" charset="0"/>
            </a:endParaRPr>
          </a:p>
          <a:p>
            <a:endParaRPr lang="it-IT" sz="1400" b="1" i="1" dirty="0">
              <a:latin typeface="Palatino Linotype" panose="0204050205050503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344294"/>
            <a:ext cx="4302932" cy="2343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725144"/>
            <a:ext cx="2793642" cy="1465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81615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6154" y="332656"/>
            <a:ext cx="4752528" cy="6463308"/>
          </a:xfrm>
          <a:prstGeom prst="rect">
            <a:avLst/>
          </a:prstGeom>
        </p:spPr>
        <p:txBody>
          <a:bodyPr wrap="square">
            <a:spAutoFit/>
          </a:bodyPr>
          <a:lstStyle/>
          <a:p>
            <a:r>
              <a:rPr lang="it-IT" b="1" i="1" dirty="0">
                <a:latin typeface="Palatino Linotype" panose="02040502050505030304" pitchFamily="18" charset="0"/>
              </a:rPr>
              <a:t>La </a:t>
            </a:r>
            <a:r>
              <a:rPr lang="it-IT" b="1" i="1" dirty="0">
                <a:solidFill>
                  <a:srgbClr val="FF0000"/>
                </a:solidFill>
                <a:latin typeface="Palatino Linotype" panose="02040502050505030304" pitchFamily="18" charset="0"/>
              </a:rPr>
              <a:t>necessità di combattere </a:t>
            </a:r>
            <a:r>
              <a:rPr lang="it-IT" b="1" i="1" dirty="0">
                <a:latin typeface="Palatino Linotype" panose="02040502050505030304" pitchFamily="18" charset="0"/>
              </a:rPr>
              <a:t>ha la sua ragion d’essere nell’inevitabilità delle sconfitte, delle delusioni e dei conflitti quotidiani, fino a quegli sconvolgimenti esistenziali, che, spezzando un equilibrio preesistente, pongono colui che li ha subiti di fronte a una serie di interrogativi: </a:t>
            </a:r>
            <a:endParaRPr lang="it-IT" b="1" i="1" dirty="0" smtClean="0">
              <a:latin typeface="Palatino Linotype" panose="02040502050505030304" pitchFamily="18" charset="0"/>
            </a:endParaRPr>
          </a:p>
          <a:p>
            <a:r>
              <a:rPr lang="it-IT" b="1" i="1" dirty="0" smtClean="0">
                <a:latin typeface="Palatino Linotype" panose="02040502050505030304" pitchFamily="18" charset="0"/>
              </a:rPr>
              <a:t>«PERCHÉ PROPRIO A ME? CHE SENSO HA QUANTO MI È ACCADUTO?»</a:t>
            </a:r>
          </a:p>
          <a:p>
            <a:endParaRPr lang="it-IT" b="1" i="1" dirty="0" smtClean="0">
              <a:latin typeface="Palatino Linotype" panose="02040502050505030304" pitchFamily="18" charset="0"/>
            </a:endParaRPr>
          </a:p>
          <a:p>
            <a:endParaRPr lang="it-IT" b="1" i="1" dirty="0">
              <a:latin typeface="Palatino Linotype" panose="02040502050505030304" pitchFamily="18" charset="0"/>
            </a:endParaRP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Domande </a:t>
            </a:r>
            <a:r>
              <a:rPr lang="it-IT" b="1" i="1" dirty="0">
                <a:latin typeface="Palatino Linotype" panose="02040502050505030304" pitchFamily="18" charset="0"/>
              </a:rPr>
              <a:t>da cui non è possibile sfuggire: solo cercando una risposta chiarificatrice, </a:t>
            </a:r>
            <a:r>
              <a:rPr lang="it-IT" b="1" i="1" dirty="0">
                <a:solidFill>
                  <a:srgbClr val="FF0000"/>
                </a:solidFill>
                <a:latin typeface="Palatino Linotype" panose="02040502050505030304" pitchFamily="18" charset="0"/>
              </a:rPr>
              <a:t>un senso</a:t>
            </a:r>
            <a:r>
              <a:rPr lang="it-IT" b="1" i="1" dirty="0">
                <a:latin typeface="Palatino Linotype" panose="02040502050505030304" pitchFamily="18" charset="0"/>
              </a:rPr>
              <a:t>, seppur a volte mai definitivamente compiuto, è possibile infatti ridefinire la propria sofferenza, che, al di là del dolore gratuito, può essere vista come un valore aggiunto, e fonte di maggiore sensibilità verso le bellezze dell’esistenza, nonché per le sofferenze </a:t>
            </a:r>
            <a:r>
              <a:rPr lang="it-IT" b="1" i="1" dirty="0" smtClean="0">
                <a:latin typeface="Palatino Linotype" panose="02040502050505030304" pitchFamily="18" charset="0"/>
              </a:rPr>
              <a:t>altrui:</a:t>
            </a:r>
          </a:p>
          <a:p>
            <a:r>
              <a:rPr lang="it-IT" b="1" i="1" dirty="0" smtClean="0">
                <a:solidFill>
                  <a:srgbClr val="FF0000"/>
                </a:solidFill>
                <a:latin typeface="Palatino Linotype" panose="02040502050505030304" pitchFamily="18" charset="0"/>
              </a:rPr>
              <a:t>CIO’ CHE SEGNA, INSEGNA!!!</a:t>
            </a:r>
            <a:endParaRPr lang="it-IT" b="1" i="1" dirty="0">
              <a:solidFill>
                <a:srgbClr val="FF0000"/>
              </a:solidFill>
              <a:latin typeface="Palatino Linotype" panose="02040502050505030304" pitchFamily="18" charset="0"/>
            </a:endParaRPr>
          </a:p>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9" y="3716182"/>
            <a:ext cx="2576024" cy="25760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6556"/>
          <a:stretch/>
        </p:blipFill>
        <p:spPr bwMode="auto">
          <a:xfrm>
            <a:off x="5076056" y="620688"/>
            <a:ext cx="3799073"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19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4261" y="764704"/>
            <a:ext cx="6017735" cy="4524315"/>
          </a:xfrm>
          <a:prstGeom prst="rect">
            <a:avLst/>
          </a:prstGeom>
        </p:spPr>
        <p:txBody>
          <a:bodyPr wrap="square">
            <a:spAutoFit/>
          </a:bodyPr>
          <a:lstStyle/>
          <a:p>
            <a:r>
              <a:rPr lang="it-IT" sz="1600" b="1" i="1" dirty="0">
                <a:latin typeface="Palatino Linotype" panose="02040502050505030304" pitchFamily="18" charset="0"/>
              </a:rPr>
              <a:t>Mi hanno sempre detto : </a:t>
            </a:r>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a:t>
            </a:r>
            <a:r>
              <a:rPr lang="it-IT" sz="1600" b="1" i="1" dirty="0">
                <a:latin typeface="Palatino Linotype" panose="02040502050505030304" pitchFamily="18" charset="0"/>
              </a:rPr>
              <a:t>Francesca devi essere più ottimista, cerca di vedere sempre il lato positivo delle cose, solo così potrai continuare a vivere e continuare </a:t>
            </a:r>
            <a:r>
              <a:rPr lang="it-IT" sz="1600" b="1" i="1" dirty="0">
                <a:solidFill>
                  <a:srgbClr val="FF0000"/>
                </a:solidFill>
                <a:latin typeface="Palatino Linotype" panose="02040502050505030304" pitchFamily="18" charset="0"/>
              </a:rPr>
              <a:t>a sognare in grande</a:t>
            </a:r>
            <a:r>
              <a:rPr lang="it-IT" sz="1600" b="1" i="1" dirty="0" smtClean="0">
                <a:latin typeface="Palatino Linotype" panose="02040502050505030304" pitchFamily="18" charset="0"/>
              </a:rPr>
              <a:t>»</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Personalmente non sono mai stata brava a farlo, ho sempre visto le cose o in bianco o in nero, ho visto sempre per prima il lato negativo, perciò comincio proprio da lì. Dicono tutti di approfittare di questo tempo per riflettere, leggere, meditare</a:t>
            </a:r>
            <a:r>
              <a:rPr lang="it-IT" sz="1600" b="1" i="1" dirty="0" smtClean="0">
                <a:latin typeface="Palatino Linotype" panose="02040502050505030304" pitchFamily="18" charset="0"/>
              </a:rPr>
              <a:t>…</a:t>
            </a:r>
          </a:p>
          <a:p>
            <a:endParaRPr lang="it-IT" sz="1600" b="1" i="1" dirty="0">
              <a:latin typeface="Palatino Linotype" panose="02040502050505030304" pitchFamily="18" charset="0"/>
            </a:endParaRPr>
          </a:p>
          <a:p>
            <a:r>
              <a:rPr lang="it-IT" sz="1600" b="1" i="1" dirty="0" smtClean="0">
                <a:latin typeface="Palatino Linotype" panose="02040502050505030304" pitchFamily="18" charset="0"/>
              </a:rPr>
              <a:t>Io </a:t>
            </a:r>
            <a:r>
              <a:rPr lang="it-IT" sz="1600" b="1" i="1" dirty="0">
                <a:solidFill>
                  <a:srgbClr val="FF0000"/>
                </a:solidFill>
                <a:latin typeface="Palatino Linotype" panose="02040502050505030304" pitchFamily="18" charset="0"/>
              </a:rPr>
              <a:t>non sono un’anima che ama rilassarsi</a:t>
            </a:r>
            <a:r>
              <a:rPr lang="it-IT" sz="1600" b="1" i="1" dirty="0">
                <a:latin typeface="Palatino Linotype" panose="02040502050505030304" pitchFamily="18" charset="0"/>
              </a:rPr>
              <a:t>, ci ho provato tantissime volte e sono sempre arrivata alla conclusione di non poter esserne capace…ma in questi giorni in cui si è «costretti» a restare a casa, a contatto con </a:t>
            </a:r>
            <a:r>
              <a:rPr lang="it-IT" sz="1600" b="1" i="1" dirty="0">
                <a:solidFill>
                  <a:srgbClr val="FF0000"/>
                </a:solidFill>
                <a:latin typeface="Palatino Linotype" panose="02040502050505030304" pitchFamily="18" charset="0"/>
              </a:rPr>
              <a:t>sé stessi</a:t>
            </a:r>
            <a:r>
              <a:rPr lang="it-IT" sz="1600" b="1" i="1" dirty="0">
                <a:latin typeface="Palatino Linotype" panose="02040502050505030304" pitchFamily="18" charset="0"/>
              </a:rPr>
              <a:t>,  ho sperimentato che non ci riuscivo solamente perché andavo sempre di corsa, di fretta, ero distratta da tutto ciò che mi circondava, cose futili che però al momento sembravano vitali, non dedicavo abbastanza tempo alle cose importanti…</a:t>
            </a:r>
          </a:p>
        </p:txBody>
      </p:sp>
      <p:sp>
        <p:nvSpPr>
          <p:cNvPr id="5" name="Rettangolo 4"/>
          <p:cNvSpPr/>
          <p:nvPr/>
        </p:nvSpPr>
        <p:spPr>
          <a:xfrm>
            <a:off x="24261" y="0"/>
            <a:ext cx="9119739" cy="646331"/>
          </a:xfrm>
          <a:prstGeom prst="rect">
            <a:avLst/>
          </a:prstGeom>
        </p:spPr>
        <p:txBody>
          <a:bodyPr wrap="square">
            <a:spAutoFit/>
          </a:bodyPr>
          <a:lstStyle/>
          <a:p>
            <a:r>
              <a:rPr lang="it-IT" b="1" i="1" dirty="0">
                <a:latin typeface="Palatino Linotype" panose="02040502050505030304" pitchFamily="18" charset="0"/>
              </a:rPr>
              <a:t>Una delle caratteristiche dell’atteggiamento resiliente è </a:t>
            </a:r>
            <a:r>
              <a:rPr lang="it-IT" b="1" i="1" dirty="0" smtClean="0">
                <a:latin typeface="Palatino Linotype" panose="02040502050505030304" pitchFamily="18" charset="0"/>
              </a:rPr>
              <a:t>l’OTTIMISMO…</a:t>
            </a:r>
            <a:endParaRPr lang="it-IT" b="1" i="1" dirty="0">
              <a:latin typeface="Palatino Linotype" panose="02040502050505030304" pitchFamily="18" charset="0"/>
            </a:endParaRPr>
          </a:p>
          <a:p>
            <a:r>
              <a:rPr lang="it-IT" b="1" i="1" dirty="0">
                <a:latin typeface="Palatino Linotype" panose="02040502050505030304" pitchFamily="18" charset="0"/>
              </a:rPr>
              <a:t>Vi dirò che personalmente non sono una </a:t>
            </a:r>
            <a:r>
              <a:rPr lang="it-IT" b="1" i="1" dirty="0" smtClean="0">
                <a:latin typeface="Palatino Linotype" panose="02040502050505030304" pitchFamily="18" charset="0"/>
              </a:rPr>
              <a:t>persona molto </a:t>
            </a:r>
            <a:r>
              <a:rPr lang="it-IT" b="1" i="1" dirty="0">
                <a:latin typeface="Palatino Linotype" panose="02040502050505030304" pitchFamily="18" charset="0"/>
              </a:rPr>
              <a:t>ottimista…</a:t>
            </a:r>
          </a:p>
        </p:txBody>
      </p:sp>
      <p:sp>
        <p:nvSpPr>
          <p:cNvPr id="6" name="CasellaDiTesto 5"/>
          <p:cNvSpPr txBox="1"/>
          <p:nvPr/>
        </p:nvSpPr>
        <p:spPr>
          <a:xfrm>
            <a:off x="16412" y="5380672"/>
            <a:ext cx="9174088" cy="1477328"/>
          </a:xfrm>
          <a:prstGeom prst="rect">
            <a:avLst/>
          </a:prstGeom>
          <a:noFill/>
        </p:spPr>
        <p:txBody>
          <a:bodyPr wrap="square" rtlCol="0">
            <a:spAutoFit/>
          </a:bodyPr>
          <a:lstStyle/>
          <a:p>
            <a:r>
              <a:rPr lang="it-IT" b="1" i="1" dirty="0" smtClean="0">
                <a:latin typeface="Palatino Linotype" panose="02040502050505030304" pitchFamily="18" charset="0"/>
              </a:rPr>
              <a:t>Ed è proprio in una di queste sere che mi sono finalmente fermata anch’io…</a:t>
            </a:r>
          </a:p>
          <a:p>
            <a:r>
              <a:rPr lang="it-IT" b="1" i="1" dirty="0" smtClean="0">
                <a:latin typeface="Palatino Linotype" panose="02040502050505030304" pitchFamily="18" charset="0"/>
              </a:rPr>
              <a:t>La sera del 27 marzo 2020 mi sono fermata davanti alla televisione per ascoltare l’omelia di Papa Francesco e da quella sera qualcosa in me è cambiato… e ho finalmente anch’io «</a:t>
            </a:r>
            <a:r>
              <a:rPr lang="it-IT" b="1" i="1" dirty="0" smtClean="0">
                <a:solidFill>
                  <a:srgbClr val="FF0000"/>
                </a:solidFill>
                <a:latin typeface="Palatino Linotype" panose="02040502050505030304" pitchFamily="18" charset="0"/>
              </a:rPr>
              <a:t>Riempito Di Senso Questo Tempo Del Coronavirus</a:t>
            </a:r>
            <a:r>
              <a:rPr lang="it-IT" b="1" i="1" dirty="0" smtClean="0">
                <a:latin typeface="Palatino Linotype" panose="02040502050505030304" pitchFamily="18" charset="0"/>
              </a:rPr>
              <a:t>»</a:t>
            </a:r>
          </a:p>
          <a:p>
            <a:r>
              <a:rPr lang="it-IT" b="1" i="1" dirty="0" smtClean="0">
                <a:latin typeface="Palatino Linotype" panose="02040502050505030304" pitchFamily="18" charset="0"/>
              </a:rPr>
              <a:t>Adesso vi spiego come…</a:t>
            </a:r>
            <a:endParaRPr lang="it-IT" b="1" i="1" dirty="0">
              <a:latin typeface="Palatino Linotype" panose="02040502050505030304"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734682"/>
            <a:ext cx="2224559" cy="1523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996" y="3284984"/>
            <a:ext cx="3028982" cy="1152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577639"/>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735985" y="3648120"/>
            <a:ext cx="2079331" cy="646331"/>
          </a:xfrm>
          <a:prstGeom prst="rect">
            <a:avLst/>
          </a:prstGeom>
          <a:noFill/>
        </p:spPr>
        <p:txBody>
          <a:bodyPr wrap="square" rtlCol="0">
            <a:spAutoFit/>
          </a:bodyPr>
          <a:lstStyle/>
          <a:p>
            <a:r>
              <a:rPr lang="it-IT" b="1" i="1" dirty="0" smtClean="0">
                <a:latin typeface="Palatino Linotype" panose="02040502050505030304" pitchFamily="18" charset="0"/>
              </a:rPr>
              <a:t>Papa Francesco, 27 Marzo 2020</a:t>
            </a:r>
            <a:endParaRPr lang="it-IT" b="1" i="1" dirty="0">
              <a:latin typeface="Palatino Linotype" panose="02040502050505030304" pitchFamily="18" charset="0"/>
            </a:endParaRPr>
          </a:p>
        </p:txBody>
      </p:sp>
      <p:sp>
        <p:nvSpPr>
          <p:cNvPr id="7" name="Rettangolo 6"/>
          <p:cNvSpPr/>
          <p:nvPr/>
        </p:nvSpPr>
        <p:spPr>
          <a:xfrm>
            <a:off x="-28600" y="520512"/>
            <a:ext cx="9172600" cy="3139321"/>
          </a:xfrm>
          <a:prstGeom prst="rect">
            <a:avLst/>
          </a:prstGeom>
        </p:spPr>
        <p:txBody>
          <a:bodyPr wrap="square">
            <a:spAutoFit/>
          </a:bodyPr>
          <a:lstStyle/>
          <a:p>
            <a:r>
              <a:rPr lang="it-IT" b="1" i="1" dirty="0" smtClean="0">
                <a:latin typeface="Palatino Linotype" panose="02040502050505030304" pitchFamily="18" charset="0"/>
              </a:rPr>
              <a:t>«Venuta la sera. Da </a:t>
            </a:r>
            <a:r>
              <a:rPr lang="it-IT" b="1" i="1" dirty="0">
                <a:latin typeface="Palatino Linotype" panose="02040502050505030304" pitchFamily="18" charset="0"/>
              </a:rPr>
              <a:t>settimane sembra che sia scesa la sera. Fitte tenebre si sono addensate sulle nostre piazze, strade e città; si sono impadronite delle nostre vite riempiendo tutto di un silenzio assordante e di un vuoto desolante, che paralizza ogni cosa al suo passaggio: si sente nell’aria, si avverte nei gesti, lo dicono gli sguardi. Ci siamo ritrovati impauriti e smarriti. Come i discepoli del Vangelo siamo stati presi alla sprovvista da una tempesta inaspettata e furiosa. Ci siamo resi conto di trovarci sulla stessa barca, tutti fragili e disorientati, ma nello stesso tempo importanti e necessari, tutti chiamati a remare insieme, tutti bisognosi di confortarci a vicenda. Su questa barca… ci siamo tutti. Come quei discepoli, che parlano a una sola voce e nell’angoscia dicono: «Siamo perduti» </a:t>
            </a:r>
            <a:r>
              <a:rPr lang="it-IT" b="1" i="1" dirty="0" smtClean="0">
                <a:latin typeface="Palatino Linotype" panose="02040502050505030304" pitchFamily="18" charset="0"/>
              </a:rPr>
              <a:t>,così </a:t>
            </a:r>
            <a:r>
              <a:rPr lang="it-IT" b="1" i="1" dirty="0">
                <a:latin typeface="Palatino Linotype" panose="02040502050505030304" pitchFamily="18" charset="0"/>
              </a:rPr>
              <a:t>anche noi ci siamo accorti che non possiamo andare avanti ciascuno per conto suo, ma solo insieme."</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4" r="8512"/>
          <a:stretch/>
        </p:blipFill>
        <p:spPr bwMode="auto">
          <a:xfrm>
            <a:off x="2289379" y="3659833"/>
            <a:ext cx="3628572"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960" y="4683479"/>
            <a:ext cx="3626372" cy="2039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762342"/>
            <a:ext cx="2863323" cy="1907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0" y="75982"/>
            <a:ext cx="4283968" cy="369332"/>
          </a:xfrm>
          <a:prstGeom prst="rect">
            <a:avLst/>
          </a:prstGeom>
          <a:noFill/>
        </p:spPr>
        <p:txBody>
          <a:bodyPr wrap="square" rtlCol="0">
            <a:spAutoFit/>
          </a:bodyPr>
          <a:lstStyle/>
          <a:p>
            <a:r>
              <a:rPr lang="it-IT" b="1" i="1" dirty="0" smtClean="0">
                <a:latin typeface="Palatino Linotype" panose="02040502050505030304" pitchFamily="18" charset="0"/>
              </a:rPr>
              <a:t>QUELLA SERA IL PAPA LEGGEVA…</a:t>
            </a:r>
            <a:endParaRPr lang="it-IT" b="1" i="1" dirty="0">
              <a:latin typeface="Palatino Linotype" panose="02040502050505030304" pitchFamily="18" charset="0"/>
            </a:endParaRPr>
          </a:p>
        </p:txBody>
      </p:sp>
    </p:spTree>
    <p:extLst>
      <p:ext uri="{BB962C8B-B14F-4D97-AF65-F5344CB8AC3E}">
        <p14:creationId xmlns:p14="http://schemas.microsoft.com/office/powerpoint/2010/main" val="3785437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 y="117693"/>
            <a:ext cx="5076056" cy="6494085"/>
          </a:xfrm>
          <a:prstGeom prst="rect">
            <a:avLst/>
          </a:prstGeom>
          <a:noFill/>
        </p:spPr>
        <p:txBody>
          <a:bodyPr wrap="square" rtlCol="0">
            <a:spAutoFit/>
          </a:bodyPr>
          <a:lstStyle/>
          <a:p>
            <a:r>
              <a:rPr lang="it-IT" sz="1600" b="1" i="1" dirty="0" smtClean="0">
                <a:latin typeface="Palatino Linotype" panose="02040502050505030304" pitchFamily="18" charset="0"/>
              </a:rPr>
              <a:t>Ed è proprio da questa preghiera fatta da Papa Francesco </a:t>
            </a:r>
            <a:r>
              <a:rPr lang="it-IT" sz="1600" b="1" i="1" dirty="0" smtClean="0">
                <a:solidFill>
                  <a:srgbClr val="FF0000"/>
                </a:solidFill>
                <a:latin typeface="Palatino Linotype" panose="02040502050505030304" pitchFamily="18" charset="0"/>
              </a:rPr>
              <a:t>il giorno 27 marzo 2020 </a:t>
            </a:r>
            <a:r>
              <a:rPr lang="it-IT" sz="1600" b="1" i="1" dirty="0" smtClean="0">
                <a:latin typeface="Palatino Linotype" panose="02040502050505030304" pitchFamily="18" charset="0"/>
              </a:rPr>
              <a:t>da cui vorrei partire.</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Se ascoltassimo e rileggessimo ogni giorno le parole del papa, potremmo notare quanto possa risultare facile ritrovarci in questo racconto . </a:t>
            </a:r>
          </a:p>
          <a:p>
            <a:r>
              <a:rPr lang="it-IT" sz="1600" b="1" i="1" dirty="0" smtClean="0">
                <a:latin typeface="Palatino Linotype" panose="02040502050505030304" pitchFamily="18" charset="0"/>
              </a:rPr>
              <a:t>Questo è il periodo di </a:t>
            </a:r>
            <a:r>
              <a:rPr lang="it-IT" sz="1600" b="1" i="1" dirty="0" smtClean="0">
                <a:solidFill>
                  <a:srgbClr val="FF0000"/>
                </a:solidFill>
                <a:latin typeface="Palatino Linotype" panose="02040502050505030304" pitchFamily="18" charset="0"/>
              </a:rPr>
              <a:t>Quaresima</a:t>
            </a:r>
            <a:r>
              <a:rPr lang="it-IT" sz="1600" b="1" i="1" dirty="0" smtClean="0">
                <a:latin typeface="Palatino Linotype" panose="02040502050505030304" pitchFamily="18" charset="0"/>
              </a:rPr>
              <a:t> e risuona come non mai </a:t>
            </a:r>
            <a:r>
              <a:rPr lang="it-IT" sz="1600" b="1" i="1" dirty="0" smtClean="0">
                <a:solidFill>
                  <a:srgbClr val="FF0000"/>
                </a:solidFill>
                <a:latin typeface="Palatino Linotype" panose="02040502050505030304" pitchFamily="18" charset="0"/>
              </a:rPr>
              <a:t>l’appello </a:t>
            </a:r>
            <a:r>
              <a:rPr lang="it-IT" sz="1600" b="1" i="1" dirty="0">
                <a:solidFill>
                  <a:srgbClr val="FF0000"/>
                </a:solidFill>
                <a:latin typeface="Palatino Linotype" panose="02040502050505030304" pitchFamily="18" charset="0"/>
              </a:rPr>
              <a:t>di Gesù “Convertitevi”, "</a:t>
            </a:r>
            <a:r>
              <a:rPr lang="it-IT" sz="1600" b="1" i="1" dirty="0" smtClean="0">
                <a:solidFill>
                  <a:srgbClr val="FF0000"/>
                </a:solidFill>
                <a:latin typeface="Palatino Linotype" panose="02040502050505030304" pitchFamily="18" charset="0"/>
              </a:rPr>
              <a:t>Ritornate </a:t>
            </a:r>
            <a:r>
              <a:rPr lang="it-IT" sz="1600" b="1" i="1" dirty="0">
                <a:solidFill>
                  <a:srgbClr val="FF0000"/>
                </a:solidFill>
                <a:latin typeface="Palatino Linotype" panose="02040502050505030304" pitchFamily="18" charset="0"/>
              </a:rPr>
              <a:t>a me con tutto il </a:t>
            </a:r>
            <a:r>
              <a:rPr lang="it-IT" sz="1600" b="1" i="1" dirty="0" smtClean="0">
                <a:solidFill>
                  <a:srgbClr val="FF0000"/>
                </a:solidFill>
                <a:latin typeface="Palatino Linotype" panose="02040502050505030304" pitchFamily="18" charset="0"/>
              </a:rPr>
              <a:t>cuore".</a:t>
            </a:r>
          </a:p>
          <a:p>
            <a:endParaRPr lang="it-IT" sz="1600" b="1" i="1" dirty="0" smtClean="0">
              <a:solidFill>
                <a:srgbClr val="FF0000"/>
              </a:solidFill>
              <a:latin typeface="Palatino Linotype" panose="02040502050505030304" pitchFamily="18" charset="0"/>
            </a:endParaRPr>
          </a:p>
          <a:p>
            <a:r>
              <a:rPr lang="it-IT" sz="1600" b="1" i="1" dirty="0">
                <a:latin typeface="Palatino Linotype" panose="02040502050505030304" pitchFamily="18" charset="0"/>
              </a:rPr>
              <a:t>Oggi ci troviamo in un periodo di vera e propria </a:t>
            </a:r>
            <a:r>
              <a:rPr lang="it-IT" sz="1600" b="1" i="1" dirty="0">
                <a:solidFill>
                  <a:srgbClr val="FF0000"/>
                </a:solidFill>
                <a:latin typeface="Palatino Linotype" panose="02040502050505030304" pitchFamily="18" charset="0"/>
              </a:rPr>
              <a:t>«tempesta</a:t>
            </a:r>
            <a:r>
              <a:rPr lang="it-IT" sz="1600" b="1" i="1" dirty="0" smtClean="0">
                <a:solidFill>
                  <a:srgbClr val="FF0000"/>
                </a:solidFill>
                <a:latin typeface="Palatino Linotype" panose="02040502050505030304" pitchFamily="18" charset="0"/>
              </a:rPr>
              <a:t>»: </a:t>
            </a:r>
            <a:r>
              <a:rPr lang="it-IT" sz="1600" b="1" i="1" dirty="0" smtClean="0">
                <a:latin typeface="Palatino Linotype" panose="02040502050505030304" pitchFamily="18" charset="0"/>
              </a:rPr>
              <a:t>noi uomini , proprio come i discepoli di Gesù che erano travolti dal mare agitato, ci sentiamo persi in questa tempesta angosciosa che sembra non avere fine, o che, per meglio dire, non sembra avere un </a:t>
            </a:r>
            <a:r>
              <a:rPr lang="it-IT" sz="1600" b="1" i="1" dirty="0" smtClean="0">
                <a:solidFill>
                  <a:srgbClr val="FF0000"/>
                </a:solidFill>
                <a:latin typeface="Palatino Linotype" panose="02040502050505030304" pitchFamily="18" charset="0"/>
              </a:rPr>
              <a:t>«bel lieto fine», </a:t>
            </a:r>
            <a:r>
              <a:rPr lang="it-IT" sz="1600" b="1" i="1" dirty="0" smtClean="0">
                <a:latin typeface="Palatino Linotype" panose="02040502050505030304" pitchFamily="18" charset="0"/>
              </a:rPr>
              <a:t>quel finale che i bambini, alla termine del racconto di ogni fiaba, aspettano con ansia perché hanno seguito le mille peripezie dei protagonisti.</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E proprio come Gesù chiese ai suoi discepoli durante </a:t>
            </a:r>
            <a:r>
              <a:rPr lang="it-IT" sz="1600" b="1" i="1" dirty="0">
                <a:latin typeface="Palatino Linotype" panose="02040502050505030304" pitchFamily="18" charset="0"/>
              </a:rPr>
              <a:t>la tempesta </a:t>
            </a:r>
            <a:r>
              <a:rPr lang="it-IT" sz="1600" b="1" i="1" dirty="0" smtClean="0">
                <a:solidFill>
                  <a:srgbClr val="FF0000"/>
                </a:solidFill>
                <a:latin typeface="Palatino Linotype" panose="02040502050505030304" pitchFamily="18" charset="0"/>
              </a:rPr>
              <a:t>«Perché </a:t>
            </a:r>
            <a:r>
              <a:rPr lang="it-IT" sz="1600" b="1" i="1" dirty="0">
                <a:solidFill>
                  <a:srgbClr val="FF0000"/>
                </a:solidFill>
                <a:latin typeface="Palatino Linotype" panose="02040502050505030304" pitchFamily="18" charset="0"/>
              </a:rPr>
              <a:t>avete paura? Non avete ancora fede</a:t>
            </a:r>
            <a:r>
              <a:rPr lang="it-IT" sz="1600" b="1" i="1" dirty="0" smtClean="0">
                <a:solidFill>
                  <a:srgbClr val="FF0000"/>
                </a:solidFill>
                <a:latin typeface="Palatino Linotype" panose="02040502050505030304" pitchFamily="18" charset="0"/>
              </a:rPr>
              <a:t>?»</a:t>
            </a:r>
            <a:r>
              <a:rPr lang="it-IT" sz="1600" b="1" i="1" dirty="0" smtClean="0">
                <a:latin typeface="Palatino Linotype" panose="02040502050505030304" pitchFamily="18" charset="0"/>
              </a:rPr>
              <a:t>, oggi questa domanda viene posta anche a noi tramite le parole di Papa Francesco.</a:t>
            </a:r>
          </a:p>
          <a:p>
            <a:endParaRPr lang="it-IT" sz="1600" b="1" i="1" dirty="0" smtClean="0">
              <a:latin typeface="Palatino Linotype" panose="02040502050505030304" pitchFamily="18" charset="0"/>
            </a:endParaRPr>
          </a:p>
          <a:p>
            <a:endParaRPr lang="it-IT"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5904" y="4509120"/>
            <a:ext cx="3420000" cy="1924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132856"/>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321" y="127712"/>
            <a:ext cx="2619374" cy="1747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220133"/>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55565"/>
            <a:ext cx="5220072" cy="6494085"/>
          </a:xfrm>
          <a:prstGeom prst="rect">
            <a:avLst/>
          </a:prstGeom>
        </p:spPr>
        <p:txBody>
          <a:bodyPr wrap="square">
            <a:spAutoFit/>
          </a:bodyPr>
          <a:lstStyle/>
          <a:p>
            <a:r>
              <a:rPr lang="it-IT" sz="1600" b="1" i="1" dirty="0">
                <a:latin typeface="Palatino Linotype" panose="02040502050505030304" pitchFamily="18" charset="0"/>
              </a:rPr>
              <a:t>Ogni giorno in questi mesi siamo chiamati a cogliere questo tempo di prova come un </a:t>
            </a:r>
            <a:r>
              <a:rPr lang="it-IT" sz="1600" b="1" i="1" dirty="0" smtClean="0">
                <a:solidFill>
                  <a:srgbClr val="FF0000"/>
                </a:solidFill>
                <a:latin typeface="Palatino Linotype" panose="02040502050505030304" pitchFamily="18" charset="0"/>
              </a:rPr>
              <a:t>TEMPO DI SCELTA; È IL TEMPO DEL NOSTRO GIUDIZIO: IL TEMPO DI SCEGLIERE CHE COSA CONTA E CHE COSA PASSA, DI SEPARARE CIÒ CHE È NECESSARIO DA CIÒ CHE NON LO È.</a:t>
            </a:r>
          </a:p>
          <a:p>
            <a:endParaRPr lang="it-IT" sz="1600" b="1" i="1" dirty="0">
              <a:solidFill>
                <a:srgbClr val="FF0000"/>
              </a:solidFill>
              <a:latin typeface="Palatino Linotype" panose="02040502050505030304" pitchFamily="18" charset="0"/>
            </a:endParaRPr>
          </a:p>
          <a:p>
            <a:r>
              <a:rPr lang="it-IT" sz="1600" b="1" i="1" dirty="0">
                <a:latin typeface="Palatino Linotype" panose="02040502050505030304" pitchFamily="18" charset="0"/>
              </a:rPr>
              <a:t>È il tempo di reimpostare </a:t>
            </a:r>
            <a:r>
              <a:rPr lang="it-IT" sz="1600" b="1" i="1" dirty="0">
                <a:solidFill>
                  <a:srgbClr val="FF0000"/>
                </a:solidFill>
                <a:latin typeface="Palatino Linotype" panose="02040502050505030304" pitchFamily="18" charset="0"/>
              </a:rPr>
              <a:t>la giusta rotta della vita:</a:t>
            </a:r>
            <a:r>
              <a:rPr lang="it-IT" sz="1600" b="1" i="1" dirty="0">
                <a:latin typeface="Palatino Linotype" panose="02040502050505030304" pitchFamily="18" charset="0"/>
              </a:rPr>
              <a:t> possiamo guardare a tanti compagni di viaggio esemplari, che, nella paura, hanno reagito donando la propria vita: questa è </a:t>
            </a:r>
            <a:r>
              <a:rPr lang="it-IT" sz="1600" b="1" i="1" dirty="0">
                <a:solidFill>
                  <a:srgbClr val="FF0000"/>
                </a:solidFill>
                <a:latin typeface="Palatino Linotype" panose="02040502050505030304" pitchFamily="18" charset="0"/>
              </a:rPr>
              <a:t>la forza dell’uomo </a:t>
            </a:r>
            <a:r>
              <a:rPr lang="it-IT" sz="1600" b="1" i="1" dirty="0">
                <a:latin typeface="Palatino Linotype" panose="02040502050505030304" pitchFamily="18" charset="0"/>
              </a:rPr>
              <a:t>riversata e plasmata in coraggiose e generose dedizioni. </a:t>
            </a:r>
            <a:endParaRPr lang="it-IT" sz="1600" b="1" i="1" dirty="0" smtClean="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smtClean="0">
                <a:solidFill>
                  <a:srgbClr val="FF0000"/>
                </a:solidFill>
                <a:latin typeface="Palatino Linotype" panose="02040502050505030304" pitchFamily="18" charset="0"/>
              </a:rPr>
              <a:t>È </a:t>
            </a:r>
            <a:r>
              <a:rPr lang="it-IT" sz="1600" b="1" i="1" dirty="0">
                <a:solidFill>
                  <a:srgbClr val="FF0000"/>
                </a:solidFill>
                <a:latin typeface="Palatino Linotype" panose="02040502050505030304" pitchFamily="18" charset="0"/>
              </a:rPr>
              <a:t>la vita e la capacità dell’uomo che vuole riscattarsi, valorizzarsi e mostrare come le nostre vite sono tessute e sostenute da persone comuni </a:t>
            </a:r>
            <a:r>
              <a:rPr lang="it-IT" sz="1600" b="1" i="1" dirty="0">
                <a:latin typeface="Palatino Linotype" panose="02040502050505030304" pitchFamily="18" charset="0"/>
              </a:rPr>
              <a:t>– solitamente dimenticate </a:t>
            </a:r>
            <a:r>
              <a:rPr lang="it-IT" sz="1600" b="1" i="1" dirty="0" smtClean="0">
                <a:latin typeface="Palatino Linotype" panose="02040502050505030304" pitchFamily="18" charset="0"/>
              </a:rPr>
              <a:t>– che non compaiono nei titoli dei giornali e delle riviste, né </a:t>
            </a:r>
            <a:r>
              <a:rPr lang="it-IT" sz="1600" b="1" i="1" dirty="0">
                <a:latin typeface="Palatino Linotype" panose="02040502050505030304" pitchFamily="18" charset="0"/>
              </a:rPr>
              <a:t>nelle grandi passerelle dell’ultimo show </a:t>
            </a:r>
            <a:r>
              <a:rPr lang="it-IT" sz="1600" b="1" i="1" dirty="0" smtClean="0">
                <a:latin typeface="Palatino Linotype" panose="02040502050505030304" pitchFamily="18" charset="0"/>
              </a:rPr>
              <a:t>ma che , </a:t>
            </a:r>
            <a:r>
              <a:rPr lang="it-IT" sz="1600" b="1" i="1" dirty="0">
                <a:latin typeface="Palatino Linotype" panose="02040502050505030304" pitchFamily="18" charset="0"/>
              </a:rPr>
              <a:t>senza dubbio, stanno scrivendo oggi gli avvenimenti decisivi della nostra storia: sono i nostri nuovi eroi, che ho citato nelle slide precedenti: medici, infermiere e infermieri, addetti dei supermercati, addetti alle pulizie, badanti, trasportatori, forze dell’ordine, volontari, sacerdoti, e tanti ma tanti altri che hanno compreso che </a:t>
            </a:r>
            <a:r>
              <a:rPr lang="it-IT" sz="1600" b="1" i="1" dirty="0" smtClean="0">
                <a:solidFill>
                  <a:srgbClr val="FF0000"/>
                </a:solidFill>
                <a:latin typeface="Palatino Linotype" panose="02040502050505030304" pitchFamily="18" charset="0"/>
              </a:rPr>
              <a:t>NESSUNO SI SALVA DA SOLO.</a:t>
            </a:r>
            <a:endParaRPr lang="it-IT" sz="1600" b="1" i="1" dirty="0">
              <a:solidFill>
                <a:srgbClr val="FF0000"/>
              </a:solidFill>
              <a:latin typeface="Palatino Linotype" panose="0204050205050503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32656"/>
            <a:ext cx="304800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708920"/>
            <a:ext cx="2857500" cy="105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6466"/>
          <a:stretch/>
        </p:blipFill>
        <p:spPr bwMode="auto">
          <a:xfrm>
            <a:off x="5188380" y="4797152"/>
            <a:ext cx="3739274"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110781"/>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13" y="1457"/>
            <a:ext cx="5629102" cy="6740307"/>
          </a:xfrm>
          <a:prstGeom prst="rect">
            <a:avLst/>
          </a:prstGeom>
        </p:spPr>
        <p:txBody>
          <a:bodyPr wrap="square">
            <a:spAutoFit/>
          </a:bodyPr>
          <a:lstStyle/>
          <a:p>
            <a:r>
              <a:rPr lang="it-IT" b="1" i="1" dirty="0">
                <a:latin typeface="Palatino Linotype" panose="02040502050505030304" pitchFamily="18" charset="0"/>
              </a:rPr>
              <a:t>Questa tempesta che l’essere umano sta vivendo </a:t>
            </a:r>
            <a:r>
              <a:rPr lang="it-IT" b="1" i="1" dirty="0">
                <a:solidFill>
                  <a:srgbClr val="FF0000"/>
                </a:solidFill>
                <a:latin typeface="Palatino Linotype" panose="02040502050505030304" pitchFamily="18" charset="0"/>
              </a:rPr>
              <a:t>smaschera la nostra vulnerabilità e lascia scoperte quelle false e superflue sicurezze con cui abbiamo costruito le nostre agende, i nostri progetti, le nostre abitudini e priorità: LA VITA CHE AVEVAMO PROGRAMMATO. </a:t>
            </a:r>
            <a:endParaRPr lang="it-IT" b="1" i="1" dirty="0" smtClean="0">
              <a:solidFill>
                <a:srgbClr val="FF0000"/>
              </a:solidFill>
              <a:latin typeface="Palatino Linotype" panose="02040502050505030304" pitchFamily="18" charset="0"/>
            </a:endParaRPr>
          </a:p>
          <a:p>
            <a:r>
              <a:rPr lang="it-IT" b="1" i="1" dirty="0" smtClean="0">
                <a:latin typeface="Palatino Linotype" panose="02040502050505030304" pitchFamily="18" charset="0"/>
              </a:rPr>
              <a:t>Ci </a:t>
            </a:r>
            <a:r>
              <a:rPr lang="it-IT" b="1" i="1" dirty="0">
                <a:latin typeface="Palatino Linotype" panose="02040502050505030304" pitchFamily="18" charset="0"/>
              </a:rPr>
              <a:t>dimostra come abbiamo lasciato addormentato e abbandonato ciò che alimenta, sostiene e dà forza alla nostra vita e alla nostra comunità. </a:t>
            </a:r>
            <a:endParaRPr lang="it-IT" b="1" i="1" dirty="0" smtClean="0">
              <a:latin typeface="Palatino Linotype" panose="02040502050505030304" pitchFamily="18" charset="0"/>
            </a:endParaRP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La </a:t>
            </a:r>
            <a:r>
              <a:rPr lang="it-IT" b="1" i="1" dirty="0">
                <a:solidFill>
                  <a:srgbClr val="FF0000"/>
                </a:solidFill>
                <a:latin typeface="Palatino Linotype" panose="02040502050505030304" pitchFamily="18" charset="0"/>
              </a:rPr>
              <a:t>tempesta</a:t>
            </a:r>
            <a:r>
              <a:rPr lang="it-IT" b="1" i="1" dirty="0">
                <a:latin typeface="Palatino Linotype" panose="02040502050505030304" pitchFamily="18" charset="0"/>
              </a:rPr>
              <a:t> pone allo scoperto tutti i propositi di ‘imballare’ e dimenticare ciò che ha nutrito l’anima dei nostri popoli; tutti quei tentativi di anestetizzare con abitudini apparentemente ‘salvatrici’, incapaci di fare appello alle nostre radici e di evocare la memoria dei nostri anziani, privandoci così dell’immunità necessaria per far fronte </a:t>
            </a:r>
            <a:r>
              <a:rPr lang="it-IT" b="1" i="1" dirty="0" smtClean="0">
                <a:latin typeface="Palatino Linotype" panose="02040502050505030304" pitchFamily="18" charset="0"/>
              </a:rPr>
              <a:t>all’avversità. </a:t>
            </a:r>
          </a:p>
          <a:p>
            <a:r>
              <a:rPr lang="it-IT" b="1" i="1" dirty="0" smtClean="0">
                <a:latin typeface="Palatino Linotype" panose="02040502050505030304" pitchFamily="18" charset="0"/>
              </a:rPr>
              <a:t>Con </a:t>
            </a:r>
            <a:r>
              <a:rPr lang="it-IT" b="1" i="1" dirty="0">
                <a:latin typeface="Palatino Linotype" panose="02040502050505030304" pitchFamily="18" charset="0"/>
              </a:rPr>
              <a:t>la tempesta, è caduto il trucco di quegli stereotipi con cui mascheravamo </a:t>
            </a:r>
            <a:r>
              <a:rPr lang="it-IT" b="1" i="1" dirty="0" smtClean="0">
                <a:solidFill>
                  <a:srgbClr val="FF0000"/>
                </a:solidFill>
                <a:latin typeface="Palatino Linotype" panose="02040502050505030304" pitchFamily="18" charset="0"/>
              </a:rPr>
              <a:t>I NOSTRI ‘EGO’ </a:t>
            </a:r>
            <a:r>
              <a:rPr lang="it-IT" b="1" i="1" dirty="0" smtClean="0">
                <a:latin typeface="Palatino Linotype" panose="02040502050505030304" pitchFamily="18" charset="0"/>
              </a:rPr>
              <a:t>sempre </a:t>
            </a:r>
            <a:r>
              <a:rPr lang="it-IT" b="1" i="1" dirty="0">
                <a:latin typeface="Palatino Linotype" panose="02040502050505030304" pitchFamily="18" charset="0"/>
              </a:rPr>
              <a:t>preoccupati della propria immagine; ed è rimasta scoperta, ancora una volta, quella benedetta </a:t>
            </a:r>
            <a:r>
              <a:rPr lang="it-IT" b="1" i="1" dirty="0" smtClean="0">
                <a:latin typeface="Palatino Linotype" panose="02040502050505030304" pitchFamily="18" charset="0"/>
              </a:rPr>
              <a:t>appartenenza comune alla quale non possiamo sottrarci: </a:t>
            </a:r>
            <a:r>
              <a:rPr lang="it-IT" b="1" i="1" dirty="0" smtClean="0">
                <a:solidFill>
                  <a:srgbClr val="FF0000"/>
                </a:solidFill>
                <a:latin typeface="Palatino Linotype" panose="02040502050505030304" pitchFamily="18" charset="0"/>
              </a:rPr>
              <a:t>L’APPARTENENZA COME FRATELLI , L’APPARTENENZA ALLA NOSTRA PATRIA.</a:t>
            </a:r>
            <a:endParaRPr lang="it-IT" b="1" i="1" dirty="0">
              <a:solidFill>
                <a:srgbClr val="FF0000"/>
              </a:solidFill>
              <a:latin typeface="Palatino Linotype" panose="0204050205050503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740" y="5013176"/>
            <a:ext cx="3207957" cy="15841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806" y="2852936"/>
            <a:ext cx="2827752" cy="1879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957" y="476672"/>
            <a:ext cx="276225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5628389" y="320937"/>
            <a:ext cx="3210169" cy="1955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5628389" y="320938"/>
            <a:ext cx="3210169" cy="1955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6965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7504" y="188640"/>
            <a:ext cx="5688632" cy="6186309"/>
          </a:xfrm>
          <a:prstGeom prst="rect">
            <a:avLst/>
          </a:prstGeom>
          <a:noFill/>
        </p:spPr>
        <p:txBody>
          <a:bodyPr wrap="square" rtlCol="0">
            <a:spAutoFit/>
          </a:bodyPr>
          <a:lstStyle/>
          <a:p>
            <a:r>
              <a:rPr lang="it-IT" b="1" i="1" dirty="0" smtClean="0">
                <a:solidFill>
                  <a:srgbClr val="FF0000"/>
                </a:solidFill>
                <a:latin typeface="Palatino Linotype" panose="02040502050505030304" pitchFamily="18" charset="0"/>
              </a:rPr>
              <a:t>L’11 marzo 2020 </a:t>
            </a:r>
            <a:r>
              <a:rPr lang="it-IT" b="1" i="1" dirty="0" smtClean="0">
                <a:latin typeface="Palatino Linotype" panose="02040502050505030304" pitchFamily="18" charset="0"/>
              </a:rPr>
              <a:t>fu una data che difficilmente sarà dimenticata perché ha segnato una parte della storia…</a:t>
            </a: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Le strade erano vuote, la gente non usciva più di casa, i negozi erano chiusi…</a:t>
            </a:r>
          </a:p>
          <a:p>
            <a:r>
              <a:rPr lang="it-IT" b="1" i="1" dirty="0" smtClean="0">
                <a:latin typeface="Palatino Linotype" panose="02040502050505030304" pitchFamily="18" charset="0"/>
              </a:rPr>
              <a:t>L’esercito iniziava a presidiare le uscite, i confini perché non c’era più spazio per tutti negli ospedali …</a:t>
            </a:r>
          </a:p>
          <a:p>
            <a:r>
              <a:rPr lang="it-IT" b="1" i="1" dirty="0" smtClean="0">
                <a:latin typeface="Palatino Linotype" panose="02040502050505030304" pitchFamily="18" charset="0"/>
              </a:rPr>
              <a:t>La gente si ammalava, soffriva…moriva..</a:t>
            </a:r>
          </a:p>
          <a:p>
            <a:r>
              <a:rPr lang="it-IT" b="1" i="1" dirty="0" smtClean="0">
                <a:latin typeface="Palatino Linotype" panose="02040502050505030304" pitchFamily="18" charset="0"/>
              </a:rPr>
              <a:t>Tutti furono messi in quarantena forzata…</a:t>
            </a:r>
          </a:p>
          <a:p>
            <a:r>
              <a:rPr lang="it-IT" b="1" i="1" dirty="0" smtClean="0">
                <a:latin typeface="Palatino Linotype" panose="02040502050505030304" pitchFamily="18" charset="0"/>
              </a:rPr>
              <a:t>La paura divampava…diventava reale…le giornate tutte uguali…</a:t>
            </a:r>
          </a:p>
          <a:p>
            <a:endParaRPr lang="it-IT" b="1" i="1" dirty="0" smtClean="0">
              <a:latin typeface="Palatino Linotype" panose="02040502050505030304" pitchFamily="18" charset="0"/>
            </a:endParaRP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Si riscoprì il piacere di </a:t>
            </a:r>
            <a:r>
              <a:rPr lang="it-IT" b="1" i="1" dirty="0" smtClean="0">
                <a:solidFill>
                  <a:srgbClr val="FF0000"/>
                </a:solidFill>
                <a:latin typeface="Palatino Linotype" panose="02040502050505030304" pitchFamily="18" charset="0"/>
              </a:rPr>
              <a:t>stare tutti insieme </a:t>
            </a:r>
            <a:r>
              <a:rPr lang="it-IT" b="1" i="1" dirty="0" smtClean="0">
                <a:latin typeface="Palatino Linotype" panose="02040502050505030304" pitchFamily="18" charset="0"/>
              </a:rPr>
              <a:t>…di lasciare libera l’immaginazione, di leggere lasciando volare la fantasia…</a:t>
            </a:r>
          </a:p>
          <a:p>
            <a:r>
              <a:rPr lang="it-IT" b="1" i="1" dirty="0" smtClean="0">
                <a:latin typeface="Palatino Linotype" panose="02040502050505030304" pitchFamily="18" charset="0"/>
              </a:rPr>
              <a:t>Si capì chi amare davvero separato dalla vita…</a:t>
            </a:r>
          </a:p>
          <a:p>
            <a:r>
              <a:rPr lang="it-IT" b="1" i="1" dirty="0">
                <a:latin typeface="Palatino Linotype" panose="02040502050505030304" pitchFamily="18" charset="0"/>
              </a:rPr>
              <a:t>F</a:t>
            </a:r>
            <a:r>
              <a:rPr lang="it-IT" b="1" i="1" dirty="0" smtClean="0">
                <a:latin typeface="Palatino Linotype" panose="02040502050505030304" pitchFamily="18" charset="0"/>
              </a:rPr>
              <a:t>u l’anno che diede la possibilità di capire l’importanza della salute e dei veri affetti…</a:t>
            </a:r>
          </a:p>
          <a:p>
            <a:r>
              <a:rPr lang="it-IT" b="1" i="1" dirty="0">
                <a:latin typeface="Palatino Linotype" panose="02040502050505030304" pitchFamily="18" charset="0"/>
              </a:rPr>
              <a:t>L</a:t>
            </a:r>
            <a:r>
              <a:rPr lang="it-IT" b="1" i="1" dirty="0" smtClean="0">
                <a:latin typeface="Palatino Linotype" panose="02040502050505030304" pitchFamily="18" charset="0"/>
              </a:rPr>
              <a:t>’anno in cui il mondo sembrò fermarsi per mesi…</a:t>
            </a:r>
          </a:p>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238" y="332656"/>
            <a:ext cx="2686050" cy="1704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770743"/>
            <a:ext cx="2717032" cy="2037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288" y="5190110"/>
            <a:ext cx="2340000" cy="1471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8194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915" y="0"/>
            <a:ext cx="4738076" cy="6463308"/>
          </a:xfrm>
          <a:prstGeom prst="rect">
            <a:avLst/>
          </a:prstGeom>
        </p:spPr>
        <p:txBody>
          <a:bodyPr wrap="square">
            <a:spAutoFit/>
          </a:bodyPr>
          <a:lstStyle/>
          <a:p>
            <a:endParaRPr lang="it-IT" sz="1400" dirty="0" smtClean="0"/>
          </a:p>
          <a:p>
            <a:r>
              <a:rPr lang="it-IT" sz="1600" b="1" i="1" dirty="0">
                <a:latin typeface="Palatino Linotype" panose="02040502050505030304" pitchFamily="18" charset="0"/>
              </a:rPr>
              <a:t>L</a:t>
            </a:r>
            <a:r>
              <a:rPr lang="it-IT" sz="1600" b="1" i="1" dirty="0" smtClean="0">
                <a:latin typeface="Palatino Linotype" panose="02040502050505030304" pitchFamily="18" charset="0"/>
              </a:rPr>
              <a:t>e </a:t>
            </a:r>
            <a:r>
              <a:rPr lang="it-IT" sz="1600" b="1" i="1" dirty="0" smtClean="0">
                <a:solidFill>
                  <a:srgbClr val="FF0000"/>
                </a:solidFill>
                <a:latin typeface="Palatino Linotype" panose="02040502050505030304" pitchFamily="18" charset="0"/>
              </a:rPr>
              <a:t>ferite </a:t>
            </a:r>
            <a:r>
              <a:rPr lang="it-IT" sz="1600" b="1" i="1" dirty="0">
                <a:solidFill>
                  <a:srgbClr val="FF0000"/>
                </a:solidFill>
                <a:latin typeface="Palatino Linotype" panose="02040502050505030304" pitchFamily="18" charset="0"/>
              </a:rPr>
              <a:t>inferte dall'uomo alla terra</a:t>
            </a:r>
            <a:r>
              <a:rPr lang="it-IT" sz="1600" b="1" i="1" dirty="0">
                <a:latin typeface="Palatino Linotype" panose="02040502050505030304" pitchFamily="18" charset="0"/>
              </a:rPr>
              <a:t> che più volte, </a:t>
            </a:r>
            <a:r>
              <a:rPr lang="it-IT" sz="1600" b="1" i="1" dirty="0" smtClean="0">
                <a:latin typeface="Palatino Linotype" panose="02040502050505030304" pitchFamily="18" charset="0"/>
              </a:rPr>
              <a:t>nell‘indifferenza </a:t>
            </a:r>
            <a:r>
              <a:rPr lang="it-IT" sz="1600" b="1" i="1" dirty="0">
                <a:latin typeface="Palatino Linotype" panose="02040502050505030304" pitchFamily="18" charset="0"/>
              </a:rPr>
              <a:t>di molti, ha mostrato </a:t>
            </a:r>
            <a:r>
              <a:rPr lang="it-IT" sz="1600" b="1" i="1" dirty="0">
                <a:solidFill>
                  <a:srgbClr val="FF0000"/>
                </a:solidFill>
                <a:latin typeface="Palatino Linotype" panose="02040502050505030304" pitchFamily="18" charset="0"/>
              </a:rPr>
              <a:t>il proprio grido di </a:t>
            </a:r>
            <a:r>
              <a:rPr lang="it-IT" sz="1600" b="1" i="1" dirty="0" smtClean="0">
                <a:solidFill>
                  <a:srgbClr val="FF0000"/>
                </a:solidFill>
                <a:latin typeface="Palatino Linotype" panose="02040502050505030304" pitchFamily="18" charset="0"/>
              </a:rPr>
              <a:t>dolore</a:t>
            </a:r>
            <a:r>
              <a:rPr lang="it-IT" sz="1600" b="1" i="1" dirty="0" smtClean="0">
                <a:latin typeface="Palatino Linotype" panose="02040502050505030304" pitchFamily="18" charset="0"/>
              </a:rPr>
              <a:t>, sono davvero tante: come già ho mostrato in precedenza, la natura ha voluto farci capire che, come ha detto </a:t>
            </a:r>
            <a:r>
              <a:rPr lang="it-IT" sz="1600" b="1" i="1" dirty="0">
                <a:latin typeface="Palatino Linotype" panose="02040502050505030304" pitchFamily="18" charset="0"/>
              </a:rPr>
              <a:t>il Papa, </a:t>
            </a:r>
            <a:r>
              <a:rPr lang="it-IT" sz="1600" b="1" i="1" dirty="0" smtClean="0">
                <a:solidFill>
                  <a:srgbClr val="FF0000"/>
                </a:solidFill>
                <a:latin typeface="Palatino Linotype" panose="02040502050505030304" pitchFamily="18" charset="0"/>
              </a:rPr>
              <a:t>«SIAMO ANDATI AVANTI A TUTTA VELOCITÀ, SENTENDOCI FORTI E CAPACI IN TUTTO», </a:t>
            </a:r>
            <a:r>
              <a:rPr lang="it-IT" sz="1600" b="1" i="1" dirty="0" smtClean="0">
                <a:latin typeface="Palatino Linotype" panose="02040502050505030304" pitchFamily="18" charset="0"/>
              </a:rPr>
              <a:t>CI SIAMO COMPORTATI COME SE TUTTO FOSSE DI NOSTRA PROPRIETÀ E COME SE LE RISORSE CHE AVEVAMO A DISPOSIZIONE, POTESSERO ESSERE ILLIMITATE..</a:t>
            </a:r>
          </a:p>
          <a:p>
            <a:endParaRPr lang="it-IT" sz="1600" b="1" i="1" dirty="0">
              <a:latin typeface="Palatino Linotype" panose="02040502050505030304" pitchFamily="18" charset="0"/>
            </a:endParaRP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a:latin typeface="Palatino Linotype" panose="02040502050505030304" pitchFamily="18" charset="0"/>
              </a:rPr>
              <a:t>A</a:t>
            </a:r>
            <a:r>
              <a:rPr lang="it-IT" sz="1600" b="1" i="1" dirty="0" smtClean="0">
                <a:latin typeface="Palatino Linotype" panose="02040502050505030304" pitchFamily="18" charset="0"/>
              </a:rPr>
              <a:t>vidi </a:t>
            </a:r>
            <a:r>
              <a:rPr lang="it-IT" sz="1600" b="1" i="1" dirty="0">
                <a:latin typeface="Palatino Linotype" panose="02040502050505030304" pitchFamily="18" charset="0"/>
              </a:rPr>
              <a:t>di guadagno, ci siamo lasciati assorbire dalle cose e frastornare dalla </a:t>
            </a:r>
            <a:r>
              <a:rPr lang="it-IT" sz="1600" b="1" i="1" dirty="0" smtClean="0">
                <a:latin typeface="Palatino Linotype" panose="02040502050505030304" pitchFamily="18" charset="0"/>
              </a:rPr>
              <a:t>fretta, non </a:t>
            </a:r>
            <a:r>
              <a:rPr lang="it-IT" sz="1600" b="1" i="1" dirty="0">
                <a:latin typeface="Palatino Linotype" panose="02040502050505030304" pitchFamily="18" charset="0"/>
              </a:rPr>
              <a:t>ci siamo fermati davanti </a:t>
            </a:r>
            <a:r>
              <a:rPr lang="it-IT" sz="1600" b="1" i="1" dirty="0" smtClean="0">
                <a:latin typeface="Palatino Linotype" panose="02040502050505030304" pitchFamily="18" charset="0"/>
              </a:rPr>
              <a:t>ai richiami della natura e del Signore, </a:t>
            </a:r>
            <a:r>
              <a:rPr lang="it-IT" sz="1600" b="1" i="1" dirty="0">
                <a:latin typeface="Palatino Linotype" panose="02040502050505030304" pitchFamily="18" charset="0"/>
              </a:rPr>
              <a:t>non ci siamo ridestati di fronte a guerre e ingiustizie planetarie, non abbiamo ascoltato il grido dei poveri, e del nostro pianeta gravemente </a:t>
            </a:r>
            <a:r>
              <a:rPr lang="it-IT" sz="1600" b="1" i="1" dirty="0" smtClean="0">
                <a:latin typeface="Palatino Linotype" panose="02040502050505030304" pitchFamily="18" charset="0"/>
              </a:rPr>
              <a:t>malato; </a:t>
            </a:r>
            <a:r>
              <a:rPr lang="it-IT" sz="1600" b="1" i="1" dirty="0" smtClean="0">
                <a:solidFill>
                  <a:srgbClr val="FF0000"/>
                </a:solidFill>
                <a:latin typeface="Palatino Linotype" panose="02040502050505030304" pitchFamily="18" charset="0"/>
              </a:rPr>
              <a:t>ABBIAMO PROSEGUITO IMPERTERRITI, ILLUDENDOCI DI POTER RIMANERE SANI IN UN MONDO MALATO. </a:t>
            </a:r>
          </a:p>
          <a:p>
            <a:endParaRPr lang="it-IT" sz="1600" b="1" i="1" dirty="0" smtClean="0">
              <a:latin typeface="Palatino Linotype" panose="02040502050505030304" pitchFamily="18"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39" t="8908" r="3574" b="23054"/>
          <a:stretch/>
        </p:blipFill>
        <p:spPr bwMode="auto">
          <a:xfrm>
            <a:off x="4448598" y="2456531"/>
            <a:ext cx="2308933" cy="15688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60648"/>
            <a:ext cx="2812866" cy="2053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2924944"/>
            <a:ext cx="1914316" cy="16787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4819676"/>
            <a:ext cx="2171508" cy="1448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818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8969" y="4253581"/>
            <a:ext cx="6307885" cy="2308324"/>
          </a:xfrm>
          <a:prstGeom prst="rect">
            <a:avLst/>
          </a:prstGeom>
          <a:noFill/>
        </p:spPr>
        <p:txBody>
          <a:bodyPr wrap="square" rtlCol="0">
            <a:spAutoFit/>
          </a:bodyPr>
          <a:lstStyle/>
          <a:p>
            <a:r>
              <a:rPr lang="it-IT" sz="1600" b="1" i="1" dirty="0" smtClean="0">
                <a:latin typeface="Palatino Linotype" panose="02040502050505030304" pitchFamily="18" charset="0"/>
              </a:rPr>
              <a:t>E allora forse è proprio questo che ci può salvare: </a:t>
            </a:r>
            <a:r>
              <a:rPr lang="it-IT" sz="1600" b="1" i="1" u="sng" dirty="0" smtClean="0">
                <a:solidFill>
                  <a:schemeClr val="accent3">
                    <a:lumMod val="50000"/>
                  </a:schemeClr>
                </a:solidFill>
                <a:latin typeface="Palatino Linotype" panose="02040502050505030304" pitchFamily="18" charset="0"/>
              </a:rPr>
              <a:t>LA SPERANZA.</a:t>
            </a:r>
          </a:p>
          <a:p>
            <a:r>
              <a:rPr lang="it-IT" sz="1600" b="1" i="1" dirty="0" smtClean="0">
                <a:latin typeface="Palatino Linotype" panose="02040502050505030304" pitchFamily="18" charset="0"/>
              </a:rPr>
              <a:t>Risvegliamo </a:t>
            </a:r>
            <a:r>
              <a:rPr lang="it-IT" sz="1600" b="1" i="1" dirty="0">
                <a:latin typeface="Palatino Linotype" panose="02040502050505030304" pitchFamily="18" charset="0"/>
              </a:rPr>
              <a:t>e </a:t>
            </a:r>
            <a:r>
              <a:rPr lang="it-IT" sz="1600" b="1" i="1" dirty="0" smtClean="0">
                <a:latin typeface="Palatino Linotype" panose="02040502050505030304" pitchFamily="18" charset="0"/>
              </a:rPr>
              <a:t>attiviamo </a:t>
            </a:r>
            <a:r>
              <a:rPr lang="it-IT" sz="1600" b="1" i="1" dirty="0">
                <a:latin typeface="Palatino Linotype" panose="02040502050505030304" pitchFamily="18" charset="0"/>
              </a:rPr>
              <a:t>la solidarietà e la speranza capaci di dare solidità, sostegno e significato a queste ore in cui tutto sembra </a:t>
            </a:r>
            <a:r>
              <a:rPr lang="it-IT" sz="1600" b="1" i="1" dirty="0" smtClean="0">
                <a:latin typeface="Palatino Linotype" panose="02040502050505030304" pitchFamily="18" charset="0"/>
              </a:rPr>
              <a:t>naufragare; troviamo  </a:t>
            </a:r>
            <a:r>
              <a:rPr lang="it-IT" sz="1600" b="1" i="1" dirty="0">
                <a:latin typeface="Palatino Linotype" panose="02040502050505030304" pitchFamily="18" charset="0"/>
              </a:rPr>
              <a:t>il coraggio di abbracciare tutte le contrarietà del tempo presente, abbandonando per un momento il nostro affanno di onnipotenza e di possesso per dare spazio alla creatività; </a:t>
            </a:r>
            <a:r>
              <a:rPr lang="it-IT" sz="1600" b="1" i="1" dirty="0" smtClean="0">
                <a:solidFill>
                  <a:srgbClr val="FF0000"/>
                </a:solidFill>
                <a:latin typeface="Palatino Linotype" panose="02040502050505030304" pitchFamily="18" charset="0"/>
              </a:rPr>
              <a:t>troviamo </a:t>
            </a:r>
            <a:r>
              <a:rPr lang="it-IT" sz="1600" b="1" i="1" dirty="0">
                <a:solidFill>
                  <a:srgbClr val="FF0000"/>
                </a:solidFill>
                <a:latin typeface="Palatino Linotype" panose="02040502050505030304" pitchFamily="18" charset="0"/>
              </a:rPr>
              <a:t>il coraggio di aprire spazi dove tutti possano sentirsi chiamati e permettere nuove forme di ospitalità, di fraternità e di </a:t>
            </a:r>
            <a:r>
              <a:rPr lang="it-IT" sz="1600" b="1" i="1" dirty="0" smtClean="0">
                <a:solidFill>
                  <a:srgbClr val="FF0000"/>
                </a:solidFill>
                <a:latin typeface="Palatino Linotype" panose="02040502050505030304" pitchFamily="18" charset="0"/>
              </a:rPr>
              <a:t>solidarietà.</a:t>
            </a:r>
            <a:endParaRPr lang="it-IT" sz="1600" b="1" i="1" dirty="0">
              <a:solidFill>
                <a:srgbClr val="FF0000"/>
              </a:solidFill>
              <a:latin typeface="Palatino Linotype" panose="02040502050505030304" pitchFamily="18" charset="0"/>
            </a:endParaRPr>
          </a:p>
        </p:txBody>
      </p:sp>
      <p:sp>
        <p:nvSpPr>
          <p:cNvPr id="2" name="Rettangolo 1"/>
          <p:cNvSpPr/>
          <p:nvPr/>
        </p:nvSpPr>
        <p:spPr>
          <a:xfrm>
            <a:off x="78223" y="349779"/>
            <a:ext cx="5580111" cy="3046988"/>
          </a:xfrm>
          <a:prstGeom prst="rect">
            <a:avLst/>
          </a:prstGeom>
        </p:spPr>
        <p:txBody>
          <a:bodyPr wrap="square">
            <a:spAutoFit/>
          </a:bodyPr>
          <a:lstStyle/>
          <a:p>
            <a:r>
              <a:rPr lang="it-IT" sz="1600" b="1" i="1" dirty="0">
                <a:latin typeface="Palatino Linotype" panose="02040502050505030304" pitchFamily="18" charset="0"/>
              </a:rPr>
              <a:t>Davanti alla sofferenza, dove si misura il vero sviluppo dei nostri popoli, scopriamo e sperimentiamo la preghiera sacerdotale di Gesù</a:t>
            </a:r>
            <a:r>
              <a:rPr lang="it-IT" sz="1600" b="1" i="1" dirty="0" smtClean="0">
                <a:latin typeface="Palatino Linotype" panose="02040502050505030304" pitchFamily="18" charset="0"/>
              </a:rPr>
              <a:t>:</a:t>
            </a:r>
          </a:p>
          <a:p>
            <a:r>
              <a:rPr lang="it-IT" sz="1600" b="1" i="1" dirty="0" smtClean="0">
                <a:solidFill>
                  <a:srgbClr val="FF0000"/>
                </a:solidFill>
                <a:latin typeface="Palatino Linotype" panose="02040502050505030304" pitchFamily="18" charset="0"/>
              </a:rPr>
              <a:t> </a:t>
            </a:r>
            <a:r>
              <a:rPr lang="it-IT" sz="1600" b="1" i="1" dirty="0">
                <a:solidFill>
                  <a:srgbClr val="FF0000"/>
                </a:solidFill>
                <a:latin typeface="Palatino Linotype" panose="02040502050505030304" pitchFamily="18" charset="0"/>
              </a:rPr>
              <a:t>«CHE TUTTI SIANO UNA COSA SOLA».</a:t>
            </a:r>
          </a:p>
          <a:p>
            <a:r>
              <a:rPr lang="it-IT" sz="1600" b="1" i="1" dirty="0">
                <a:latin typeface="Palatino Linotype" panose="02040502050505030304" pitchFamily="18" charset="0"/>
              </a:rPr>
              <a:t>Quanta gente esercita ogni giorno pazienza e infonde speranza, avendo cura di non seminare panico ma corresponsabilità. Quanti padri, madri, nonni e nonne, insegnanti mostrano ai bambini, con gesti piccoli e quotidiani, come affrontare e attraversare una crisi riadattando abitudini, alzando gli sguardi, per cercare ancora </a:t>
            </a:r>
            <a:r>
              <a:rPr lang="it-IT" sz="1600" b="1" i="1" u="sng" dirty="0">
                <a:solidFill>
                  <a:schemeClr val="accent3">
                    <a:lumMod val="50000"/>
                  </a:schemeClr>
                </a:solidFill>
                <a:latin typeface="Palatino Linotype" panose="02040502050505030304" pitchFamily="18" charset="0"/>
              </a:rPr>
              <a:t>UNA SPERANZA CHE COME DICE IL FAMOSO DETTO «È L’ULTIMA A MORIRE».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109" y="120576"/>
            <a:ext cx="2620106" cy="1806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440" y="2040545"/>
            <a:ext cx="1900026" cy="1980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522" y="4473673"/>
            <a:ext cx="2229429"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9427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294" y="-12135"/>
            <a:ext cx="5523803" cy="6740307"/>
          </a:xfrm>
          <a:prstGeom prst="rect">
            <a:avLst/>
          </a:prstGeom>
        </p:spPr>
        <p:txBody>
          <a:bodyPr wrap="square">
            <a:spAutoFit/>
          </a:bodyPr>
          <a:lstStyle/>
          <a:p>
            <a:r>
              <a:rPr lang="it-IT" sz="1600" b="1" i="1" dirty="0">
                <a:latin typeface="Palatino Linotype" panose="02040502050505030304" pitchFamily="18" charset="0"/>
              </a:rPr>
              <a:t>E sono proprio questi sentimenti di </a:t>
            </a:r>
            <a:r>
              <a:rPr lang="it-IT" sz="1600" b="1" i="1" dirty="0">
                <a:solidFill>
                  <a:srgbClr val="FF0000"/>
                </a:solidFill>
                <a:latin typeface="Palatino Linotype" panose="02040502050505030304" pitchFamily="18" charset="0"/>
              </a:rPr>
              <a:t>corresponsabilità, solidarietà e collaborazione</a:t>
            </a:r>
            <a:r>
              <a:rPr lang="it-IT" sz="1600" b="1" i="1" dirty="0">
                <a:latin typeface="Palatino Linotype" panose="02040502050505030304" pitchFamily="18" charset="0"/>
              </a:rPr>
              <a:t> a cui tutti siamo chiamati a rispettare, che oggi come non mai ci fanno capire e riscoprire il senso di appartenenza ad una patria e ad una nazione, valori che prima l’uomo aveva perso nel corso del tempo. </a:t>
            </a:r>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E </a:t>
            </a:r>
            <a:r>
              <a:rPr lang="it-IT" sz="1600" b="1" i="1" dirty="0">
                <a:latin typeface="Palatino Linotype" panose="02040502050505030304" pitchFamily="18" charset="0"/>
              </a:rPr>
              <a:t>proprio come </a:t>
            </a:r>
            <a:r>
              <a:rPr lang="it-IT" sz="1600" b="1" i="1" dirty="0" smtClean="0">
                <a:latin typeface="Palatino Linotype" panose="02040502050505030304" pitchFamily="18" charset="0"/>
              </a:rPr>
              <a:t>dice </a:t>
            </a:r>
            <a:r>
              <a:rPr lang="it-IT" sz="1600" b="1" i="1" dirty="0" smtClean="0">
                <a:solidFill>
                  <a:srgbClr val="FF0000"/>
                </a:solidFill>
                <a:latin typeface="Palatino Linotype" panose="02040502050505030304" pitchFamily="18" charset="0"/>
              </a:rPr>
              <a:t>Giorgio </a:t>
            </a:r>
            <a:r>
              <a:rPr lang="it-IT" sz="1600" b="1" i="1" dirty="0">
                <a:solidFill>
                  <a:srgbClr val="FF0000"/>
                </a:solidFill>
                <a:latin typeface="Palatino Linotype" panose="02040502050505030304" pitchFamily="18" charset="0"/>
              </a:rPr>
              <a:t>Armani </a:t>
            </a:r>
            <a:r>
              <a:rPr lang="it-IT" sz="1600" b="1" i="1" dirty="0">
                <a:latin typeface="Palatino Linotype" panose="02040502050505030304" pitchFamily="18" charset="0"/>
              </a:rPr>
              <a:t>in una delle sue interviste rilasciate </a:t>
            </a:r>
            <a:r>
              <a:rPr lang="it-IT" sz="1600" b="1" i="1" dirty="0" smtClean="0">
                <a:latin typeface="Palatino Linotype" panose="02040502050505030304" pitchFamily="18" charset="0"/>
              </a:rPr>
              <a:t>recentemente:</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«Quello </a:t>
            </a:r>
            <a:r>
              <a:rPr lang="it-IT" sz="1600" b="1" i="1" dirty="0">
                <a:latin typeface="Palatino Linotype" panose="02040502050505030304" pitchFamily="18" charset="0"/>
              </a:rPr>
              <a:t>che oggi viviamo, l’irrompere di eventi di inattesa portata, rappresenta la diversa normalità con la quale tutti facciamo, e faremo nel futuro, i conti. Come già accaduto in passato, di fronte ad avvenimenti drammatici che la Storia gli ha messo davanti, il Paese è chiamato a restare unito, affidandosi alle sue infinite anime, a quel coraggio e a quell’energia che lo contraddistinguono….</a:t>
            </a:r>
            <a:r>
              <a:rPr lang="it-IT" sz="1600" b="1" i="1" dirty="0">
                <a:solidFill>
                  <a:srgbClr val="FF0000"/>
                </a:solidFill>
                <a:latin typeface="Palatino Linotype" panose="02040502050505030304" pitchFamily="18" charset="0"/>
              </a:rPr>
              <a:t>Siamo uniti nei comportamenti, nella prudenza, ma anche nel sostegno e nella gratitudine ai nostri eroi quotidiani:</a:t>
            </a:r>
            <a:r>
              <a:rPr lang="it-IT" sz="1600" b="1" i="1" dirty="0">
                <a:latin typeface="Palatino Linotype" panose="02040502050505030304" pitchFamily="18" charset="0"/>
              </a:rPr>
              <a:t> il personale medico e sanitario, ma anche i lavoratori di aziende alimentari, farmaceutiche, energetiche il cui contributo è essenziale. Siamo solidali nella condivisione degli affetti in famiglia, nell’amicizia a distanza, nei flash </a:t>
            </a:r>
            <a:r>
              <a:rPr lang="it-IT" sz="1600" b="1" i="1" dirty="0" err="1">
                <a:latin typeface="Palatino Linotype" panose="02040502050505030304" pitchFamily="18" charset="0"/>
              </a:rPr>
              <a:t>mob</a:t>
            </a:r>
            <a:r>
              <a:rPr lang="it-IT" sz="1600" b="1" i="1" dirty="0">
                <a:latin typeface="Palatino Linotype" panose="02040502050505030304" pitchFamily="18" charset="0"/>
              </a:rPr>
              <a:t> lungo tutto il Paese.</a:t>
            </a:r>
          </a:p>
          <a:p>
            <a:r>
              <a:rPr lang="it-IT" sz="1600" b="1" i="1" dirty="0">
                <a:latin typeface="Palatino Linotype" panose="02040502050505030304" pitchFamily="18" charset="0"/>
              </a:rPr>
              <a:t>Stiamo riscoprendo il valore fortissimo </a:t>
            </a:r>
            <a:r>
              <a:rPr lang="it-IT" sz="1600" b="1" i="1" dirty="0">
                <a:solidFill>
                  <a:srgbClr val="FF0000"/>
                </a:solidFill>
                <a:latin typeface="Palatino Linotype" panose="02040502050505030304" pitchFamily="18" charset="0"/>
              </a:rPr>
              <a:t>dell’unità nazionale</a:t>
            </a:r>
            <a:r>
              <a:rPr lang="it-IT" sz="1600" b="1" i="1" dirty="0">
                <a:latin typeface="Palatino Linotype" panose="02040502050505030304" pitchFamily="18" charset="0"/>
              </a:rPr>
              <a:t>, mostrando al mondo il significato del sentirsi comunità attraverso la </a:t>
            </a:r>
            <a:r>
              <a:rPr lang="it-IT" sz="1600" b="1" i="1" dirty="0">
                <a:solidFill>
                  <a:srgbClr val="FF0000"/>
                </a:solidFill>
                <a:latin typeface="Palatino Linotype" panose="02040502050505030304" pitchFamily="18" charset="0"/>
              </a:rPr>
              <a:t>solidarietà diffusa…</a:t>
            </a:r>
            <a:r>
              <a:rPr lang="it-IT" sz="1600" b="1" i="1" dirty="0">
                <a:latin typeface="Palatino Linotype" panose="02040502050505030304" pitchFamily="18" charset="0"/>
              </a:rPr>
              <a:t>»</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437112"/>
            <a:ext cx="3357298" cy="1725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260" y="228132"/>
            <a:ext cx="2779017" cy="1852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175" y="2527863"/>
            <a:ext cx="2307188" cy="16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391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114470"/>
            <a:ext cx="4823823" cy="6740307"/>
          </a:xfrm>
          <a:prstGeom prst="rect">
            <a:avLst/>
          </a:prstGeom>
          <a:noFill/>
        </p:spPr>
        <p:txBody>
          <a:bodyPr wrap="square" rtlCol="0">
            <a:spAutoFit/>
          </a:bodyPr>
          <a:lstStyle/>
          <a:p>
            <a:r>
              <a:rPr lang="it-IT" sz="1600" b="1" i="1" dirty="0" smtClean="0">
                <a:latin typeface="Palatino Linotype" panose="02040502050505030304" pitchFamily="18" charset="0"/>
              </a:rPr>
              <a:t>Come vi ho detto già prima non sono molto ottimista …</a:t>
            </a:r>
          </a:p>
          <a:p>
            <a:r>
              <a:rPr lang="it-IT" sz="1600" b="1" i="1" dirty="0" smtClean="0">
                <a:latin typeface="Palatino Linotype" panose="02040502050505030304" pitchFamily="18" charset="0"/>
              </a:rPr>
              <a:t>Ho solo 18 anni è vero, ma </a:t>
            </a:r>
            <a:r>
              <a:rPr lang="it-IT" sz="1600" b="1" i="1" dirty="0" smtClean="0">
                <a:solidFill>
                  <a:srgbClr val="FF0000"/>
                </a:solidFill>
                <a:latin typeface="Palatino Linotype" panose="02040502050505030304" pitchFamily="18" charset="0"/>
              </a:rPr>
              <a:t>nella mia vita non ho mai avuto paura…</a:t>
            </a:r>
          </a:p>
          <a:p>
            <a:r>
              <a:rPr lang="it-IT" sz="1600" b="1" i="1" dirty="0" smtClean="0">
                <a:latin typeface="Palatino Linotype" panose="02040502050505030304" pitchFamily="18" charset="0"/>
              </a:rPr>
              <a:t>Oggi però mi ritrovo con un po’ di malinconia a riflettere su questa società sempre più dominata dall’odio e dalla violenza tra simili…tutto quello che vedo oggi chiusa in casa comincia davvero a spaventarmi….</a:t>
            </a:r>
          </a:p>
          <a:p>
            <a:endParaRPr lang="it-IT" sz="1600" b="1" i="1" dirty="0" smtClean="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a:latin typeface="Palatino Linotype" panose="02040502050505030304" pitchFamily="18" charset="0"/>
              </a:rPr>
              <a:t>E</a:t>
            </a:r>
            <a:r>
              <a:rPr lang="it-IT" sz="1600" b="1" i="1" dirty="0" smtClean="0">
                <a:latin typeface="Palatino Linotype" panose="02040502050505030304" pitchFamily="18" charset="0"/>
              </a:rPr>
              <a:t> quindi </a:t>
            </a:r>
            <a:r>
              <a:rPr lang="it-IT" sz="1600" b="1" i="1" dirty="0" smtClean="0">
                <a:solidFill>
                  <a:srgbClr val="FF0000"/>
                </a:solidFill>
                <a:latin typeface="Palatino Linotype" panose="02040502050505030304" pitchFamily="18" charset="0"/>
              </a:rPr>
              <a:t>HO PAURA, si ho paura e non ho vergogna a dirlo</a:t>
            </a:r>
            <a:r>
              <a:rPr lang="it-IT" sz="1600" b="1" i="1" dirty="0" smtClean="0">
                <a:latin typeface="Palatino Linotype" panose="02040502050505030304" pitchFamily="18" charset="0"/>
              </a:rPr>
              <a:t>: ho paura per me, per la mia famiglia, per i miei cari, per i miei amici, per le persone a cui voglio bene e che non vorrei mai perdere per nessuna ragione al </a:t>
            </a:r>
            <a:r>
              <a:rPr lang="it-IT" sz="1600" b="1" i="1" dirty="0">
                <a:latin typeface="Palatino Linotype" panose="02040502050505030304" pitchFamily="18" charset="0"/>
              </a:rPr>
              <a:t>mondo</a:t>
            </a:r>
            <a:r>
              <a:rPr lang="it-IT" sz="1600" b="1" i="1" dirty="0" smtClean="0">
                <a:latin typeface="Palatino Linotype" panose="02040502050505030304" pitchFamily="18" charset="0"/>
              </a:rPr>
              <a:t>…</a:t>
            </a:r>
          </a:p>
          <a:p>
            <a:endParaRPr lang="it-IT" sz="1600" b="1" i="1" dirty="0" smtClean="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La </a:t>
            </a:r>
            <a:r>
              <a:rPr lang="it-IT" sz="1600" b="1" i="1" dirty="0">
                <a:latin typeface="Palatino Linotype" panose="02040502050505030304" pitchFamily="18" charset="0"/>
              </a:rPr>
              <a:t>paura è sintomo della nostra </a:t>
            </a:r>
            <a:r>
              <a:rPr lang="it-IT" sz="1600" b="1" i="1" dirty="0">
                <a:solidFill>
                  <a:srgbClr val="FF0000"/>
                </a:solidFill>
                <a:latin typeface="Palatino Linotype" panose="02040502050505030304" pitchFamily="18" charset="0"/>
              </a:rPr>
              <a:t>fragilità e insieme l’espressione dell’attaccamento alla vita, più forte ancora dell’impulso ad amare</a:t>
            </a:r>
            <a:r>
              <a:rPr lang="it-IT" sz="1600" b="1" i="1" dirty="0" smtClean="0">
                <a:solidFill>
                  <a:srgbClr val="FF0000"/>
                </a:solidFill>
                <a:latin typeface="Palatino Linotype" panose="02040502050505030304" pitchFamily="18" charset="0"/>
              </a:rPr>
              <a:t>.</a:t>
            </a:r>
          </a:p>
          <a:p>
            <a:r>
              <a:rPr lang="it-IT" sz="1600" b="1" i="1" dirty="0" smtClean="0">
                <a:latin typeface="Palatino Linotype" panose="02040502050505030304" pitchFamily="18" charset="0"/>
              </a:rPr>
              <a:t> </a:t>
            </a:r>
            <a:r>
              <a:rPr lang="it-IT" sz="1600" b="1" i="1" dirty="0">
                <a:latin typeface="Palatino Linotype" panose="02040502050505030304" pitchFamily="18" charset="0"/>
              </a:rPr>
              <a:t>E’ il mezzo per sopravvivere ma talora è un blocco che inchioda e rema contro, il panico che paralizza. Ora, di fronte all’ignoto e incerto non c’è una reale resilienza quanto uno spaesamento che diventa angoscia. </a:t>
            </a:r>
          </a:p>
          <a:p>
            <a:endParaRPr lang="it-IT" sz="1600" b="1" i="1" dirty="0" smtClean="0">
              <a:latin typeface="Palatino Linotype" panose="0204050205050503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179" y="2852936"/>
            <a:ext cx="2760306"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32656"/>
            <a:ext cx="2923807" cy="2192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633" y="4653136"/>
            <a:ext cx="1987699" cy="19876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3908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26252"/>
            <a:ext cx="6098821" cy="6986528"/>
          </a:xfrm>
          <a:prstGeom prst="rect">
            <a:avLst/>
          </a:prstGeom>
        </p:spPr>
        <p:txBody>
          <a:bodyPr wrap="square">
            <a:spAutoFit/>
          </a:bodyPr>
          <a:lstStyle/>
          <a:p>
            <a:r>
              <a:rPr lang="it-IT" sz="1600" b="1" i="1" dirty="0">
                <a:solidFill>
                  <a:srgbClr val="FF0000"/>
                </a:solidFill>
                <a:latin typeface="Palatino Linotype" panose="02040502050505030304" pitchFamily="18" charset="0"/>
              </a:rPr>
              <a:t>Mi fa paura il Coronavirus</a:t>
            </a:r>
            <a:r>
              <a:rPr lang="it-IT" sz="1600" b="1" i="1" dirty="0">
                <a:latin typeface="Palatino Linotype" panose="02040502050505030304" pitchFamily="18" charset="0"/>
              </a:rPr>
              <a:t>, ma più di tutto mi fa paura </a:t>
            </a:r>
            <a:r>
              <a:rPr lang="it-IT" sz="1600" b="1" i="1" dirty="0" smtClean="0">
                <a:solidFill>
                  <a:srgbClr val="FF0000"/>
                </a:solidFill>
                <a:latin typeface="Palatino Linotype" panose="02040502050505030304" pitchFamily="18" charset="0"/>
              </a:rPr>
              <a:t>L’IGNORANZA</a:t>
            </a:r>
            <a:r>
              <a:rPr lang="it-IT" sz="1600" b="1" i="1" dirty="0" smtClean="0">
                <a:latin typeface="Palatino Linotype" panose="02040502050505030304" pitchFamily="18" charset="0"/>
              </a:rPr>
              <a:t> </a:t>
            </a:r>
            <a:r>
              <a:rPr lang="it-IT" sz="1600" b="1" i="1" dirty="0">
                <a:latin typeface="Palatino Linotype" panose="02040502050505030304" pitchFamily="18" charset="0"/>
              </a:rPr>
              <a:t>presente nelle persone che nonostante le migliaia di notizie di morti, di contagi ,continuano ad uscire di casa, continuano a violare le norme di sicurezza che sono state imposte per evitare l’aumento dell’espansione del virus…</a:t>
            </a:r>
          </a:p>
          <a:p>
            <a:r>
              <a:rPr lang="it-IT" sz="1600" b="1" i="1" dirty="0">
                <a:latin typeface="Palatino Linotype" panose="02040502050505030304" pitchFamily="18" charset="0"/>
              </a:rPr>
              <a:t>E quindi il mio pensiero va ai reparti esistenti e futuri di terapia intensiva; ai funerali per come si svolgono e alle persone che accudiscono i malati.</a:t>
            </a:r>
          </a:p>
          <a:p>
            <a:r>
              <a:rPr lang="it-IT" sz="1600" b="1" i="1" dirty="0">
                <a:latin typeface="Palatino Linotype" panose="02040502050505030304" pitchFamily="18" charset="0"/>
              </a:rPr>
              <a:t>Chi conosce i reparti di terapia intensiva sa – al di là delle buone volontà – che in quei luoghi si combatte per la vita contro la morte. </a:t>
            </a:r>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E </a:t>
            </a:r>
            <a:r>
              <a:rPr lang="it-IT" sz="1600" b="1" i="1" dirty="0">
                <a:latin typeface="Palatino Linotype" panose="02040502050505030304" pitchFamily="18" charset="0"/>
              </a:rPr>
              <a:t>non combatte solo il paziente ma anche chi cerca in tutti i modi possibili di salvargli la vita, </a:t>
            </a:r>
            <a:r>
              <a:rPr lang="it-IT" sz="1600" b="1" i="1" dirty="0" smtClean="0">
                <a:latin typeface="Palatino Linotype" panose="02040502050505030304" pitchFamily="18" charset="0"/>
              </a:rPr>
              <a:t>rischiando , a volte, </a:t>
            </a:r>
            <a:r>
              <a:rPr lang="it-IT" sz="1600" b="1" i="1" dirty="0">
                <a:latin typeface="Palatino Linotype" panose="02040502050505030304" pitchFamily="18" charset="0"/>
              </a:rPr>
              <a:t>di perdere la propria. </a:t>
            </a:r>
          </a:p>
          <a:p>
            <a:r>
              <a:rPr lang="it-IT" sz="1600" b="1" i="1" dirty="0">
                <a:solidFill>
                  <a:srgbClr val="FF0000"/>
                </a:solidFill>
                <a:latin typeface="Palatino Linotype" panose="02040502050505030304" pitchFamily="18" charset="0"/>
              </a:rPr>
              <a:t>Il virus è cinico e </a:t>
            </a:r>
            <a:r>
              <a:rPr lang="it-IT" sz="1600" b="1" i="1" dirty="0" smtClean="0">
                <a:solidFill>
                  <a:srgbClr val="FF0000"/>
                </a:solidFill>
                <a:latin typeface="Palatino Linotype" panose="02040502050505030304" pitchFamily="18" charset="0"/>
              </a:rPr>
              <a:t>vigliacco; sembra </a:t>
            </a:r>
            <a:r>
              <a:rPr lang="it-IT" sz="1600" b="1" i="1" dirty="0">
                <a:solidFill>
                  <a:srgbClr val="FF0000"/>
                </a:solidFill>
                <a:latin typeface="Palatino Linotype" panose="02040502050505030304" pitchFamily="18" charset="0"/>
              </a:rPr>
              <a:t>invisibile e invece è molto presente e diffusivo. Non perdona nessuno</a:t>
            </a:r>
            <a:r>
              <a:rPr lang="it-IT" sz="1600" b="1" i="1" dirty="0">
                <a:latin typeface="Palatino Linotype" panose="02040502050505030304" pitchFamily="18" charset="0"/>
              </a:rPr>
              <a:t>: nemmeno chi, con dedizione e sacrificio, ha rischiato per te; qualcuno ne è rimasto vittima, nonostante maschere e grembiuli. Insomma , se il virus entra in luoghi resi fragili dalle condizioni fisiche delle persone è la fine.</a:t>
            </a:r>
          </a:p>
          <a:p>
            <a:r>
              <a:rPr lang="it-IT" sz="1600" b="1" i="1" dirty="0">
                <a:latin typeface="Palatino Linotype" panose="02040502050505030304" pitchFamily="18" charset="0"/>
              </a:rPr>
              <a:t>E quindi, come ho già detto prima mi fanno paura, ma anche tantissima </a:t>
            </a:r>
            <a:r>
              <a:rPr lang="it-IT" sz="1600" b="1" i="1" dirty="0">
                <a:solidFill>
                  <a:srgbClr val="FF0000"/>
                </a:solidFill>
                <a:latin typeface="Palatino Linotype" panose="02040502050505030304" pitchFamily="18" charset="0"/>
              </a:rPr>
              <a:t>rabbia </a:t>
            </a:r>
            <a:r>
              <a:rPr lang="it-IT" sz="1600" b="1" i="1" dirty="0">
                <a:latin typeface="Palatino Linotype" panose="02040502050505030304" pitchFamily="18" charset="0"/>
              </a:rPr>
              <a:t>quanti sono superficiali e spocchiosi. Non riescono a stare nella propria casa per giorni: basterebbe pensare all’ipotesi di un ricovero in terapia intensiva per diventare più seri</a:t>
            </a:r>
            <a:r>
              <a:rPr lang="it-IT" sz="1600" b="1" i="1" dirty="0" smtClean="0">
                <a:latin typeface="Palatino Linotype" panose="02040502050505030304" pitchFamily="18" charset="0"/>
              </a:rPr>
              <a:t>.</a:t>
            </a:r>
          </a:p>
          <a:p>
            <a:r>
              <a:rPr lang="it-IT" sz="1600" b="1" i="1" dirty="0" smtClean="0">
                <a:solidFill>
                  <a:srgbClr val="FF0000"/>
                </a:solidFill>
                <a:latin typeface="Palatino Linotype" panose="02040502050505030304" pitchFamily="18" charset="0"/>
              </a:rPr>
              <a:t>LA VITA È UN BENE PREZIOSISSIMO E VA TUTELATO SEMPRE, SOPRATTUTTO PER CHI HA CONDIZIONI DEBOLI E RESIDUE.</a:t>
            </a:r>
            <a:endParaRPr lang="it-IT" sz="1600" b="1" i="1" dirty="0">
              <a:solidFill>
                <a:srgbClr val="FF0000"/>
              </a:solidFill>
              <a:latin typeface="Palatino Linotype" panose="02040502050505030304" pitchFamily="18"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977" y="404664"/>
            <a:ext cx="2812205"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780928"/>
            <a:ext cx="2569982" cy="1524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141" y="4800275"/>
            <a:ext cx="2764099" cy="16847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5725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323" y="332656"/>
            <a:ext cx="4572000" cy="4801314"/>
          </a:xfrm>
          <a:prstGeom prst="rect">
            <a:avLst/>
          </a:prstGeom>
        </p:spPr>
        <p:txBody>
          <a:bodyPr>
            <a:spAutoFit/>
          </a:bodyPr>
          <a:lstStyle/>
          <a:p>
            <a:r>
              <a:rPr lang="it-IT" b="1" i="1" dirty="0">
                <a:latin typeface="Palatino Linotype" panose="02040502050505030304" pitchFamily="18" charset="0"/>
              </a:rPr>
              <a:t>E quindi fermandomi in questi giorni ho capito e riflettuto su tantissime cose…</a:t>
            </a:r>
          </a:p>
          <a:p>
            <a:r>
              <a:rPr lang="it-IT" b="1" i="1" dirty="0">
                <a:latin typeface="Palatino Linotype" panose="02040502050505030304" pitchFamily="18" charset="0"/>
              </a:rPr>
              <a:t>mi sono messa in discussione, mi sono posta delle domande, tante domande alla </a:t>
            </a:r>
            <a:r>
              <a:rPr lang="it-IT" b="1" i="1" dirty="0" smtClean="0">
                <a:latin typeface="Palatino Linotype" panose="02040502050505030304" pitchFamily="18" charset="0"/>
              </a:rPr>
              <a:t>quali, però, </a:t>
            </a:r>
            <a:r>
              <a:rPr lang="it-IT" b="1" i="1" dirty="0">
                <a:latin typeface="Palatino Linotype" panose="02040502050505030304" pitchFamily="18" charset="0"/>
              </a:rPr>
              <a:t>non </a:t>
            </a:r>
            <a:r>
              <a:rPr lang="it-IT" b="1" i="1" dirty="0" smtClean="0">
                <a:latin typeface="Palatino Linotype" panose="02040502050505030304" pitchFamily="18" charset="0"/>
              </a:rPr>
              <a:t>sono ancora riuscita a dare una </a:t>
            </a:r>
            <a:r>
              <a:rPr lang="it-IT" b="1" i="1" dirty="0">
                <a:latin typeface="Palatino Linotype" panose="02040502050505030304" pitchFamily="18" charset="0"/>
              </a:rPr>
              <a:t>risposta…</a:t>
            </a: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Ho </a:t>
            </a:r>
            <a:r>
              <a:rPr lang="it-IT" b="1" i="1" dirty="0">
                <a:latin typeface="Palatino Linotype" panose="02040502050505030304" pitchFamily="18" charset="0"/>
              </a:rPr>
              <a:t>capito che questo è un virus che isola le persone dando loro la possibilità di </a:t>
            </a:r>
            <a:r>
              <a:rPr lang="it-IT" b="1" i="1" dirty="0">
                <a:solidFill>
                  <a:srgbClr val="FF0000"/>
                </a:solidFill>
                <a:latin typeface="Palatino Linotype" panose="02040502050505030304" pitchFamily="18" charset="0"/>
              </a:rPr>
              <a:t>parlare con sé stessi </a:t>
            </a:r>
            <a:r>
              <a:rPr lang="it-IT" b="1" i="1" dirty="0">
                <a:latin typeface="Palatino Linotype" panose="02040502050505030304" pitchFamily="18" charset="0"/>
              </a:rPr>
              <a:t>e di far comprendere quanto sia importante non sottovalutare questo periodo e quanto ognuno di  noi sia attaccato alla propria vita.</a:t>
            </a:r>
          </a:p>
          <a:p>
            <a:endParaRPr lang="it-IT" b="1" i="1" dirty="0" smtClean="0">
              <a:latin typeface="Palatino Linotype" panose="02040502050505030304" pitchFamily="18" charset="0"/>
            </a:endParaRPr>
          </a:p>
          <a:p>
            <a:r>
              <a:rPr lang="it-IT" b="1" i="1" dirty="0" smtClean="0">
                <a:latin typeface="Palatino Linotype" panose="02040502050505030304" pitchFamily="18" charset="0"/>
              </a:rPr>
              <a:t>Quella </a:t>
            </a:r>
            <a:r>
              <a:rPr lang="it-IT" b="1" i="1" dirty="0">
                <a:latin typeface="Palatino Linotype" panose="02040502050505030304" pitchFamily="18" charset="0"/>
              </a:rPr>
              <a:t>sera, quindi , mi sono guardata dentro e mi sono </a:t>
            </a:r>
            <a:r>
              <a:rPr lang="it-IT" b="1" i="1" dirty="0" smtClean="0">
                <a:latin typeface="Palatino Linotype" panose="02040502050505030304" pitchFamily="18" charset="0"/>
              </a:rPr>
              <a:t>chiesta:</a:t>
            </a:r>
          </a:p>
          <a:p>
            <a:r>
              <a:rPr lang="it-IT" b="1" i="1" dirty="0" smtClean="0">
                <a:latin typeface="Palatino Linotype" panose="02040502050505030304" pitchFamily="18" charset="0"/>
              </a:rPr>
              <a:t> </a:t>
            </a:r>
            <a:endParaRPr lang="it-IT" b="1" i="1" dirty="0">
              <a:latin typeface="Palatino Linotype" panose="02040502050505030304" pitchFamily="18" charset="0"/>
            </a:endParaRPr>
          </a:p>
        </p:txBody>
      </p:sp>
      <p:sp>
        <p:nvSpPr>
          <p:cNvPr id="5" name="Rettangolo 4"/>
          <p:cNvSpPr/>
          <p:nvPr/>
        </p:nvSpPr>
        <p:spPr>
          <a:xfrm>
            <a:off x="104323" y="5450799"/>
            <a:ext cx="9002782" cy="1323439"/>
          </a:xfrm>
          <a:prstGeom prst="rect">
            <a:avLst/>
          </a:prstGeom>
        </p:spPr>
        <p:txBody>
          <a:bodyPr wrap="square">
            <a:spAutoFit/>
          </a:bodyPr>
          <a:lstStyle/>
          <a:p>
            <a:r>
              <a:rPr lang="it-IT" sz="2000" b="1" i="1" dirty="0" smtClean="0">
                <a:solidFill>
                  <a:srgbClr val="FF0000"/>
                </a:solidFill>
                <a:latin typeface="Palatino Linotype" panose="02040502050505030304" pitchFamily="18" charset="0"/>
              </a:rPr>
              <a:t>«FRANCESCA SEI DAVVERO FELICE IN QUESTO MONDO MODERNO? O C’È QUALCOS’ALTRO CHE STAI CERCANDO? TRA LE COSE CHE HAI, DI QUALI HAI DAVVERO BISOGNO? E A QUESTE…HAI DATO LA GIUSTA IMPORTANZA FINO AD OGGI?»</a:t>
            </a:r>
            <a:endParaRPr lang="it-IT" sz="2000" b="1" i="1" dirty="0">
              <a:solidFill>
                <a:srgbClr val="FF0000"/>
              </a:solidFill>
              <a:latin typeface="Palatino Linotype" panose="0204050205050503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428501" cy="2588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385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298" y="31989"/>
            <a:ext cx="5375386" cy="6986528"/>
          </a:xfrm>
          <a:prstGeom prst="rect">
            <a:avLst/>
          </a:prstGeom>
        </p:spPr>
        <p:txBody>
          <a:bodyPr wrap="square">
            <a:spAutoFit/>
          </a:bodyPr>
          <a:lstStyle/>
          <a:p>
            <a:r>
              <a:rPr lang="it-IT" sz="1600" b="1" i="1" dirty="0" smtClean="0">
                <a:latin typeface="Palatino Linotype" panose="02040502050505030304" pitchFamily="18" charset="0"/>
              </a:rPr>
              <a:t>Ho capito che tutto ciò che cercavo affannosamente per essere felice, è fondamentalmente tutto quello che oggi mi manca…</a:t>
            </a:r>
          </a:p>
          <a:p>
            <a:r>
              <a:rPr lang="it-IT" sz="1600" b="1" i="1" dirty="0" smtClean="0">
                <a:latin typeface="Palatino Linotype" panose="02040502050505030304" pitchFamily="18" charset="0"/>
              </a:rPr>
              <a:t>Ho </a:t>
            </a:r>
            <a:r>
              <a:rPr lang="it-IT" sz="1600" b="1" i="1" dirty="0">
                <a:latin typeface="Palatino Linotype" panose="02040502050505030304" pitchFamily="18" charset="0"/>
              </a:rPr>
              <a:t>capito che una delle cose che mi manca di più sono gli </a:t>
            </a:r>
            <a:r>
              <a:rPr lang="it-IT" sz="1600" b="1" i="1" dirty="0" smtClean="0">
                <a:solidFill>
                  <a:srgbClr val="FF0000"/>
                </a:solidFill>
                <a:latin typeface="Palatino Linotype" panose="02040502050505030304" pitchFamily="18" charset="0"/>
              </a:rPr>
              <a:t>ABBRACCI</a:t>
            </a:r>
            <a:r>
              <a:rPr lang="it-IT" sz="1600" b="1" i="1" dirty="0" smtClean="0">
                <a:latin typeface="Palatino Linotype" panose="02040502050505030304" pitchFamily="18" charset="0"/>
              </a:rPr>
              <a:t>: non </a:t>
            </a:r>
            <a:r>
              <a:rPr lang="it-IT" sz="1600" b="1" i="1" dirty="0">
                <a:latin typeface="Palatino Linotype" panose="02040502050505030304" pitchFamily="18" charset="0"/>
              </a:rPr>
              <a:t>sono un tipo facile, sempre misurata, sempre in osservazione e in ascolto prima di agire e di parlare, attenta a far varcare la soglia della mia intimità a pochi selezionati, </a:t>
            </a:r>
            <a:r>
              <a:rPr lang="it-IT" sz="1600" b="1" i="1" dirty="0" smtClean="0">
                <a:latin typeface="Palatino Linotype" panose="02040502050505030304" pitchFamily="18" charset="0"/>
              </a:rPr>
              <a:t>con </a:t>
            </a:r>
            <a:r>
              <a:rPr lang="it-IT" sz="1600" b="1" i="1" dirty="0">
                <a:latin typeface="Palatino Linotype" panose="02040502050505030304" pitchFamily="18" charset="0"/>
              </a:rPr>
              <a:t>chi la varca, però, sono </a:t>
            </a:r>
            <a:r>
              <a:rPr lang="it-IT" sz="1600" b="1" i="1" dirty="0" smtClean="0">
                <a:latin typeface="Palatino Linotype" panose="02040502050505030304" pitchFamily="18" charset="0"/>
              </a:rPr>
              <a:t>espansiva: condivido, scaldo, proteggo, accolgo, abbraccio, mi </a:t>
            </a:r>
            <a:r>
              <a:rPr lang="it-IT" sz="1600" b="1" i="1" dirty="0">
                <a:latin typeface="Palatino Linotype" panose="02040502050505030304" pitchFamily="18" charset="0"/>
              </a:rPr>
              <a:t>faccio </a:t>
            </a:r>
            <a:r>
              <a:rPr lang="it-IT" sz="1600" b="1" i="1" dirty="0" smtClean="0">
                <a:latin typeface="Palatino Linotype" panose="02040502050505030304" pitchFamily="18" charset="0"/>
              </a:rPr>
              <a:t>abbracciare…</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Gli </a:t>
            </a:r>
            <a:r>
              <a:rPr lang="it-IT" sz="1600" b="1" i="1" dirty="0">
                <a:latin typeface="Palatino Linotype" panose="02040502050505030304" pitchFamily="18" charset="0"/>
              </a:rPr>
              <a:t>scienziati infatti affermano che l'abbraccio è considerato </a:t>
            </a:r>
            <a:r>
              <a:rPr lang="it-IT" sz="1600" b="1" i="1" dirty="0" smtClean="0">
                <a:latin typeface="Palatino Linotype" panose="02040502050505030304" pitchFamily="18" charset="0"/>
              </a:rPr>
              <a:t> </a:t>
            </a:r>
            <a:r>
              <a:rPr lang="it-IT" sz="1600" b="1" i="1" dirty="0">
                <a:latin typeface="Palatino Linotype" panose="02040502050505030304" pitchFamily="18" charset="0"/>
              </a:rPr>
              <a:t>il principale gesto di affetto dell'essere umano. </a:t>
            </a:r>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Si </a:t>
            </a:r>
            <a:r>
              <a:rPr lang="it-IT" sz="1600" b="1" i="1" dirty="0">
                <a:latin typeface="Palatino Linotype" panose="02040502050505030304" pitchFamily="18" charset="0"/>
              </a:rPr>
              <a:t>può parlare quindi di vero e </a:t>
            </a:r>
            <a:r>
              <a:rPr lang="it-IT" sz="1600" b="1" i="1" dirty="0" smtClean="0">
                <a:solidFill>
                  <a:srgbClr val="FF0000"/>
                </a:solidFill>
                <a:latin typeface="Palatino Linotype" panose="02040502050505030304" pitchFamily="18" charset="0"/>
              </a:rPr>
              <a:t>PROPRIO POTERE DELL'ABBRACCIO:</a:t>
            </a:r>
            <a:r>
              <a:rPr lang="it-IT" sz="1600" b="1" i="1" dirty="0" smtClean="0">
                <a:latin typeface="Palatino Linotype" panose="02040502050505030304" pitchFamily="18" charset="0"/>
              </a:rPr>
              <a:t> </a:t>
            </a:r>
            <a:r>
              <a:rPr lang="it-IT" sz="1600" b="1" i="1" dirty="0">
                <a:latin typeface="Palatino Linotype" panose="02040502050505030304" pitchFamily="18" charset="0"/>
              </a:rPr>
              <a:t>che si tratti di un amico, di un </a:t>
            </a:r>
            <a:r>
              <a:rPr lang="it-IT" sz="1600" b="1" i="1" dirty="0" smtClean="0">
                <a:latin typeface="Palatino Linotype" panose="02040502050505030304" pitchFamily="18" charset="0"/>
              </a:rPr>
              <a:t>familiare o </a:t>
            </a:r>
            <a:r>
              <a:rPr lang="it-IT" sz="1600" b="1" i="1" dirty="0">
                <a:latin typeface="Palatino Linotype" panose="02040502050505030304" pitchFamily="18" charset="0"/>
              </a:rPr>
              <a:t>del proprio partner, gli abbracci hanno un effetto benefico e terapeutico su mente e corpo: aiutano a ridurre ansia, stress  </a:t>
            </a:r>
            <a:r>
              <a:rPr lang="it-IT" sz="1600" b="1" i="1" dirty="0" smtClean="0">
                <a:latin typeface="Palatino Linotype" panose="02040502050505030304" pitchFamily="18" charset="0"/>
              </a:rPr>
              <a:t>e depressione</a:t>
            </a:r>
            <a:r>
              <a:rPr lang="it-IT" sz="1600" b="1" i="1" dirty="0">
                <a:latin typeface="Palatino Linotype" panose="02040502050505030304" pitchFamily="18" charset="0"/>
              </a:rPr>
              <a:t>, migliorano l'autostima e la fiducia, alleviano i dolori, e </a:t>
            </a:r>
            <a:r>
              <a:rPr lang="it-IT" sz="1600" b="1" i="1" dirty="0">
                <a:solidFill>
                  <a:srgbClr val="FF0000"/>
                </a:solidFill>
                <a:latin typeface="Palatino Linotype" panose="02040502050505030304" pitchFamily="18" charset="0"/>
              </a:rPr>
              <a:t>proteggono il </a:t>
            </a:r>
            <a:r>
              <a:rPr lang="it-IT" sz="1600" b="1" i="1" dirty="0" smtClean="0">
                <a:solidFill>
                  <a:srgbClr val="FF0000"/>
                </a:solidFill>
                <a:latin typeface="Palatino Linotype" panose="02040502050505030304" pitchFamily="18" charset="0"/>
              </a:rPr>
              <a:t>cuore…</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Bisognerebbe </a:t>
            </a:r>
            <a:r>
              <a:rPr lang="it-IT" sz="1600" b="1" i="1" dirty="0">
                <a:latin typeface="Palatino Linotype" panose="02040502050505030304" pitchFamily="18" charset="0"/>
              </a:rPr>
              <a:t>abbracciarsi tutti i giorni e più volte al giorno: l'abbraccio diventa così una sorta di farmaco che dona </a:t>
            </a:r>
            <a:r>
              <a:rPr lang="it-IT" sz="1600" b="1" i="1" dirty="0" smtClean="0">
                <a:latin typeface="Palatino Linotype" panose="02040502050505030304" pitchFamily="18" charset="0"/>
              </a:rPr>
              <a:t>un’ </a:t>
            </a:r>
            <a:r>
              <a:rPr lang="it-IT" sz="1600" b="1" i="1" dirty="0">
                <a:latin typeface="Palatino Linotype" panose="02040502050505030304" pitchFamily="18" charset="0"/>
              </a:rPr>
              <a:t>intensa sensazione di </a:t>
            </a:r>
            <a:r>
              <a:rPr lang="it-IT" sz="1600" b="1" i="1" dirty="0" smtClean="0">
                <a:latin typeface="Palatino Linotype" panose="02040502050505030304" pitchFamily="18" charset="0"/>
              </a:rPr>
              <a:t>benessere, ed io forse mi sono resa conto di avere davvero bisogno di questo «farmaco» più di qualsiasi altra cosa al mondo…</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5220" y="188641"/>
            <a:ext cx="270030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485230"/>
            <a:ext cx="2976758" cy="1833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220" y="4797152"/>
            <a:ext cx="2976996" cy="1805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6740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954" y="13467"/>
            <a:ext cx="5889198" cy="5047536"/>
          </a:xfrm>
          <a:prstGeom prst="rect">
            <a:avLst/>
          </a:prstGeom>
        </p:spPr>
        <p:txBody>
          <a:bodyPr wrap="square">
            <a:spAutoFit/>
          </a:bodyPr>
          <a:lstStyle/>
          <a:p>
            <a:r>
              <a:rPr lang="it-IT" sz="1600" b="1" i="1" dirty="0">
                <a:latin typeface="Palatino Linotype" panose="02040502050505030304" pitchFamily="18" charset="0"/>
              </a:rPr>
              <a:t>Questo virus ci tiene lontani gli uni dagli altri: il </a:t>
            </a:r>
            <a:r>
              <a:rPr lang="it-IT" sz="1600" b="1" i="1" dirty="0">
                <a:solidFill>
                  <a:srgbClr val="FF0000"/>
                </a:solidFill>
                <a:latin typeface="Palatino Linotype" panose="02040502050505030304" pitchFamily="18" charset="0"/>
              </a:rPr>
              <a:t>COVID-19 ci fa vivere senza toccarci…baciarci,  abbracciarci, </a:t>
            </a:r>
            <a:r>
              <a:rPr lang="it-IT" sz="1600" b="1" i="1" dirty="0">
                <a:latin typeface="Palatino Linotype" panose="02040502050505030304" pitchFamily="18" charset="0"/>
              </a:rPr>
              <a:t>tutto ciò che si può definire manifestazione </a:t>
            </a:r>
            <a:r>
              <a:rPr lang="it-IT" sz="1600" b="1" i="1" dirty="0" smtClean="0">
                <a:latin typeface="Palatino Linotype" panose="02040502050505030304" pitchFamily="18" charset="0"/>
              </a:rPr>
              <a:t>d’affetto, </a:t>
            </a:r>
            <a:r>
              <a:rPr lang="it-IT" sz="1600" b="1" i="1" dirty="0">
                <a:latin typeface="Palatino Linotype" panose="02040502050505030304" pitchFamily="18" charset="0"/>
              </a:rPr>
              <a:t>diventano a rischio…e quindi diventa una vera e propria </a:t>
            </a:r>
            <a:r>
              <a:rPr lang="it-IT" sz="1600" b="1" i="1" dirty="0">
                <a:solidFill>
                  <a:srgbClr val="FF0000"/>
                </a:solidFill>
                <a:latin typeface="Palatino Linotype" panose="02040502050505030304" pitchFamily="18" charset="0"/>
              </a:rPr>
              <a:t>epidemia del </a:t>
            </a:r>
            <a:r>
              <a:rPr lang="it-IT" sz="1600" b="1" i="1" dirty="0" smtClean="0">
                <a:solidFill>
                  <a:srgbClr val="FF0000"/>
                </a:solidFill>
                <a:latin typeface="Palatino Linotype" panose="02040502050505030304" pitchFamily="18" charset="0"/>
              </a:rPr>
              <a:t>distacco…la </a:t>
            </a:r>
            <a:r>
              <a:rPr lang="it-IT" sz="1600" b="1" i="1" dirty="0">
                <a:solidFill>
                  <a:srgbClr val="FF0000"/>
                </a:solidFill>
                <a:latin typeface="Palatino Linotype" panose="02040502050505030304" pitchFamily="18" charset="0"/>
              </a:rPr>
              <a:t>quale fa più paura del </a:t>
            </a:r>
            <a:r>
              <a:rPr lang="it-IT" sz="1600" b="1" i="1" dirty="0" smtClean="0">
                <a:solidFill>
                  <a:srgbClr val="FF0000"/>
                </a:solidFill>
                <a:latin typeface="Palatino Linotype" panose="02040502050505030304" pitchFamily="18" charset="0"/>
              </a:rPr>
              <a:t>Coronavirus.</a:t>
            </a:r>
          </a:p>
          <a:p>
            <a:endParaRPr lang="it-IT" sz="1600" b="1" i="1" dirty="0">
              <a:solidFill>
                <a:srgbClr val="FF0000"/>
              </a:solidFill>
              <a:latin typeface="Palatino Linotype" panose="02040502050505030304" pitchFamily="18" charset="0"/>
            </a:endParaRPr>
          </a:p>
          <a:p>
            <a:r>
              <a:rPr lang="it-IT" sz="1600" b="1" i="1" dirty="0">
                <a:latin typeface="Palatino Linotype" panose="02040502050505030304" pitchFamily="18" charset="0"/>
              </a:rPr>
              <a:t>E’ vero posso abbracciare mia madre, il mio patrigno…ma non posso abbracciare i miei zii, i miei cugini, le mie amiche…i miei nonni… però dico una cosa : </a:t>
            </a:r>
            <a:r>
              <a:rPr lang="it-IT" sz="1600" b="1" i="1" dirty="0">
                <a:solidFill>
                  <a:srgbClr val="FF0000"/>
                </a:solidFill>
                <a:latin typeface="Palatino Linotype" panose="02040502050505030304" pitchFamily="18" charset="0"/>
              </a:rPr>
              <a:t>POSSO DIRLO!</a:t>
            </a:r>
            <a:r>
              <a:rPr lang="it-IT" sz="1600" b="1" i="1" dirty="0">
                <a:latin typeface="Palatino Linotype" panose="02040502050505030304" pitchFamily="18" charset="0"/>
              </a:rPr>
              <a:t>  Personalmente credo che, durante le centinaia di telefonate, di videochiamate che facciamo in questi giorni per sentirci più vicini, quell’affetto che prima manifestavamo con l’abbraccio, adesso possiamo comunicarlo a parole...</a:t>
            </a:r>
          </a:p>
          <a:p>
            <a:r>
              <a:rPr lang="it-IT" sz="1600" b="1" i="1" dirty="0" smtClean="0">
                <a:solidFill>
                  <a:srgbClr val="FF0000"/>
                </a:solidFill>
                <a:latin typeface="Palatino Linotype" panose="02040502050505030304" pitchFamily="18" charset="0"/>
              </a:rPr>
              <a:t>E ALLORA DICIAMOLO ALLE PERSONE CHE AMIAMO, QUANTO LE AMIAMO E GLI VOGLIAMO BENE, COSÌ POI QUANDO FINALMENTE TORNEREMO AD ABBRACCIARCI…QUELL’ABBRACCIO SARÀ ANCORA PIÙ CALDO E PIÙ FORTE…E FORSE ANCHE PIÙ CONSAPEVOLE.</a:t>
            </a:r>
          </a:p>
          <a:p>
            <a:endParaRPr lang="it-IT" sz="1600" dirty="0">
              <a:solidFill>
                <a:srgbClr val="FF0000"/>
              </a:solidFill>
            </a:endParaRPr>
          </a:p>
        </p:txBody>
      </p:sp>
      <p:sp>
        <p:nvSpPr>
          <p:cNvPr id="5" name="Rettangolo 4"/>
          <p:cNvSpPr/>
          <p:nvPr/>
        </p:nvSpPr>
        <p:spPr>
          <a:xfrm>
            <a:off x="47265" y="4795897"/>
            <a:ext cx="5123090" cy="2062103"/>
          </a:xfrm>
          <a:prstGeom prst="rect">
            <a:avLst/>
          </a:prstGeom>
        </p:spPr>
        <p:txBody>
          <a:bodyPr wrap="square">
            <a:spAutoFit/>
          </a:bodyPr>
          <a:lstStyle/>
          <a:p>
            <a:r>
              <a:rPr lang="it-IT" sz="1600" b="1" i="1" dirty="0">
                <a:latin typeface="Palatino Linotype" panose="02040502050505030304" pitchFamily="18" charset="0"/>
              </a:rPr>
              <a:t>Ma </a:t>
            </a:r>
            <a:r>
              <a:rPr lang="it-IT" sz="1600" b="1" i="1" dirty="0" smtClean="0">
                <a:latin typeface="Palatino Linotype" panose="02040502050505030304" pitchFamily="18" charset="0"/>
              </a:rPr>
              <a:t>più </a:t>
            </a:r>
            <a:r>
              <a:rPr lang="it-IT" sz="1600" b="1" i="1" dirty="0">
                <a:latin typeface="Palatino Linotype" panose="02040502050505030304" pitchFamily="18" charset="0"/>
              </a:rPr>
              <a:t>di tutti ho riscoperto il valore e l’importanza di due concetti che sono alla base della ricerca  affannosa di quella condizione che l’uomo sin dall’antichità vuole ottenere, ovvero la </a:t>
            </a:r>
            <a:r>
              <a:rPr lang="it-IT" sz="1600" b="1" i="1" dirty="0">
                <a:solidFill>
                  <a:srgbClr val="FF0000"/>
                </a:solidFill>
                <a:latin typeface="Palatino Linotype" panose="02040502050505030304" pitchFamily="18" charset="0"/>
              </a:rPr>
              <a:t>FELICITÀ: la libertà e la serenità.</a:t>
            </a:r>
            <a:r>
              <a:rPr lang="it-IT" sz="1600" b="1" i="1" dirty="0">
                <a:latin typeface="Palatino Linotype" panose="02040502050505030304" pitchFamily="18" charset="0"/>
              </a:rPr>
              <a:t> </a:t>
            </a:r>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Lo </a:t>
            </a:r>
            <a:r>
              <a:rPr lang="it-IT" sz="1600" b="1" i="1" dirty="0">
                <a:latin typeface="Palatino Linotype" panose="02040502050505030304" pitchFamily="18" charset="0"/>
              </a:rPr>
              <a:t>scopo della vita è essere felici e la società del benessere ci fa credere che si avrà la felicità solo se si avranno appagati i sensi. </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1678" y="188640"/>
            <a:ext cx="2492249" cy="141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8268" y="2018023"/>
            <a:ext cx="1899181" cy="1038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900" y="3235485"/>
            <a:ext cx="1996048" cy="1424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730" y="5118352"/>
            <a:ext cx="2732851" cy="15637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8301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54" y="-99392"/>
            <a:ext cx="5746901" cy="7201972"/>
          </a:xfrm>
          <a:prstGeom prst="rect">
            <a:avLst/>
          </a:prstGeom>
        </p:spPr>
        <p:txBody>
          <a:bodyPr wrap="square">
            <a:spAutoFit/>
          </a:bodyPr>
          <a:lstStyle/>
          <a:p>
            <a:endParaRPr lang="it-IT" sz="1400" b="1" i="1" dirty="0" smtClean="0">
              <a:latin typeface="Palatino Linotype" panose="02040502050505030304" pitchFamily="18" charset="0"/>
            </a:endParaRPr>
          </a:p>
          <a:p>
            <a:r>
              <a:rPr lang="it-IT" sz="1400" b="1" i="1" dirty="0" smtClean="0">
                <a:latin typeface="Palatino Linotype" panose="02040502050505030304" pitchFamily="18" charset="0"/>
              </a:rPr>
              <a:t>Proprio come diceva </a:t>
            </a:r>
            <a:r>
              <a:rPr lang="it-IT" sz="1400" b="1" i="1" dirty="0" smtClean="0">
                <a:solidFill>
                  <a:srgbClr val="FF0000"/>
                </a:solidFill>
                <a:latin typeface="Palatino Linotype" panose="02040502050505030304" pitchFamily="18" charset="0"/>
              </a:rPr>
              <a:t>Papa Giovanni Paolo II:</a:t>
            </a:r>
          </a:p>
          <a:p>
            <a:r>
              <a:rPr lang="it-IT" sz="1400" b="1" i="1" dirty="0" smtClean="0">
                <a:solidFill>
                  <a:srgbClr val="FF0000"/>
                </a:solidFill>
                <a:latin typeface="Palatino Linotype" panose="02040502050505030304" pitchFamily="18" charset="0"/>
              </a:rPr>
              <a:t> «LA LIBERTÀ NON CONSISTE NEL FARE CIÒ CHE CI PIACE MA NELL’AVERE IL DIRITTO DI FARE CIÒ CHE DOBBIAMO»…</a:t>
            </a:r>
          </a:p>
          <a:p>
            <a:r>
              <a:rPr lang="it-IT" sz="1400" b="1" i="1" dirty="0" smtClean="0">
                <a:latin typeface="Palatino Linotype" panose="02040502050505030304" pitchFamily="18" charset="0"/>
              </a:rPr>
              <a:t>Potersi </a:t>
            </a:r>
            <a:r>
              <a:rPr lang="it-IT" sz="1400" b="1" i="1" dirty="0">
                <a:latin typeface="Palatino Linotype" panose="02040502050505030304" pitchFamily="18" charset="0"/>
              </a:rPr>
              <a:t>muovere senza restrizioni almeno nella propria città. Era una libertà che davamo per scontata e che lo stato di necessità imposto dal </a:t>
            </a:r>
            <a:r>
              <a:rPr lang="it-IT" sz="1400" b="1" i="1" dirty="0" smtClean="0">
                <a:latin typeface="Palatino Linotype" panose="02040502050505030304" pitchFamily="18" charset="0"/>
              </a:rPr>
              <a:t>Coronavirus </a:t>
            </a:r>
            <a:r>
              <a:rPr lang="it-IT" sz="1400" b="1" i="1" dirty="0">
                <a:latin typeface="Palatino Linotype" panose="02040502050505030304" pitchFamily="18" charset="0"/>
              </a:rPr>
              <a:t>sembra che abbia drammaticamente cancellato. Un certo </a:t>
            </a:r>
            <a:r>
              <a:rPr lang="it-IT" sz="1400" b="1" i="1" dirty="0">
                <a:solidFill>
                  <a:srgbClr val="FF0000"/>
                </a:solidFill>
                <a:latin typeface="Palatino Linotype" panose="02040502050505030304" pitchFamily="18" charset="0"/>
              </a:rPr>
              <a:t>"senso comune" </a:t>
            </a:r>
            <a:r>
              <a:rPr lang="it-IT" sz="1400" b="1" i="1" dirty="0">
                <a:latin typeface="Palatino Linotype" panose="02040502050505030304" pitchFamily="18" charset="0"/>
              </a:rPr>
              <a:t>ci suggerisce che si devono accettare tanti piccoli compromessi destinati prima o poi a scomparire con il ritorno alla normalità. Sarà banale ma è sempre meglio ricordarlo:</a:t>
            </a:r>
            <a:r>
              <a:rPr lang="it-IT" sz="1400" b="1" i="1" dirty="0">
                <a:solidFill>
                  <a:srgbClr val="FF0000"/>
                </a:solidFill>
                <a:latin typeface="Palatino Linotype" panose="02040502050505030304" pitchFamily="18" charset="0"/>
              </a:rPr>
              <a:t> </a:t>
            </a:r>
            <a:endParaRPr lang="it-IT" sz="1400" b="1" i="1" dirty="0" smtClean="0">
              <a:solidFill>
                <a:srgbClr val="FF0000"/>
              </a:solidFill>
              <a:latin typeface="Palatino Linotype" panose="02040502050505030304" pitchFamily="18" charset="0"/>
            </a:endParaRPr>
          </a:p>
          <a:p>
            <a:r>
              <a:rPr lang="it-IT" sz="1400" b="1" i="1" dirty="0" smtClean="0">
                <a:solidFill>
                  <a:srgbClr val="FF0000"/>
                </a:solidFill>
                <a:latin typeface="Palatino Linotype" panose="02040502050505030304" pitchFamily="18" charset="0"/>
              </a:rPr>
              <a:t>LA LIBERTÀ È COME L’ARIA, LA SUA IMPORTANZA LA CAPISCI SOLO QUANDO INIZIA  A MANCARE</a:t>
            </a:r>
            <a:r>
              <a:rPr lang="it-IT" sz="1400" b="1" i="1" dirty="0" smtClean="0">
                <a:latin typeface="Palatino Linotype" panose="02040502050505030304" pitchFamily="18" charset="0"/>
              </a:rPr>
              <a:t>. </a:t>
            </a:r>
            <a:r>
              <a:rPr lang="it-IT" sz="1400" b="1" i="1" dirty="0">
                <a:latin typeface="Palatino Linotype" panose="02040502050505030304" pitchFamily="18" charset="0"/>
              </a:rPr>
              <a:t>Siamo in un periodo in cui ci stiamo progressivamente abituando a perderla, invocando restrizioni sempre maggiori e auspicando come modello la Cina, che è tutt’oggi una dittatura. </a:t>
            </a:r>
            <a:endParaRPr lang="it-IT" sz="1400" b="1" i="1" dirty="0" smtClean="0">
              <a:latin typeface="Palatino Linotype" panose="02040502050505030304" pitchFamily="18" charset="0"/>
            </a:endParaRPr>
          </a:p>
          <a:p>
            <a:endParaRPr lang="it-IT" sz="1400" b="1" i="1" dirty="0" smtClean="0">
              <a:latin typeface="Palatino Linotype" panose="02040502050505030304" pitchFamily="18" charset="0"/>
            </a:endParaRPr>
          </a:p>
          <a:p>
            <a:r>
              <a:rPr lang="it-IT" sz="1400" b="1" i="1" dirty="0" smtClean="0">
                <a:latin typeface="Palatino Linotype" panose="02040502050505030304" pitchFamily="18" charset="0"/>
              </a:rPr>
              <a:t>La </a:t>
            </a:r>
            <a:r>
              <a:rPr lang="it-IT" sz="1400" b="1" i="1" dirty="0">
                <a:latin typeface="Palatino Linotype" panose="02040502050505030304" pitchFamily="18" charset="0"/>
              </a:rPr>
              <a:t>libertà però, il più grande dono che Dio </a:t>
            </a:r>
            <a:r>
              <a:rPr lang="it-IT" sz="1400" b="1" i="1" dirty="0" smtClean="0">
                <a:latin typeface="Palatino Linotype" panose="02040502050505030304" pitchFamily="18" charset="0"/>
              </a:rPr>
              <a:t>ci </a:t>
            </a:r>
            <a:r>
              <a:rPr lang="it-IT" sz="1400" b="1" i="1" dirty="0">
                <a:latin typeface="Palatino Linotype" panose="02040502050505030304" pitchFamily="18" charset="0"/>
              </a:rPr>
              <a:t>ha dato ,va </a:t>
            </a:r>
            <a:r>
              <a:rPr lang="it-IT" sz="1400" b="1" i="1" dirty="0" smtClean="0">
                <a:latin typeface="Palatino Linotype" panose="02040502050505030304" pitchFamily="18" charset="0"/>
              </a:rPr>
              <a:t>limitata nella </a:t>
            </a:r>
            <a:r>
              <a:rPr lang="it-IT" sz="1400" b="1" i="1" dirty="0">
                <a:latin typeface="Palatino Linotype" panose="02040502050505030304" pitchFamily="18" charset="0"/>
              </a:rPr>
              <a:t>misura in cui può diventare una minaccia alla libertà degli altri. E oggi ai tempi di questo virus posso affermare che non tutti si possono definire </a:t>
            </a:r>
            <a:r>
              <a:rPr lang="it-IT" sz="1400" b="1" i="1" dirty="0" smtClean="0">
                <a:latin typeface="Palatino Linotype" panose="02040502050505030304" pitchFamily="18" charset="0"/>
              </a:rPr>
              <a:t>liberi : si </a:t>
            </a:r>
            <a:r>
              <a:rPr lang="it-IT" sz="1400" b="1" i="1" dirty="0">
                <a:latin typeface="Palatino Linotype" panose="02040502050505030304" pitchFamily="18" charset="0"/>
              </a:rPr>
              <a:t>può essere liberi nel chiuso della propria stanza. E libertà non significa (solo) poter passeggiare. Forse, il lascito più importante di queste settimane sarà aver riscoperto che l’altra faccia della libertà si chiama </a:t>
            </a:r>
            <a:r>
              <a:rPr lang="it-IT" sz="1400" b="1" i="1" dirty="0" smtClean="0">
                <a:solidFill>
                  <a:srgbClr val="FF0000"/>
                </a:solidFill>
                <a:latin typeface="Palatino Linotype" panose="02040502050505030304" pitchFamily="18" charset="0"/>
              </a:rPr>
              <a:t>RESPONSABILITÀ,</a:t>
            </a:r>
            <a:r>
              <a:rPr lang="it-IT" sz="1400" b="1" i="1" dirty="0" smtClean="0">
                <a:latin typeface="Palatino Linotype" panose="02040502050505030304" pitchFamily="18" charset="0"/>
              </a:rPr>
              <a:t> che </a:t>
            </a:r>
            <a:r>
              <a:rPr lang="it-IT" sz="1400" b="1" i="1" dirty="0">
                <a:latin typeface="Palatino Linotype" panose="02040502050505030304" pitchFamily="18" charset="0"/>
              </a:rPr>
              <a:t>spetta </a:t>
            </a:r>
            <a:r>
              <a:rPr lang="it-IT" sz="1400" b="1" i="1" dirty="0" smtClean="0">
                <a:latin typeface="Palatino Linotype" panose="02040502050505030304" pitchFamily="18" charset="0"/>
              </a:rPr>
              <a:t>innanzitutto </a:t>
            </a:r>
            <a:r>
              <a:rPr lang="it-IT" sz="1400" b="1" i="1" dirty="0">
                <a:latin typeface="Palatino Linotype" panose="02040502050505030304" pitchFamily="18" charset="0"/>
              </a:rPr>
              <a:t>a ciascuno di noi esercitare, con la consapevolezza dei propri gesti e delle </a:t>
            </a:r>
            <a:r>
              <a:rPr lang="it-IT" sz="1400" b="1" i="1" dirty="0" smtClean="0">
                <a:latin typeface="Palatino Linotype" panose="02040502050505030304" pitchFamily="18" charset="0"/>
              </a:rPr>
              <a:t>proprie conseguenze</a:t>
            </a:r>
            <a:r>
              <a:rPr lang="it-IT" sz="1400" b="1" i="1" dirty="0">
                <a:latin typeface="Palatino Linotype" panose="02040502050505030304" pitchFamily="18" charset="0"/>
              </a:rPr>
              <a:t>, senza che ce lo impongano </a:t>
            </a:r>
            <a:r>
              <a:rPr lang="it-IT" sz="1400" b="1" i="1" dirty="0" smtClean="0">
                <a:latin typeface="Palatino Linotype" panose="02040502050505030304" pitchFamily="18" charset="0"/>
              </a:rPr>
              <a:t>gli </a:t>
            </a:r>
            <a:r>
              <a:rPr lang="it-IT" sz="1400" b="1" i="1" dirty="0">
                <a:latin typeface="Palatino Linotype" panose="02040502050505030304" pitchFamily="18" charset="0"/>
              </a:rPr>
              <a:t>editti. </a:t>
            </a:r>
            <a:endParaRPr lang="it-IT" sz="1400" b="1" i="1" dirty="0" smtClean="0">
              <a:latin typeface="Palatino Linotype" panose="02040502050505030304" pitchFamily="18" charset="0"/>
            </a:endParaRPr>
          </a:p>
          <a:p>
            <a:r>
              <a:rPr lang="it-IT" sz="1400" b="1" i="1" dirty="0" smtClean="0">
                <a:latin typeface="Palatino Linotype" panose="02040502050505030304" pitchFamily="18" charset="0"/>
              </a:rPr>
              <a:t>SI PUÒ RIMANERE LIBERI DA BLINDATI, SE RICONOSCIAMO CHE LA LIBERTÀ È RECIPROCA; SE ABBIAMO L’OPPORTUNITÀ DI CONOSCERE, RAGIONARE E CONFRONTARCI; SE NON RINUNCIAMO A PENSARE; SE NON VEDIAMO PIÙ NELL’ALTRO UN NEMICO MA UN’IDEA CHE CI PUÒ CORREGGERE; SE RICONOSCIAMO LA COMPETENZA E CI ARMIAMO DI UMILTÀ.</a:t>
            </a:r>
          </a:p>
          <a:p>
            <a:endParaRPr lang="it-IT" sz="1400" b="1" i="1" dirty="0">
              <a:latin typeface="Palatino Linotype" panose="02040502050505030304" pitchFamily="18"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051" y="2600116"/>
            <a:ext cx="2704434" cy="1802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247" y="404664"/>
            <a:ext cx="3240360"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855693"/>
            <a:ext cx="1809430" cy="1809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1533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5940152" cy="6986528"/>
          </a:xfrm>
          <a:prstGeom prst="rect">
            <a:avLst/>
          </a:prstGeom>
        </p:spPr>
        <p:txBody>
          <a:bodyPr wrap="square">
            <a:spAutoFit/>
          </a:bodyPr>
          <a:lstStyle/>
          <a:p>
            <a:r>
              <a:rPr lang="it-IT" sz="1600" b="1" i="1" dirty="0">
                <a:latin typeface="Palatino Linotype" panose="02040502050505030304" pitchFamily="18" charset="0"/>
              </a:rPr>
              <a:t>E poi c’è la </a:t>
            </a:r>
            <a:r>
              <a:rPr lang="it-IT" sz="1600" b="1" i="1" dirty="0" smtClean="0">
                <a:solidFill>
                  <a:srgbClr val="FF0000"/>
                </a:solidFill>
                <a:latin typeface="Palatino Linotype" panose="02040502050505030304" pitchFamily="18" charset="0"/>
              </a:rPr>
              <a:t>SERENITÀ</a:t>
            </a:r>
            <a:r>
              <a:rPr lang="it-IT" sz="1600" b="1" i="1" dirty="0" smtClean="0">
                <a:latin typeface="Palatino Linotype" panose="02040502050505030304" pitchFamily="18" charset="0"/>
              </a:rPr>
              <a:t>, </a:t>
            </a:r>
            <a:r>
              <a:rPr lang="it-IT" sz="1600" b="1" i="1" dirty="0">
                <a:latin typeface="Palatino Linotype" panose="02040502050505030304" pitchFamily="18" charset="0"/>
              </a:rPr>
              <a:t>la tranquillità dell’anima, che a mio parere è una delle condizioni fondamentali per ottenere la felicità. Serenità è il termine con cui si descrive la condizione emotiva individuale caratterizzata, a livello interiore ed esteriore, da tranquillità e calma non solo apparente, ma talmente profonda da non essere soggetta, nell'immediato, a trasformazioni di umore, ad eccitazioni o perturbazioni tali da modificare significativamente questo stato di pace. La serenità è una componente rilevante nel costituire il benessere emotivo dell'uomo; secondo alcune teorie essa è talmente rilevante da costituire </a:t>
            </a:r>
            <a:r>
              <a:rPr lang="it-IT" sz="1600" b="1" i="1" dirty="0">
                <a:solidFill>
                  <a:srgbClr val="FF0000"/>
                </a:solidFill>
                <a:latin typeface="Palatino Linotype" panose="02040502050505030304" pitchFamily="18" charset="0"/>
              </a:rPr>
              <a:t>una condizione necessaria e sufficiente per la felicità dell'essere umano</a:t>
            </a:r>
            <a:r>
              <a:rPr lang="it-IT" sz="1600" b="1" i="1" dirty="0" smtClean="0">
                <a:solidFill>
                  <a:srgbClr val="FF0000"/>
                </a:solidFill>
                <a:latin typeface="Palatino Linotype" panose="02040502050505030304" pitchFamily="18" charset="0"/>
              </a:rPr>
              <a:t>.</a:t>
            </a:r>
          </a:p>
          <a:p>
            <a:endParaRPr lang="it-IT" sz="1600" b="1" i="1" dirty="0">
              <a:latin typeface="Palatino Linotype" panose="02040502050505030304" pitchFamily="18" charset="0"/>
            </a:endParaRPr>
          </a:p>
          <a:p>
            <a:r>
              <a:rPr lang="it-IT" sz="1600" b="1" i="1" dirty="0" smtClean="0">
                <a:latin typeface="Palatino Linotype" panose="02040502050505030304" pitchFamily="18" charset="0"/>
              </a:rPr>
              <a:t>SENECA AFFERMAVA: </a:t>
            </a:r>
          </a:p>
          <a:p>
            <a:r>
              <a:rPr lang="it-IT" sz="1600" b="1" i="1" dirty="0" smtClean="0">
                <a:latin typeface="Palatino Linotype" panose="02040502050505030304" pitchFamily="18" charset="0"/>
              </a:rPr>
              <a:t>«Che cos’è la felicità? Uno stato duraturo di sicurezza e di serenità, e ce lo daranno la grandezza d’animo e la continuità nel giudicare sempre rettamente. </a:t>
            </a:r>
          </a:p>
          <a:p>
            <a:r>
              <a:rPr lang="it-IT" sz="1600" b="1" i="1" dirty="0" smtClean="0">
                <a:latin typeface="Palatino Linotype" panose="02040502050505030304" pitchFamily="18" charset="0"/>
              </a:rPr>
              <a:t>Come ci si arriva? Esaminando la verità nella sua interezza, conservando nelle proprie azioni l’ordine, la misura, la dignità, una volontà che non fa il male, ma il bene, che non perde di vista la ragione e non se ne allontana mai, degna di essere amata e insieme ammirata. Infine, per dirla in breve, l’animo del saggio deve essere degno di Dio. Che cosa può desiderare d’altro chi ha raggiunto ogni virtù? Infatti, se i vizi possono contribuire al raggiungimento del bene supremo, la felicità consisterà in essi, poiché senza di essi non esiste. E che cosa c’è di più vergognoso e sciocco che legare all’irrazionale il bene di un animo razionale?»</a:t>
            </a:r>
            <a:endParaRPr lang="it-IT" sz="1600" b="1" i="1" dirty="0">
              <a:latin typeface="Palatino Linotype" panose="02040502050505030304" pitchFamily="18"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4334" y="404664"/>
            <a:ext cx="2088232"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436" y="4005064"/>
            <a:ext cx="2952750"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101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5093" y="1836307"/>
            <a:ext cx="8712968" cy="1754326"/>
          </a:xfrm>
          <a:prstGeom prst="rect">
            <a:avLst/>
          </a:prstGeom>
          <a:noFill/>
        </p:spPr>
        <p:txBody>
          <a:bodyPr wrap="square" lIns="91440" tIns="45720" rIns="91440" bIns="45720">
            <a:spAutoFit/>
          </a:bodyPr>
          <a:lstStyle/>
          <a:p>
            <a:pPr algn="ctr"/>
            <a:r>
              <a:rPr lang="it-IT"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L’Oms: “Quella di </a:t>
            </a:r>
            <a:r>
              <a:rPr lang="it-IT"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a:t>
            </a:r>
            <a:r>
              <a:rPr lang="it-IT"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oronavirus </a:t>
            </a:r>
            <a:r>
              <a:rPr lang="it-IT"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è una pandemia globale. Aumenteranno morti e paesi colpiti”</a:t>
            </a:r>
          </a:p>
        </p:txBody>
      </p:sp>
      <p:sp>
        <p:nvSpPr>
          <p:cNvPr id="8" name="Rettangolo 7"/>
          <p:cNvSpPr/>
          <p:nvPr/>
        </p:nvSpPr>
        <p:spPr>
          <a:xfrm>
            <a:off x="39577" y="1020877"/>
            <a:ext cx="9144000" cy="830997"/>
          </a:xfrm>
          <a:prstGeom prst="rect">
            <a:avLst/>
          </a:prstGeom>
          <a:noFill/>
        </p:spPr>
        <p:txBody>
          <a:bodyPr wrap="square" lIns="91440" tIns="45720" rIns="91440" bIns="45720">
            <a:spAutoFit/>
          </a:bodyPr>
          <a:lstStyle/>
          <a:p>
            <a:pPr algn="ctr"/>
            <a:r>
              <a:rPr lang="it-IT"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it-IT"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 STAMPA": 11 MARZO 2020</a:t>
            </a:r>
            <a:endParaRPr lang="it-IT"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036" y="4005353"/>
            <a:ext cx="4104964" cy="2796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492" t="16004" r="2929" b="4362"/>
          <a:stretch/>
        </p:blipFill>
        <p:spPr bwMode="auto">
          <a:xfrm>
            <a:off x="5441461" y="3590633"/>
            <a:ext cx="3526600" cy="3179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9631" y="111726"/>
            <a:ext cx="9056030" cy="523220"/>
          </a:xfrm>
          <a:prstGeom prst="rect">
            <a:avLst/>
          </a:prstGeom>
        </p:spPr>
        <p:txBody>
          <a:bodyPr wrap="square">
            <a:spAutoFit/>
          </a:bodyPr>
          <a:lstStyle/>
          <a:p>
            <a:r>
              <a:rPr lang="it-IT" sz="2800" b="1" i="1" dirty="0" smtClean="0">
                <a:latin typeface="Palatino Linotype" panose="02040502050505030304" pitchFamily="18" charset="0"/>
              </a:rPr>
              <a:t>TUTTO E’ COMINCIATO COSI’…</a:t>
            </a:r>
            <a:endParaRPr lang="it-IT" sz="2800" b="1" i="1" dirty="0">
              <a:latin typeface="Palatino Linotype" panose="02040502050505030304" pitchFamily="18" charset="0"/>
            </a:endParaRPr>
          </a:p>
        </p:txBody>
      </p:sp>
    </p:spTree>
    <p:extLst>
      <p:ext uri="{BB962C8B-B14F-4D97-AF65-F5344CB8AC3E}">
        <p14:creationId xmlns:p14="http://schemas.microsoft.com/office/powerpoint/2010/main" val="769356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8969" y="116632"/>
            <a:ext cx="4985079" cy="7786747"/>
          </a:xfrm>
          <a:prstGeom prst="rect">
            <a:avLst/>
          </a:prstGeom>
        </p:spPr>
        <p:txBody>
          <a:bodyPr wrap="square">
            <a:spAutoFit/>
          </a:bodyPr>
          <a:lstStyle/>
          <a:p>
            <a:r>
              <a:rPr lang="it-IT" sz="1600" b="1" i="1" dirty="0">
                <a:solidFill>
                  <a:srgbClr val="FF0000"/>
                </a:solidFill>
                <a:latin typeface="Palatino Linotype" panose="02040502050505030304" pitchFamily="18" charset="0"/>
              </a:rPr>
              <a:t>La felicità vera è rara</a:t>
            </a:r>
            <a:r>
              <a:rPr lang="it-IT" sz="1600" b="1" i="1" dirty="0">
                <a:latin typeface="Palatino Linotype" panose="02040502050505030304" pitchFamily="18" charset="0"/>
              </a:rPr>
              <a:t>, e spesso consiste più in una condizione interiore che nel possesso di beni materiali. L'uomo è stato sempre preso dalla ricerca di risposte sul senso della vita, sul perché della propria felicità o infelicità, e la </a:t>
            </a:r>
            <a:r>
              <a:rPr lang="it-IT" sz="1600" b="1" i="1" dirty="0" smtClean="0">
                <a:latin typeface="Palatino Linotype" panose="02040502050505030304" pitchFamily="18" charset="0"/>
              </a:rPr>
              <a:t>convinzione </a:t>
            </a:r>
            <a:r>
              <a:rPr lang="it-IT" sz="1600" b="1" i="1" dirty="0">
                <a:latin typeface="Palatino Linotype" panose="02040502050505030304" pitchFamily="18" charset="0"/>
              </a:rPr>
              <a:t>di averle e non averle trovate ha contribuito a determinare il suo modo di sentirsi</a:t>
            </a:r>
            <a:r>
              <a:rPr lang="it-IT" sz="1600" b="1" i="1" dirty="0" smtClean="0">
                <a:latin typeface="Palatino Linotype" panose="02040502050505030304" pitchFamily="18" charset="0"/>
              </a:rPr>
              <a:t>.</a:t>
            </a:r>
          </a:p>
          <a:p>
            <a:r>
              <a:rPr lang="it-IT" sz="1600" b="1" i="1" dirty="0">
                <a:latin typeface="Palatino Linotype" panose="02040502050505030304" pitchFamily="18" charset="0"/>
              </a:rPr>
              <a:t>L'uomo pur avendo tante cose e tanta libertà, non è felice perché la felicità consiste invece in uno stato d'animo particolare che ci fa sentire in pace con noi stessi, soddisfatti di quello che si è, di quello che si ha, di quello che si dà agli altri, contenti dello scopo che si è dati alla vita</a:t>
            </a:r>
            <a:r>
              <a:rPr lang="it-IT" sz="1600" b="1" i="1" dirty="0" smtClean="0">
                <a:latin typeface="Palatino Linotype" panose="02040502050505030304" pitchFamily="18" charset="0"/>
              </a:rPr>
              <a:t>.</a:t>
            </a:r>
          </a:p>
          <a:p>
            <a:endParaRPr lang="it-IT" sz="1600" b="1" i="1" dirty="0" smtClean="0">
              <a:latin typeface="Palatino Linotype" panose="02040502050505030304" pitchFamily="18" charset="0"/>
            </a:endParaRPr>
          </a:p>
          <a:p>
            <a:r>
              <a:rPr lang="it-IT" sz="1600" b="1" i="1" dirty="0" smtClean="0">
                <a:solidFill>
                  <a:srgbClr val="FF0000"/>
                </a:solidFill>
                <a:latin typeface="Palatino Linotype" panose="02040502050505030304" pitchFamily="18" charset="0"/>
              </a:rPr>
              <a:t>LA SERENITÀ, QUINDI È UN ALTRO ASPETTO PARAGONABILE ALL’ARIA, CI RENDIAMO CONTO DELLA SUA IMPORTANZA SOLO QUANDO VIENE A MANCARE: </a:t>
            </a:r>
            <a:r>
              <a:rPr lang="it-IT" sz="1600" b="1" i="1" dirty="0" smtClean="0">
                <a:latin typeface="Palatino Linotype" panose="02040502050505030304" pitchFamily="18" charset="0"/>
              </a:rPr>
              <a:t>ognuno </a:t>
            </a:r>
            <a:r>
              <a:rPr lang="it-IT" sz="1600" b="1" i="1" dirty="0">
                <a:latin typeface="Palatino Linotype" panose="02040502050505030304" pitchFamily="18" charset="0"/>
              </a:rPr>
              <a:t>di noi ha bisogno della propria quotidianità, delle proprie abitudini che nella vita di tutti i giorni a volte possono risultarci noiose e monotone, ma quando tutto si ferma ci </a:t>
            </a:r>
            <a:r>
              <a:rPr lang="it-IT" sz="1600" b="1" i="1" dirty="0" smtClean="0">
                <a:latin typeface="Palatino Linotype" panose="02040502050505030304" pitchFamily="18" charset="0"/>
              </a:rPr>
              <a:t>rendiamo conto  </a:t>
            </a:r>
            <a:r>
              <a:rPr lang="it-IT" sz="1600" b="1" i="1" dirty="0">
                <a:latin typeface="Palatino Linotype" panose="02040502050505030304" pitchFamily="18" charset="0"/>
              </a:rPr>
              <a:t>di quanto siano essenziali e necessarie.</a:t>
            </a:r>
          </a:p>
          <a:p>
            <a:r>
              <a:rPr lang="it-IT" sz="1600" b="1" i="1" dirty="0">
                <a:latin typeface="Palatino Linotype" panose="02040502050505030304" pitchFamily="18" charset="0"/>
              </a:rPr>
              <a:t>E quindi, proprio come diceva Aldo Busi</a:t>
            </a:r>
            <a:r>
              <a:rPr lang="it-IT" sz="1600" b="1" i="1" dirty="0" smtClean="0">
                <a:latin typeface="Palatino Linotype" panose="02040502050505030304" pitchFamily="18" charset="0"/>
              </a:rPr>
              <a:t>:</a:t>
            </a:r>
          </a:p>
          <a:p>
            <a:r>
              <a:rPr lang="it-IT" sz="1600" b="1" i="1" dirty="0" smtClean="0">
                <a:latin typeface="Palatino Linotype" panose="02040502050505030304" pitchFamily="18" charset="0"/>
              </a:rPr>
              <a:t> «NON ACCONTENTATEVI DELLA FELICITÀ, ASPIRATE ALLA SERENITÀ».</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endParaRPr lang="it-IT" sz="1600" b="1" i="1" dirty="0">
              <a:latin typeface="Palatino Linotype" panose="02040502050505030304" pitchFamily="18" charset="0"/>
            </a:endParaRPr>
          </a:p>
          <a:p>
            <a:endParaRPr lang="it-IT" dirty="0"/>
          </a:p>
          <a:p>
            <a:endParaRPr lang="it-IT"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258" y="332656"/>
            <a:ext cx="3048071" cy="1711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258" y="2852936"/>
            <a:ext cx="2828925" cy="1619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2629"/>
          <a:stretch/>
        </p:blipFill>
        <p:spPr bwMode="auto">
          <a:xfrm>
            <a:off x="5220072" y="4869160"/>
            <a:ext cx="2725457" cy="15478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76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561" y="260648"/>
            <a:ext cx="5508104" cy="6986528"/>
          </a:xfrm>
          <a:prstGeom prst="rect">
            <a:avLst/>
          </a:prstGeom>
        </p:spPr>
        <p:txBody>
          <a:bodyPr wrap="square">
            <a:spAutoFit/>
          </a:bodyPr>
          <a:lstStyle/>
          <a:p>
            <a:r>
              <a:rPr lang="it-IT" sz="1600" b="1" i="1" dirty="0">
                <a:latin typeface="Palatino Linotype" panose="02040502050505030304" pitchFamily="18" charset="0"/>
              </a:rPr>
              <a:t>Mi sono quindi analizzata in questi giorni, e credo che continuerò a farlo avendo ancora </a:t>
            </a:r>
            <a:r>
              <a:rPr lang="it-IT" sz="1600" b="1" i="1" dirty="0" smtClean="0">
                <a:latin typeface="Palatino Linotype" panose="02040502050505030304" pitchFamily="18" charset="0"/>
              </a:rPr>
              <a:t>tanto tempo a </a:t>
            </a:r>
            <a:r>
              <a:rPr lang="it-IT" sz="1600" b="1" i="1" dirty="0">
                <a:latin typeface="Palatino Linotype" panose="02040502050505030304" pitchFamily="18" charset="0"/>
              </a:rPr>
              <a:t>disposizione in questa lunga, ma necessaria quarantena, e vedendo un piccolo cambiamento in me stessa mi sono posta una domanda: </a:t>
            </a:r>
            <a:r>
              <a:rPr lang="it-IT" sz="1600" b="1" i="1" dirty="0" smtClean="0">
                <a:latin typeface="Palatino Linotype" panose="02040502050505030304" pitchFamily="18" charset="0"/>
              </a:rPr>
              <a:t>«MA ALLORA COME POSSIAMO DEFINIRE QUESTO VIRUS: </a:t>
            </a:r>
            <a:r>
              <a:rPr lang="it-IT" sz="1600" b="1" i="1" dirty="0" smtClean="0">
                <a:solidFill>
                  <a:srgbClr val="FF0000"/>
                </a:solidFill>
                <a:latin typeface="Palatino Linotype" panose="02040502050505030304" pitchFamily="18" charset="0"/>
              </a:rPr>
              <a:t>BUONO O CATTIVO?»</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E’ vero l’arrivo della pandemia del Covid-19 ha portato a dei disastri umanitari assurdi e mai raggiunti prima: in pochissimi mesi si sono verificati numeri di contagi altissimi  e subito centinaia di migliaia di morti in tutto il mondo; l’intera popolazione globale è in quarantena, chiusa in casa.</a:t>
            </a:r>
          </a:p>
          <a:p>
            <a:r>
              <a:rPr lang="it-IT" sz="1600" b="1" i="1" dirty="0" smtClean="0">
                <a:solidFill>
                  <a:srgbClr val="FF0000"/>
                </a:solidFill>
                <a:latin typeface="Palatino Linotype" panose="02040502050505030304" pitchFamily="18" charset="0"/>
              </a:rPr>
              <a:t>Sul </a:t>
            </a:r>
            <a:r>
              <a:rPr lang="it-IT" sz="1600" b="1" i="1" dirty="0">
                <a:solidFill>
                  <a:srgbClr val="FF0000"/>
                </a:solidFill>
                <a:latin typeface="Palatino Linotype" panose="02040502050505030304" pitchFamily="18" charset="0"/>
              </a:rPr>
              <a:t>mondo cala il silenzio</a:t>
            </a:r>
            <a:r>
              <a:rPr lang="it-IT" sz="1600" b="1" i="1" dirty="0">
                <a:latin typeface="Palatino Linotype" panose="02040502050505030304" pitchFamily="18" charset="0"/>
              </a:rPr>
              <a:t>: non si sentono più le voci dei bambini che giocano per strada, o nei parchi, </a:t>
            </a:r>
            <a:r>
              <a:rPr lang="it-IT" sz="1600" b="1" i="1" dirty="0">
                <a:solidFill>
                  <a:srgbClr val="FF0000"/>
                </a:solidFill>
                <a:latin typeface="Palatino Linotype" panose="02040502050505030304" pitchFamily="18" charset="0"/>
              </a:rPr>
              <a:t>TUTTO TACE</a:t>
            </a:r>
            <a:r>
              <a:rPr lang="it-IT" sz="1600" b="1" i="1" dirty="0">
                <a:latin typeface="Palatino Linotype" panose="02040502050505030304" pitchFamily="18" charset="0"/>
              </a:rPr>
              <a:t> ;si esce solo per necessità e muniti di guanti e mascherina per proteggersi dal contagio, non ci sono più forme di contatto fisico, si ha la paura dell’altro come se tutti fossimo nemici…come diceva </a:t>
            </a:r>
            <a:r>
              <a:rPr lang="it-IT" sz="1600" b="1" i="1" dirty="0">
                <a:solidFill>
                  <a:srgbClr val="FF0000"/>
                </a:solidFill>
                <a:latin typeface="Palatino Linotype" panose="02040502050505030304" pitchFamily="18" charset="0"/>
              </a:rPr>
              <a:t>Thomas Hobbes «Homo </a:t>
            </a:r>
            <a:r>
              <a:rPr lang="it-IT" sz="1600" b="1" i="1" dirty="0" err="1">
                <a:solidFill>
                  <a:srgbClr val="FF0000"/>
                </a:solidFill>
                <a:latin typeface="Palatino Linotype" panose="02040502050505030304" pitchFamily="18" charset="0"/>
              </a:rPr>
              <a:t>homini</a:t>
            </a:r>
            <a:r>
              <a:rPr lang="it-IT" sz="1600" b="1" i="1" dirty="0">
                <a:solidFill>
                  <a:srgbClr val="FF0000"/>
                </a:solidFill>
                <a:latin typeface="Palatino Linotype" panose="02040502050505030304" pitchFamily="18" charset="0"/>
              </a:rPr>
              <a:t> lupus</a:t>
            </a:r>
            <a:r>
              <a:rPr lang="it-IT" sz="1600" b="1" i="1" dirty="0" smtClean="0">
                <a:latin typeface="Palatino Linotype" panose="02040502050505030304" pitchFamily="18" charset="0"/>
              </a:rPr>
              <a:t>»….i </a:t>
            </a:r>
            <a:r>
              <a:rPr lang="it-IT" sz="1600" b="1" i="1" dirty="0">
                <a:latin typeface="Palatino Linotype" panose="02040502050505030304" pitchFamily="18" charset="0"/>
              </a:rPr>
              <a:t>paesi chiudono le frontiere , </a:t>
            </a:r>
            <a:r>
              <a:rPr lang="it-IT" sz="1600" b="1" i="1" dirty="0">
                <a:solidFill>
                  <a:srgbClr val="FF0000"/>
                </a:solidFill>
                <a:latin typeface="Palatino Linotype" panose="02040502050505030304" pitchFamily="18" charset="0"/>
              </a:rPr>
              <a:t>l’Italia viene dichiarata zona </a:t>
            </a:r>
            <a:r>
              <a:rPr lang="it-IT" sz="1600" b="1" i="1" dirty="0" smtClean="0">
                <a:solidFill>
                  <a:srgbClr val="FF0000"/>
                </a:solidFill>
                <a:latin typeface="Palatino Linotype" panose="02040502050505030304" pitchFamily="18" charset="0"/>
              </a:rPr>
              <a:t>rossa</a:t>
            </a:r>
            <a:r>
              <a:rPr lang="it-IT" sz="1600" b="1" i="1" dirty="0" smtClean="0">
                <a:latin typeface="Palatino Linotype" panose="02040502050505030304" pitchFamily="18" charset="0"/>
              </a:rPr>
              <a:t>, </a:t>
            </a:r>
            <a:r>
              <a:rPr lang="it-IT" sz="1600" b="1" i="1" dirty="0">
                <a:latin typeface="Palatino Linotype" panose="02040502050505030304" pitchFamily="18" charset="0"/>
              </a:rPr>
              <a:t>i negozi sono costretti a non proseguire la loro attività commerciale, restano aperti  solamente i beni di prima necessità, l’ economia mondiale, ma soprattutto quella italiana, crolla giorno dopo giorno</a:t>
            </a:r>
            <a:r>
              <a:rPr lang="it-IT" sz="1600" b="1" i="1" dirty="0">
                <a:solidFill>
                  <a:srgbClr val="FF0000"/>
                </a:solidFill>
                <a:latin typeface="Palatino Linotype" panose="02040502050505030304" pitchFamily="18" charset="0"/>
              </a:rPr>
              <a:t>…IL CORONAVIRUS HA PORTATO, </a:t>
            </a:r>
            <a:r>
              <a:rPr lang="it-IT" sz="1600" b="1" i="1" dirty="0" smtClean="0">
                <a:solidFill>
                  <a:srgbClr val="FF0000"/>
                </a:solidFill>
                <a:latin typeface="Palatino Linotype" panose="02040502050505030304" pitchFamily="18" charset="0"/>
              </a:rPr>
              <a:t>QUINDI, </a:t>
            </a:r>
            <a:r>
              <a:rPr lang="it-IT" sz="1600" b="1" i="1" dirty="0" smtClean="0">
                <a:solidFill>
                  <a:srgbClr val="FF0000"/>
                </a:solidFill>
                <a:latin typeface="Palatino Linotype" panose="02040502050505030304" pitchFamily="18" charset="0"/>
              </a:rPr>
              <a:t>AD UNA CRISI </a:t>
            </a:r>
            <a:r>
              <a:rPr lang="it-IT" sz="1600" b="1" i="1" dirty="0">
                <a:solidFill>
                  <a:srgbClr val="FF0000"/>
                </a:solidFill>
                <a:latin typeface="Palatino Linotype" panose="02040502050505030304" pitchFamily="18" charset="0"/>
              </a:rPr>
              <a:t>GLOBALE!</a:t>
            </a:r>
          </a:p>
          <a:p>
            <a:endParaRPr lang="it-IT" sz="1600" b="1" i="1" dirty="0">
              <a:latin typeface="Palatino Linotype" panose="02040502050505030304" pitchFamily="18" charset="0"/>
            </a:endParaRPr>
          </a:p>
          <a:p>
            <a:endParaRPr lang="it-IT" sz="1600" b="1" i="1" dirty="0">
              <a:latin typeface="Palatino Linotype" panose="02040502050505030304" pitchFamily="18"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260648"/>
            <a:ext cx="3286465" cy="2190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987" y="2852936"/>
            <a:ext cx="2848048" cy="2137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36" t="2846" r="19266" b="14483"/>
          <a:stretch/>
        </p:blipFill>
        <p:spPr bwMode="auto">
          <a:xfrm>
            <a:off x="7107309" y="4581129"/>
            <a:ext cx="1677160"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815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590" y="6927"/>
            <a:ext cx="6427618" cy="6986528"/>
          </a:xfrm>
          <a:prstGeom prst="rect">
            <a:avLst/>
          </a:prstGeom>
          <a:noFill/>
        </p:spPr>
        <p:txBody>
          <a:bodyPr wrap="square" rtlCol="0">
            <a:spAutoFit/>
          </a:bodyPr>
          <a:lstStyle/>
          <a:p>
            <a:r>
              <a:rPr lang="it-IT" sz="1600" b="1" i="1" dirty="0" smtClean="0">
                <a:latin typeface="Palatino Linotype" panose="02040502050505030304" pitchFamily="18" charset="0"/>
              </a:rPr>
              <a:t>In questa quarantena, però sto imparando a vedere anche a vedere il lato positivo.</a:t>
            </a:r>
          </a:p>
          <a:p>
            <a:r>
              <a:rPr lang="it-IT" sz="1600" b="1" i="1" dirty="0" smtClean="0">
                <a:latin typeface="Palatino Linotype" panose="02040502050505030304" pitchFamily="18" charset="0"/>
              </a:rPr>
              <a:t>E quindi affacciandomi alla finestra della mia camera da letto, guardo al CORONAVIRUS, questo mostro insaziabile che attanaglia l’intero globo da mesi, con un occhio diverso e forse, in fin de conti, ho capito che </a:t>
            </a:r>
            <a:r>
              <a:rPr lang="it-IT" sz="1600" b="1" i="1" dirty="0" smtClean="0">
                <a:solidFill>
                  <a:srgbClr val="FF0000"/>
                </a:solidFill>
                <a:latin typeface="Palatino Linotype" panose="02040502050505030304" pitchFamily="18" charset="0"/>
              </a:rPr>
              <a:t>sta cercando di salvare l’essere umano</a:t>
            </a:r>
            <a:r>
              <a:rPr lang="it-IT" sz="1600" b="1" i="1" dirty="0" smtClean="0">
                <a:latin typeface="Palatino Linotype" panose="02040502050505030304" pitchFamily="18" charset="0"/>
              </a:rPr>
              <a:t>.</a:t>
            </a:r>
          </a:p>
          <a:p>
            <a:r>
              <a:rPr lang="it-IT" sz="1600" b="1" i="1" dirty="0" smtClean="0">
                <a:latin typeface="Palatino Linotype" panose="02040502050505030304" pitchFamily="18" charset="0"/>
              </a:rPr>
              <a:t>Forse il COVID-19 è arrivato qui per aiutarci…</a:t>
            </a:r>
          </a:p>
          <a:p>
            <a:r>
              <a:rPr lang="it-IT" sz="1600" b="1" i="1" dirty="0" smtClean="0">
                <a:latin typeface="Palatino Linotype" panose="02040502050505030304" pitchFamily="18" charset="0"/>
              </a:rPr>
              <a:t>E’ vero ha scelto una delle forme più prepotenti e dolorose per presentarsi a noi e porgerci il suo contributo… ma molto probabilmente, a causa del comportamento dell’essere umano, era </a:t>
            </a:r>
            <a:r>
              <a:rPr lang="it-IT" sz="1600" b="1" i="1" dirty="0" smtClean="0">
                <a:solidFill>
                  <a:srgbClr val="FF0000"/>
                </a:solidFill>
                <a:latin typeface="Palatino Linotype" panose="02040502050505030304" pitchFamily="18" charset="0"/>
              </a:rPr>
              <a:t>L’UNICO MODO.</a:t>
            </a:r>
          </a:p>
          <a:p>
            <a:endParaRPr lang="it-IT" sz="1600" b="1" i="1" dirty="0" smtClean="0">
              <a:solidFill>
                <a:srgbClr val="FF0000"/>
              </a:solidFill>
              <a:latin typeface="Palatino Linotype" panose="02040502050505030304" pitchFamily="18" charset="0"/>
            </a:endParaRPr>
          </a:p>
          <a:p>
            <a:r>
              <a:rPr lang="it-IT" sz="1600" b="1" i="1" dirty="0" smtClean="0">
                <a:latin typeface="Palatino Linotype" panose="02040502050505030304" pitchFamily="18" charset="0"/>
              </a:rPr>
              <a:t>Ci ha fermati…</a:t>
            </a:r>
            <a:r>
              <a:rPr lang="it-IT" sz="1600" b="1" i="1" dirty="0" smtClean="0">
                <a:solidFill>
                  <a:srgbClr val="FF0000"/>
                </a:solidFill>
                <a:latin typeface="Palatino Linotype" panose="02040502050505030304" pitchFamily="18" charset="0"/>
              </a:rPr>
              <a:t>HA DETTO BASTA…</a:t>
            </a:r>
            <a:r>
              <a:rPr lang="it-IT" sz="1600" b="1" i="1" dirty="0" smtClean="0">
                <a:latin typeface="Palatino Linotype" panose="02040502050505030304" pitchFamily="18" charset="0"/>
              </a:rPr>
              <a:t>e</a:t>
            </a:r>
            <a:r>
              <a:rPr lang="it-IT" sz="1600" b="1" i="1" dirty="0" smtClean="0">
                <a:solidFill>
                  <a:srgbClr val="FF0000"/>
                </a:solidFill>
                <a:latin typeface="Palatino Linotype" panose="02040502050505030304" pitchFamily="18" charset="0"/>
              </a:rPr>
              <a:t> </a:t>
            </a:r>
            <a:r>
              <a:rPr lang="it-IT" sz="1600" b="1" i="1" dirty="0" smtClean="0">
                <a:latin typeface="Palatino Linotype" panose="02040502050505030304" pitchFamily="18" charset="0"/>
              </a:rPr>
              <a:t>non l’ha fatto sotto forma di richiesta, ma con un obbligo: </a:t>
            </a:r>
            <a:r>
              <a:rPr lang="it-IT" sz="1600" b="1" i="1" dirty="0" smtClean="0">
                <a:solidFill>
                  <a:srgbClr val="FF0000"/>
                </a:solidFill>
                <a:latin typeface="Palatino Linotype" panose="02040502050505030304" pitchFamily="18" charset="0"/>
              </a:rPr>
              <a:t>CI HA OBBLIGATI A FERMARCI…</a:t>
            </a:r>
          </a:p>
          <a:p>
            <a:r>
              <a:rPr lang="it-IT" sz="1600" b="1" i="1" dirty="0" smtClean="0">
                <a:latin typeface="Palatino Linotype" panose="02040502050505030304" pitchFamily="18" charset="0"/>
              </a:rPr>
              <a:t>Si è presentato come una protesta da parte della nostra grande madre natura, che a causa dell’avidità dell’uomo ha quasi esaurito tutte le risorse, e non sapeva più come farcelo capire : basta aerei, treni, scuole, incontri…</a:t>
            </a:r>
          </a:p>
          <a:p>
            <a:r>
              <a:rPr lang="it-IT" sz="1600" b="1" i="1" dirty="0" smtClean="0">
                <a:latin typeface="Palatino Linotype" panose="02040502050505030304" pitchFamily="18" charset="0"/>
              </a:rPr>
              <a:t>L’uomo è riuscito, nel corso della storia, a rompere il frenetico vortice di illusioni e obblighi, che gli ha impedito di alzare gli occhi al cielo guardando le stelle, ascoltando il mare, osservando un semplice tramonto in una calda sera d’estate, farsi cullare dai suoni della natura, respirare aria pulita nei parchi e sorridere e meravigliarsi per tutta la bellezza che gli veniva posta davanti agli occhi, che l’uomo accecato dalla troppa avidità e </a:t>
            </a:r>
            <a:r>
              <a:rPr lang="it-IT" sz="1600" b="1" i="1" dirty="0" smtClean="0">
                <a:latin typeface="Palatino Linotype" panose="02040502050505030304" pitchFamily="18" charset="0"/>
              </a:rPr>
              <a:t>dall’egoismo </a:t>
            </a:r>
            <a:r>
              <a:rPr lang="it-IT" sz="1600" b="1" i="1" dirty="0" smtClean="0">
                <a:latin typeface="Palatino Linotype" panose="02040502050505030304" pitchFamily="18" charset="0"/>
              </a:rPr>
              <a:t>non era in grado di cogliere…</a:t>
            </a:r>
            <a:r>
              <a:rPr lang="it-IT" sz="1600" b="1" i="1" dirty="0" smtClean="0">
                <a:solidFill>
                  <a:srgbClr val="FF0000"/>
                </a:solidFill>
                <a:latin typeface="Palatino Linotype" panose="02040502050505030304" pitchFamily="18" charset="0"/>
              </a:rPr>
              <a:t>NON È RIUSCITO AD ASCOLTARE IL BUON SENSO…</a:t>
            </a:r>
          </a:p>
          <a:p>
            <a:endParaRPr lang="it-IT" sz="1600" b="1" i="1" dirty="0" smtClean="0">
              <a:latin typeface="Palatino Linotype" panose="02040502050505030304" pitchFamily="18" charset="0"/>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054" y="442568"/>
            <a:ext cx="2265264" cy="2077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500" y="3789040"/>
            <a:ext cx="2497425" cy="1540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4535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7693"/>
            <a:ext cx="6012160" cy="6986528"/>
          </a:xfrm>
          <a:prstGeom prst="rect">
            <a:avLst/>
          </a:prstGeom>
        </p:spPr>
        <p:txBody>
          <a:bodyPr wrap="square">
            <a:spAutoFit/>
          </a:bodyPr>
          <a:lstStyle/>
          <a:p>
            <a:r>
              <a:rPr lang="it-IT" sz="1600" b="1" i="1" dirty="0" smtClean="0">
                <a:latin typeface="Palatino Linotype" panose="02040502050505030304" pitchFamily="18" charset="0"/>
              </a:rPr>
              <a:t>L’UOMO SI È ILLUSO DI POTER ESSERE DIO…</a:t>
            </a:r>
          </a:p>
          <a:p>
            <a:r>
              <a:rPr lang="it-IT" sz="1600" b="1" i="1" dirty="0" smtClean="0">
                <a:latin typeface="Palatino Linotype" panose="02040502050505030304" pitchFamily="18" charset="0"/>
              </a:rPr>
              <a:t>Il </a:t>
            </a:r>
            <a:r>
              <a:rPr lang="it-IT" sz="1600" b="1" i="1" dirty="0">
                <a:latin typeface="Palatino Linotype" panose="02040502050505030304" pitchFamily="18" charset="0"/>
              </a:rPr>
              <a:t>nostro obbligo in quanto essere umani è </a:t>
            </a:r>
            <a:r>
              <a:rPr lang="it-IT" sz="1600" b="1" i="1" dirty="0">
                <a:solidFill>
                  <a:srgbClr val="FF0000"/>
                </a:solidFill>
                <a:latin typeface="Palatino Linotype" panose="02040502050505030304" pitchFamily="18" charset="0"/>
              </a:rPr>
              <a:t>reciproco</a:t>
            </a:r>
            <a:r>
              <a:rPr lang="it-IT" sz="1600" b="1" i="1" dirty="0">
                <a:latin typeface="Palatino Linotype" panose="02040502050505030304" pitchFamily="18" charset="0"/>
              </a:rPr>
              <a:t>, come è sempre stato , anche se lo abbiamo dimenticato</a:t>
            </a:r>
            <a:r>
              <a:rPr lang="it-IT" sz="1600" b="1" i="1" dirty="0" smtClean="0">
                <a:latin typeface="Palatino Linotype" panose="02040502050505030304" pitchFamily="18" charset="0"/>
              </a:rPr>
              <a:t>.</a:t>
            </a:r>
            <a:endParaRPr lang="it-IT" sz="1600" b="1" i="1" dirty="0">
              <a:latin typeface="Palatino Linotype" panose="02040502050505030304" pitchFamily="18" charset="0"/>
            </a:endParaRPr>
          </a:p>
          <a:p>
            <a:r>
              <a:rPr lang="it-IT" sz="1600" b="1" i="1" dirty="0">
                <a:latin typeface="Palatino Linotype" panose="02040502050505030304" pitchFamily="18" charset="0"/>
              </a:rPr>
              <a:t>E solo oggi, dopo aver interrotto quella continua trasmissione di distrazioni che </a:t>
            </a:r>
            <a:r>
              <a:rPr lang="it-IT" sz="1600" b="1" i="1" dirty="0" smtClean="0">
                <a:latin typeface="Palatino Linotype" panose="02040502050505030304" pitchFamily="18" charset="0"/>
              </a:rPr>
              <a:t>toglievano l’attenzione alle </a:t>
            </a:r>
            <a:r>
              <a:rPr lang="it-IT" sz="1600" b="1" i="1" dirty="0">
                <a:latin typeface="Palatino Linotype" panose="02040502050505030304" pitchFamily="18" charset="0"/>
              </a:rPr>
              <a:t>cose essenziali, ci siamo resi conto che </a:t>
            </a:r>
            <a:r>
              <a:rPr lang="it-IT" sz="1600" b="1" i="1" dirty="0" smtClean="0">
                <a:latin typeface="Palatino Linotype" panose="02040502050505030304" pitchFamily="18" charset="0"/>
              </a:rPr>
              <a:t>…</a:t>
            </a:r>
          </a:p>
          <a:p>
            <a:r>
              <a:rPr lang="it-IT" sz="1600" b="1" i="1" dirty="0" smtClean="0">
                <a:solidFill>
                  <a:srgbClr val="FF0000"/>
                </a:solidFill>
                <a:latin typeface="Palatino Linotype" panose="02040502050505030304" pitchFamily="18" charset="0"/>
              </a:rPr>
              <a:t>NON </a:t>
            </a:r>
            <a:r>
              <a:rPr lang="it-IT" sz="1600" b="1" i="1" dirty="0">
                <a:solidFill>
                  <a:srgbClr val="FF0000"/>
                </a:solidFill>
                <a:latin typeface="Palatino Linotype" panose="02040502050505030304" pitchFamily="18" charset="0"/>
              </a:rPr>
              <a:t>STIAMO BENE…NESSUNO DI </a:t>
            </a:r>
            <a:r>
              <a:rPr lang="it-IT" sz="1600" b="1" i="1" dirty="0" smtClean="0">
                <a:solidFill>
                  <a:srgbClr val="FF0000"/>
                </a:solidFill>
                <a:latin typeface="Palatino Linotype" panose="02040502050505030304" pitchFamily="18" charset="0"/>
              </a:rPr>
              <a:t>NOI…TUTTI </a:t>
            </a:r>
            <a:r>
              <a:rPr lang="it-IT" sz="1600" b="1" i="1" dirty="0">
                <a:solidFill>
                  <a:srgbClr val="FF0000"/>
                </a:solidFill>
                <a:latin typeface="Palatino Linotype" panose="02040502050505030304" pitchFamily="18" charset="0"/>
              </a:rPr>
              <a:t>STIAMO SOFFRENDO E LA COLPA E’ SOLO NOSTRA E DELLE CONSEGUENZE DELLE NOSTRE AZIONI…</a:t>
            </a:r>
          </a:p>
          <a:p>
            <a:r>
              <a:rPr lang="it-IT" sz="1600" b="1" i="1" dirty="0">
                <a:latin typeface="Palatino Linotype" panose="02040502050505030304" pitchFamily="18" charset="0"/>
              </a:rPr>
              <a:t>Se </a:t>
            </a:r>
            <a:r>
              <a:rPr lang="it-IT" sz="1600" b="1" i="1" dirty="0" smtClean="0">
                <a:latin typeface="Palatino Linotype" panose="02040502050505030304" pitchFamily="18" charset="0"/>
              </a:rPr>
              <a:t>andassimo </a:t>
            </a:r>
            <a:r>
              <a:rPr lang="it-IT" sz="1600" b="1" i="1" dirty="0">
                <a:latin typeface="Palatino Linotype" panose="02040502050505030304" pitchFamily="18" charset="0"/>
              </a:rPr>
              <a:t>a ritroso </a:t>
            </a:r>
            <a:r>
              <a:rPr lang="it-IT" sz="1600" b="1" i="1" dirty="0" smtClean="0">
                <a:latin typeface="Palatino Linotype" panose="02040502050505030304" pitchFamily="18" charset="0"/>
              </a:rPr>
              <a:t>potremmo </a:t>
            </a:r>
            <a:r>
              <a:rPr lang="it-IT" sz="1600" b="1" i="1" dirty="0">
                <a:latin typeface="Palatino Linotype" panose="02040502050505030304" pitchFamily="18" charset="0"/>
              </a:rPr>
              <a:t>notare come l’anno </a:t>
            </a:r>
            <a:r>
              <a:rPr lang="it-IT" sz="1600" b="1" i="1" dirty="0" smtClean="0">
                <a:latin typeface="Palatino Linotype" panose="02040502050505030304" pitchFamily="18" charset="0"/>
              </a:rPr>
              <a:t>scorso nel 2019 </a:t>
            </a:r>
            <a:r>
              <a:rPr lang="it-IT" sz="1600" b="1" i="1" dirty="0">
                <a:latin typeface="Palatino Linotype" panose="02040502050505030304" pitchFamily="18" charset="0"/>
              </a:rPr>
              <a:t>le tempeste di fuoco che  hanno bruciato i polmoni della </a:t>
            </a:r>
            <a:r>
              <a:rPr lang="it-IT" sz="1600" b="1" i="1" dirty="0" smtClean="0">
                <a:latin typeface="Palatino Linotype" panose="02040502050505030304" pitchFamily="18" charset="0"/>
              </a:rPr>
              <a:t>Terra </a:t>
            </a:r>
            <a:r>
              <a:rPr lang="it-IT" sz="1600" b="1" i="1" dirty="0">
                <a:latin typeface="Palatino Linotype" panose="02040502050505030304" pitchFamily="18" charset="0"/>
              </a:rPr>
              <a:t>non ci hanno fermato, né i ghiacciai che ancora oggi si disintegrano , le nostre città che sprofondano</a:t>
            </a:r>
            <a:r>
              <a:rPr lang="it-IT" sz="1600" b="1" i="1" dirty="0" smtClean="0">
                <a:latin typeface="Palatino Linotype" panose="02040502050505030304" pitchFamily="18" charset="0"/>
              </a:rPr>
              <a:t>.</a:t>
            </a:r>
          </a:p>
          <a:p>
            <a:r>
              <a:rPr lang="it-IT" sz="1600" b="1" i="1" dirty="0" smtClean="0">
                <a:latin typeface="Palatino Linotype" panose="02040502050505030304" pitchFamily="18" charset="0"/>
              </a:rPr>
              <a:t>Non </a:t>
            </a:r>
            <a:r>
              <a:rPr lang="it-IT" sz="1600" b="1" i="1" dirty="0">
                <a:latin typeface="Palatino Linotype" panose="02040502050505030304" pitchFamily="18" charset="0"/>
              </a:rPr>
              <a:t>è riuscita a porci un freno neanche la </a:t>
            </a:r>
            <a:r>
              <a:rPr lang="it-IT" sz="1600" b="1" i="1" dirty="0" smtClean="0">
                <a:latin typeface="Palatino Linotype" panose="02040502050505030304" pitchFamily="18" charset="0"/>
              </a:rPr>
              <a:t>CONSAPEVOLEZZA  DI ESSERE I SOLI RESPONSABILI </a:t>
            </a:r>
            <a:r>
              <a:rPr lang="it-IT" sz="1600" b="1" i="1" dirty="0">
                <a:latin typeface="Palatino Linotype" panose="02040502050505030304" pitchFamily="18" charset="0"/>
              </a:rPr>
              <a:t>di, come dicono gli studiosi, un’ulteriore estinzione di massa, più precisamente la sesta</a:t>
            </a:r>
            <a:r>
              <a:rPr lang="it-IT" sz="1600" b="1" i="1" dirty="0" smtClean="0">
                <a:latin typeface="Palatino Linotype" panose="02040502050505030304" pitchFamily="18" charset="0"/>
              </a:rPr>
              <a:t>.</a:t>
            </a:r>
            <a:endParaRPr lang="it-IT" sz="1600" b="1" i="1" dirty="0">
              <a:latin typeface="Palatino Linotype" panose="02040502050505030304" pitchFamily="18" charset="0"/>
            </a:endParaRPr>
          </a:p>
          <a:p>
            <a:r>
              <a:rPr lang="it-IT" sz="1600" b="1" i="1" dirty="0" smtClean="0">
                <a:solidFill>
                  <a:srgbClr val="FF0000"/>
                </a:solidFill>
                <a:latin typeface="Palatino Linotype" panose="02040502050505030304" pitchFamily="18" charset="0"/>
              </a:rPr>
              <a:t>NON ABBIAMO ASCOLTATO LA NATURA, IL SUO GRIDO DI AIUTO.</a:t>
            </a:r>
          </a:p>
          <a:p>
            <a:r>
              <a:rPr lang="it-IT" sz="1600" b="1" i="1" dirty="0" smtClean="0">
                <a:latin typeface="Palatino Linotype" panose="02040502050505030304" pitchFamily="18" charset="0"/>
              </a:rPr>
              <a:t>Beh</a:t>
            </a:r>
            <a:r>
              <a:rPr lang="it-IT" sz="1600" b="1" i="1" dirty="0">
                <a:latin typeface="Palatino Linotype" panose="02040502050505030304" pitchFamily="18" charset="0"/>
              </a:rPr>
              <a:t>, d’altronde è difficile ascoltare essendo così impegnati lottando per arrampicarsi sempre più in alto, per ottenere quel potere che tanto bramiamo sull’onda delle immense comodità che ci siamo costruiti.</a:t>
            </a:r>
          </a:p>
          <a:p>
            <a:r>
              <a:rPr lang="it-IT" sz="1600" b="1" i="1" dirty="0" smtClean="0">
                <a:latin typeface="Palatino Linotype" panose="02040502050505030304" pitchFamily="18" charset="0"/>
              </a:rPr>
              <a:t>TUTTO QUELLO CHE PERÒ ABBIAMO CREATO A DISCAPITO DELLA TERRA , STA CROLLANDO SOTTO AI NOSTRI OCCHI, STA CEDENDO SOTTO QUEI DESIDERI FITTIZI CHE NOI ESSERE UMANI ABBIAMO COSTRUITO.</a:t>
            </a:r>
            <a:endParaRPr lang="it-IT" sz="1600" b="1" i="1" dirty="0">
              <a:latin typeface="Palatino Linotype" panose="02040502050505030304" pitchFamily="18" charset="0"/>
            </a:endParaRP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188"/>
          <a:stretch/>
        </p:blipFill>
        <p:spPr bwMode="auto">
          <a:xfrm>
            <a:off x="6300192" y="476672"/>
            <a:ext cx="2428397" cy="1571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622857"/>
            <a:ext cx="2745936" cy="197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941168"/>
            <a:ext cx="2581460" cy="1570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9437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5832648" cy="7417415"/>
          </a:xfrm>
          <a:prstGeom prst="rect">
            <a:avLst/>
          </a:prstGeom>
          <a:noFill/>
        </p:spPr>
        <p:txBody>
          <a:bodyPr wrap="square" rtlCol="0">
            <a:spAutoFit/>
          </a:bodyPr>
          <a:lstStyle/>
          <a:p>
            <a:r>
              <a:rPr lang="it-IT" sz="1600" b="1" i="1" dirty="0" smtClean="0">
                <a:latin typeface="Palatino Linotype" panose="02040502050505030304" pitchFamily="18" charset="0"/>
              </a:rPr>
              <a:t>Il coronavirus, quindi, che tanto temiamo ,ci sta aiutando anche se con le maniere forti, forse perché solo così possiamo dare il giusto tempo alla natura di riprendersi i suoi spazi, ciò che le è stato sottratto ingiustamente e distrutto, quasi del tutto.</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Il COVID-19 ,quindi, ha deciso di portare quelle tempeste di fuoco nei nostri corpi, inondandoli completamente, ci ha isolati …</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Solamente adesso stiamo ascoltando con attenzione ciò che ci viene chiesto dalla natura, solo adesso ci stiamo rendendo conto , guardando il cielo più limpido, i mari più puliti, l’aria più leggera , l’abbassamento dell’inquinamento, cosa siamo stati capaci di fare dal momento della nostra presenza sulla </a:t>
            </a:r>
            <a:r>
              <a:rPr lang="it-IT" sz="1600" b="1" i="1" dirty="0">
                <a:latin typeface="Palatino Linotype" panose="02040502050505030304" pitchFamily="18" charset="0"/>
              </a:rPr>
              <a:t>T</a:t>
            </a:r>
            <a:r>
              <a:rPr lang="it-IT" sz="1600" b="1" i="1" dirty="0" smtClean="0">
                <a:latin typeface="Palatino Linotype" panose="02040502050505030304" pitchFamily="18" charset="0"/>
              </a:rPr>
              <a:t>erra.</a:t>
            </a: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Forse credo che questo virus non sia poi così del tutto un nemico, ma solamente </a:t>
            </a:r>
            <a:r>
              <a:rPr lang="it-IT" sz="1600" b="1" i="1" dirty="0" smtClean="0">
                <a:solidFill>
                  <a:srgbClr val="FF0000"/>
                </a:solidFill>
                <a:latin typeface="Palatino Linotype" panose="02040502050505030304" pitchFamily="18" charset="0"/>
              </a:rPr>
              <a:t>un semplice messaggero , quella forza che riuscirà una volta per tutte a riportare l’equilibrio che era stato interrotto.</a:t>
            </a:r>
          </a:p>
          <a:p>
            <a:r>
              <a:rPr lang="it-IT" sz="1600" b="1" i="1" dirty="0" smtClean="0">
                <a:latin typeface="Palatino Linotype" panose="02040502050505030304" pitchFamily="18" charset="0"/>
              </a:rPr>
              <a:t>Ora è arrivato il momento di fermarsi, di tacere, di ascoltare ed osservare come l’intero globo si stia rigenerando, e renderci finalmente conto di quanto sia importante che la Terra stia bene, di quanto ci serva che tutti ritorni come era all’origine, per godere dell’ossigeno che respiriamo , per godere del mare, dei fiumi…per godere della </a:t>
            </a:r>
            <a:r>
              <a:rPr lang="it-IT" sz="1600" b="1" i="1" dirty="0" smtClean="0">
                <a:solidFill>
                  <a:srgbClr val="FF0000"/>
                </a:solidFill>
                <a:latin typeface="Palatino Linotype" panose="02040502050505030304" pitchFamily="18" charset="0"/>
              </a:rPr>
              <a:t>TERRA NELLA SUA ESSENZA.</a:t>
            </a:r>
          </a:p>
          <a:p>
            <a:endParaRPr lang="it-IT" sz="1600" b="1" i="1" dirty="0" smtClean="0">
              <a:latin typeface="Palatino Linotype" panose="02040502050505030304" pitchFamily="18" charset="0"/>
            </a:endParaRPr>
          </a:p>
          <a:p>
            <a:endParaRPr lang="it-IT" sz="1400" dirty="0"/>
          </a:p>
          <a:p>
            <a:endParaRPr lang="it-IT" sz="1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76672"/>
            <a:ext cx="2812707"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648" y="3140968"/>
            <a:ext cx="2802682" cy="1273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1700" y="3933056"/>
            <a:ext cx="1730250" cy="1152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723" y="5229200"/>
            <a:ext cx="2279466" cy="15204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0878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404664"/>
            <a:ext cx="4572000" cy="5909310"/>
          </a:xfrm>
          <a:prstGeom prst="rect">
            <a:avLst/>
          </a:prstGeom>
        </p:spPr>
        <p:txBody>
          <a:bodyPr>
            <a:spAutoFit/>
          </a:bodyPr>
          <a:lstStyle/>
          <a:p>
            <a:r>
              <a:rPr lang="it-IT" b="1" i="1" dirty="0">
                <a:latin typeface="Palatino Linotype" panose="02040502050505030304" pitchFamily="18" charset="0"/>
              </a:rPr>
              <a:t>E infine, guardiamo noi stessi e riflettiamo: </a:t>
            </a:r>
            <a:r>
              <a:rPr lang="it-IT" b="1" i="1" dirty="0">
                <a:solidFill>
                  <a:srgbClr val="FF0000"/>
                </a:solidFill>
                <a:latin typeface="Palatino Linotype" panose="02040502050505030304" pitchFamily="18" charset="0"/>
              </a:rPr>
              <a:t>NON POSSIAMO ESSERE SANI IN UN ECOSISTEMA  MALATO.</a:t>
            </a:r>
          </a:p>
          <a:p>
            <a:r>
              <a:rPr lang="it-IT" b="1" i="1" dirty="0">
                <a:latin typeface="Palatino Linotype" panose="02040502050505030304" pitchFamily="18" charset="0"/>
              </a:rPr>
              <a:t>E allora fermiamoci e facciamo tesoro di tutto quello che stiamo vivendo per imparare dai nostri sbagli in modo da non ripeterli mai più una volta che sarà tutto finito</a:t>
            </a:r>
            <a:r>
              <a:rPr lang="it-IT" b="1" i="1" dirty="0" smtClean="0">
                <a:latin typeface="Palatino Linotype" panose="02040502050505030304" pitchFamily="18" charset="0"/>
              </a:rPr>
              <a:t>.</a:t>
            </a:r>
          </a:p>
          <a:p>
            <a:endParaRPr lang="it-IT" b="1" i="1" dirty="0">
              <a:latin typeface="Palatino Linotype" panose="02040502050505030304" pitchFamily="18" charset="0"/>
            </a:endParaRPr>
          </a:p>
          <a:p>
            <a:r>
              <a:rPr lang="it-IT" b="1" i="1" dirty="0">
                <a:latin typeface="Palatino Linotype" panose="02040502050505030304" pitchFamily="18" charset="0"/>
              </a:rPr>
              <a:t>Abbiamo tutti paura, fa parte dell’essere umano, ma non demonizziamola, non facciamo sì che essa ci domini, lasciamo che ci parli e impariamo da </a:t>
            </a:r>
            <a:r>
              <a:rPr lang="it-IT" b="1" i="1" dirty="0" smtClean="0">
                <a:latin typeface="Palatino Linotype" panose="02040502050505030304" pitchFamily="18" charset="0"/>
              </a:rPr>
              <a:t>lei.</a:t>
            </a:r>
          </a:p>
          <a:p>
            <a:endParaRPr lang="it-IT" b="1" i="1" dirty="0">
              <a:latin typeface="Palatino Linotype" panose="02040502050505030304" pitchFamily="18" charset="0"/>
            </a:endParaRPr>
          </a:p>
          <a:p>
            <a:r>
              <a:rPr lang="it-IT" b="1" i="1" dirty="0">
                <a:latin typeface="Palatino Linotype" panose="02040502050505030304" pitchFamily="18" charset="0"/>
              </a:rPr>
              <a:t>Impariamo a </a:t>
            </a:r>
            <a:r>
              <a:rPr lang="it-IT" b="1" i="1" dirty="0" smtClean="0">
                <a:latin typeface="Palatino Linotype" panose="02040502050505030304" pitchFamily="18" charset="0"/>
              </a:rPr>
              <a:t>SORRIDERE SEMPRE, </a:t>
            </a:r>
            <a:r>
              <a:rPr lang="it-IT" b="1" i="1" dirty="0">
                <a:latin typeface="Palatino Linotype" panose="02040502050505030304" pitchFamily="18" charset="0"/>
              </a:rPr>
              <a:t>anche se con le mascherine le nostre labbra rivolte all’insù non si </a:t>
            </a:r>
            <a:r>
              <a:rPr lang="it-IT" b="1" i="1" dirty="0" smtClean="0">
                <a:latin typeface="Palatino Linotype" panose="02040502050505030304" pitchFamily="18" charset="0"/>
              </a:rPr>
              <a:t>vedranno, </a:t>
            </a:r>
            <a:r>
              <a:rPr lang="it-IT" b="1" i="1" dirty="0">
                <a:solidFill>
                  <a:srgbClr val="FF0000"/>
                </a:solidFill>
                <a:latin typeface="Palatino Linotype" panose="02040502050505030304" pitchFamily="18" charset="0"/>
              </a:rPr>
              <a:t>sorridiamo comunque, sorridiamo con gli occhi, abbracciamo con le parole, baciamo con gli sguardi.</a:t>
            </a:r>
          </a:p>
          <a:p>
            <a:endParaRPr lang="it-IT"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17" y="188641"/>
            <a:ext cx="2605581"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356233"/>
            <a:ext cx="3545210" cy="1361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3"/>
          <a:stretch/>
        </p:blipFill>
        <p:spPr bwMode="auto">
          <a:xfrm>
            <a:off x="6479383" y="3933056"/>
            <a:ext cx="2165648" cy="2725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0242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5036" y="56309"/>
            <a:ext cx="5627084" cy="6955750"/>
          </a:xfrm>
          <a:prstGeom prst="rect">
            <a:avLst/>
          </a:prstGeom>
        </p:spPr>
        <p:txBody>
          <a:bodyPr wrap="square">
            <a:spAutoFit/>
          </a:bodyPr>
          <a:lstStyle/>
          <a:p>
            <a:r>
              <a:rPr lang="it-IT" sz="1600" b="1" i="1" dirty="0">
                <a:latin typeface="Palatino Linotype" panose="02040502050505030304" pitchFamily="18" charset="0"/>
              </a:rPr>
              <a:t>Il COVID-19, quindi, potrebbe risultare come un aiuto all’umanità, una possibilità per l’uomo di comprendere </a:t>
            </a:r>
            <a:r>
              <a:rPr lang="it-IT" sz="1600" b="1" i="1" dirty="0">
                <a:solidFill>
                  <a:srgbClr val="FF0000"/>
                </a:solidFill>
                <a:latin typeface="Palatino Linotype" panose="02040502050505030304" pitchFamily="18" charset="0"/>
              </a:rPr>
              <a:t>cosa conta davvero nella </a:t>
            </a:r>
            <a:r>
              <a:rPr lang="it-IT" sz="1600" b="1" i="1" dirty="0" smtClean="0">
                <a:solidFill>
                  <a:srgbClr val="FF0000"/>
                </a:solidFill>
                <a:latin typeface="Palatino Linotype" panose="02040502050505030304" pitchFamily="18" charset="0"/>
              </a:rPr>
              <a:t>vita. </a:t>
            </a:r>
          </a:p>
          <a:p>
            <a:r>
              <a:rPr lang="it-IT" sz="1600" b="1" i="1" dirty="0" smtClean="0">
                <a:latin typeface="Palatino Linotype" panose="02040502050505030304" pitchFamily="18" charset="0"/>
              </a:rPr>
              <a:t>Come </a:t>
            </a:r>
            <a:r>
              <a:rPr lang="it-IT" sz="1600" b="1" i="1" dirty="0">
                <a:latin typeface="Palatino Linotype" panose="02040502050505030304" pitchFamily="18" charset="0"/>
              </a:rPr>
              <a:t>afferma </a:t>
            </a:r>
            <a:r>
              <a:rPr lang="it-IT" sz="1600" b="1" i="1" dirty="0" err="1">
                <a:latin typeface="Palatino Linotype" panose="02040502050505030304" pitchFamily="18" charset="0"/>
              </a:rPr>
              <a:t>Jurgen</a:t>
            </a:r>
            <a:r>
              <a:rPr lang="it-IT" sz="1600" b="1" i="1" dirty="0">
                <a:latin typeface="Palatino Linotype" panose="02040502050505030304" pitchFamily="18" charset="0"/>
              </a:rPr>
              <a:t> </a:t>
            </a:r>
            <a:r>
              <a:rPr lang="it-IT" sz="1600" b="1" i="1" dirty="0" err="1">
                <a:latin typeface="Palatino Linotype" panose="02040502050505030304" pitchFamily="18" charset="0"/>
              </a:rPr>
              <a:t>Klopp</a:t>
            </a:r>
            <a:r>
              <a:rPr lang="it-IT" sz="1600" b="1" i="1" dirty="0">
                <a:latin typeface="Palatino Linotype" panose="02040502050505030304" pitchFamily="18" charset="0"/>
              </a:rPr>
              <a:t> </a:t>
            </a:r>
            <a:r>
              <a:rPr lang="it-IT" sz="1600" b="1" i="1" dirty="0" smtClean="0">
                <a:latin typeface="Palatino Linotype" panose="02040502050505030304" pitchFamily="18" charset="0"/>
              </a:rPr>
              <a:t>:</a:t>
            </a:r>
          </a:p>
          <a:p>
            <a:r>
              <a:rPr lang="it-IT" sz="1600" b="1" i="1" dirty="0" smtClean="0">
                <a:latin typeface="Palatino Linotype" panose="02040502050505030304" pitchFamily="18" charset="0"/>
              </a:rPr>
              <a:t>«</a:t>
            </a:r>
            <a:r>
              <a:rPr lang="it-IT" sz="1600" b="1" i="1" dirty="0">
                <a:latin typeface="Palatino Linotype" panose="02040502050505030304" pitchFamily="18" charset="0"/>
              </a:rPr>
              <a:t>IL VIRUS CI STA </a:t>
            </a:r>
            <a:r>
              <a:rPr lang="it-IT" sz="1600" b="1" i="1" dirty="0" smtClean="0">
                <a:latin typeface="Palatino Linotype" panose="02040502050505030304" pitchFamily="18" charset="0"/>
              </a:rPr>
              <a:t>INSEGNANDO  </a:t>
            </a:r>
            <a:r>
              <a:rPr lang="it-IT" sz="1600" b="1" i="1" dirty="0">
                <a:latin typeface="Palatino Linotype" panose="02040502050505030304" pitchFamily="18" charset="0"/>
              </a:rPr>
              <a:t>UNA COSA IMPORTANTE: SIAMO TUTTI UGUALI. NON C’E’ PIU’ UN MIO O UN TUO PROBLEMA, C’E’ UN NOSTRO PROBLEMA. E CHI COMBATTE </a:t>
            </a:r>
            <a:r>
              <a:rPr lang="it-IT" sz="1600" b="1" i="1" dirty="0" smtClean="0">
                <a:latin typeface="Palatino Linotype" panose="02040502050505030304" pitchFamily="18" charset="0"/>
              </a:rPr>
              <a:t>METTENDO A </a:t>
            </a:r>
            <a:r>
              <a:rPr lang="it-IT" sz="1600" b="1" i="1" dirty="0">
                <a:latin typeface="Palatino Linotype" panose="02040502050505030304" pitchFamily="18" charset="0"/>
              </a:rPr>
              <a:t>REPENTAGLIO LA PROPRIA VITA DEV’ESSERE AMMIRATO E APPREZZATO» </a:t>
            </a:r>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Il virus ci sta allontanando fisicamente ma </a:t>
            </a:r>
            <a:r>
              <a:rPr lang="it-IT" sz="1600" b="1" i="1" dirty="0" smtClean="0">
                <a:solidFill>
                  <a:srgbClr val="FF0000"/>
                </a:solidFill>
                <a:latin typeface="Palatino Linotype" panose="02040502050505030304" pitchFamily="18" charset="0"/>
              </a:rPr>
              <a:t>sta avvicinando le nostre anime</a:t>
            </a:r>
            <a:r>
              <a:rPr lang="it-IT" sz="1600" b="1" i="1" dirty="0" smtClean="0">
                <a:latin typeface="Palatino Linotype" panose="02040502050505030304" pitchFamily="18" charset="0"/>
              </a:rPr>
              <a:t>: ci sta insegnando cosa significa essere solidali, cosa significa essere preoccupati , non solo per la propria vita, ma anche e soprattutto per quella delle persone a cui vogliamo bene e che amiamo ; </a:t>
            </a:r>
            <a:r>
              <a:rPr lang="it-IT" sz="1600" b="1" i="1" dirty="0">
                <a:latin typeface="Palatino Linotype" panose="02040502050505030304" pitchFamily="18" charset="0"/>
              </a:rPr>
              <a:t>abbiamo imparato ad apprezzare le piccole cose, i piccoli gesti, </a:t>
            </a:r>
            <a:r>
              <a:rPr lang="it-IT" sz="1600" b="1" i="1" dirty="0" smtClean="0">
                <a:latin typeface="Palatino Linotype" panose="02040502050505030304" pitchFamily="18" charset="0"/>
              </a:rPr>
              <a:t>le piccole ma continue attenzioni, come una semplice telefonata, un semplice «COME STAI? O COSA FAI?», abbiamo </a:t>
            </a:r>
            <a:r>
              <a:rPr lang="it-IT" sz="1600" b="1" i="1" dirty="0">
                <a:latin typeface="Palatino Linotype" panose="02040502050505030304" pitchFamily="18" charset="0"/>
              </a:rPr>
              <a:t>imparato </a:t>
            </a:r>
            <a:r>
              <a:rPr lang="it-IT" sz="1600" b="1" i="1" dirty="0" smtClean="0">
                <a:latin typeface="Palatino Linotype" panose="02040502050505030304" pitchFamily="18" charset="0"/>
              </a:rPr>
              <a:t>a dare il </a:t>
            </a:r>
            <a:r>
              <a:rPr lang="it-IT" sz="1600" b="1" i="1" dirty="0">
                <a:latin typeface="Palatino Linotype" panose="02040502050505030304" pitchFamily="18" charset="0"/>
              </a:rPr>
              <a:t>giusto valore alle persone, abbiamo provato sulla nostra pelle cosa significa davvero sentire la mancanza </a:t>
            </a:r>
            <a:r>
              <a:rPr lang="it-IT" sz="1600" b="1" i="1" dirty="0" smtClean="0">
                <a:latin typeface="Palatino Linotype" panose="02040502050505030304" pitchFamily="18" charset="0"/>
              </a:rPr>
              <a:t>di qualcuno, </a:t>
            </a:r>
            <a:r>
              <a:rPr lang="it-IT" sz="1600" b="1" i="1" dirty="0">
                <a:latin typeface="Palatino Linotype" panose="02040502050505030304" pitchFamily="18" charset="0"/>
              </a:rPr>
              <a:t>abbiamo conosciuto l’importanza di un abbraccio, di un bacio, di una semplice carezza…</a:t>
            </a:r>
            <a:r>
              <a:rPr lang="it-IT" sz="1600" b="1" i="1" dirty="0">
                <a:solidFill>
                  <a:srgbClr val="FF0000"/>
                </a:solidFill>
                <a:latin typeface="Palatino Linotype" panose="02040502050505030304" pitchFamily="18" charset="0"/>
              </a:rPr>
              <a:t>del semplice tocco o profumo di una persona che amiamo</a:t>
            </a:r>
            <a:r>
              <a:rPr lang="it-IT" sz="1600" b="1" i="1" dirty="0" smtClean="0">
                <a:solidFill>
                  <a:srgbClr val="FF0000"/>
                </a:solidFill>
                <a:latin typeface="Palatino Linotype" panose="02040502050505030304" pitchFamily="18" charset="0"/>
              </a:rPr>
              <a:t>…</a:t>
            </a:r>
          </a:p>
          <a:p>
            <a:endParaRPr lang="it-IT" sz="1400" dirty="0" smtClean="0">
              <a:solidFill>
                <a:srgbClr val="FF0000"/>
              </a:solidFill>
            </a:endParaRP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75" r="31515"/>
          <a:stretch/>
        </p:blipFill>
        <p:spPr bwMode="auto">
          <a:xfrm>
            <a:off x="5868144" y="260648"/>
            <a:ext cx="2983071" cy="3939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720" y="4437112"/>
            <a:ext cx="2795811" cy="186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663610"/>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60648"/>
            <a:ext cx="4968552" cy="6247864"/>
          </a:xfrm>
          <a:prstGeom prst="rect">
            <a:avLst/>
          </a:prstGeom>
        </p:spPr>
        <p:txBody>
          <a:bodyPr wrap="square">
            <a:spAutoFit/>
          </a:bodyPr>
          <a:lstStyle/>
          <a:p>
            <a:r>
              <a:rPr lang="it-IT" sz="1600" b="1" i="1" dirty="0">
                <a:latin typeface="Palatino Linotype" panose="02040502050505030304" pitchFamily="18" charset="0"/>
              </a:rPr>
              <a:t>Ci siamo inoltre riscoperti patrioti, ci siamo resi conto quanto teniamo alla nostra nazione: abbiamo pianto quando abbiamo preso coscienza che </a:t>
            </a:r>
            <a:r>
              <a:rPr lang="it-IT" sz="1600" b="1" i="1" dirty="0">
                <a:solidFill>
                  <a:srgbClr val="FF0000"/>
                </a:solidFill>
                <a:latin typeface="Palatino Linotype" panose="02040502050505030304" pitchFamily="18" charset="0"/>
              </a:rPr>
              <a:t>L’INTERA ITALIA DA NORD A SUD ERA IN PERICOLO, E QUI CI SIAMO RESI CONTO CHE NON ESISTE PIÙ UN NORD ED UN SUD MA L’ITALIA  DICHIARATA  ZONA ROSSA.</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endParaRPr lang="it-IT" sz="1600" b="1" i="1" dirty="0">
              <a:latin typeface="Palatino Linotype" panose="02040502050505030304" pitchFamily="18" charset="0"/>
            </a:endParaRPr>
          </a:p>
          <a:p>
            <a:r>
              <a:rPr lang="it-IT" sz="1600" b="1" i="1" dirty="0">
                <a:latin typeface="Palatino Linotype" panose="02040502050505030304" pitchFamily="18" charset="0"/>
              </a:rPr>
              <a:t>E così abbiamo guardato alla storia dell’Italia e abbiamo compreso quanto è bello il nostro paese: </a:t>
            </a:r>
            <a:r>
              <a:rPr lang="it-IT" sz="1600" b="1" i="1" dirty="0">
                <a:solidFill>
                  <a:srgbClr val="FF0000"/>
                </a:solidFill>
                <a:latin typeface="Palatino Linotype" panose="02040502050505030304" pitchFamily="18" charset="0"/>
              </a:rPr>
              <a:t>L’ITALIA UNA TERRA NATA BELLA, PIÙ BELLA DI TUTTE,</a:t>
            </a:r>
            <a:r>
              <a:rPr lang="it-IT" sz="1600" b="1" i="1" dirty="0">
                <a:latin typeface="Palatino Linotype" panose="02040502050505030304" pitchFamily="18" charset="0"/>
              </a:rPr>
              <a:t> perché ricca di storia, piena di risorse, dove c’è il buon cibo che, diciamoci la verità, è  invidiato da tutto il resto del mondo; una terra che ha dato i natali ai più grandi scultori, pittori e scrittori della storia…alle eccellenze della scienza, ai più importanti premi Nobel …</a:t>
            </a:r>
          </a:p>
          <a:p>
            <a:r>
              <a:rPr lang="it-IT" sz="1600" b="1" i="1" dirty="0" smtClean="0">
                <a:latin typeface="Palatino Linotype" panose="02040502050505030304" pitchFamily="18" charset="0"/>
              </a:rPr>
              <a:t>L’Italia, </a:t>
            </a:r>
            <a:r>
              <a:rPr lang="it-IT" sz="1600" b="1" i="1" dirty="0">
                <a:latin typeface="Palatino Linotype" panose="02040502050505030304" pitchFamily="18" charset="0"/>
              </a:rPr>
              <a:t>come dice anche Francesco </a:t>
            </a:r>
            <a:r>
              <a:rPr lang="it-IT" sz="1600" b="1" i="1" dirty="0" smtClean="0">
                <a:latin typeface="Palatino Linotype" panose="02040502050505030304" pitchFamily="18" charset="0"/>
              </a:rPr>
              <a:t>Sole, </a:t>
            </a:r>
            <a:r>
              <a:rPr lang="it-IT" sz="1600" b="1" i="1" dirty="0">
                <a:latin typeface="Palatino Linotype" panose="02040502050505030304" pitchFamily="18" charset="0"/>
              </a:rPr>
              <a:t>all’interno della sua poesia, è un po’ </a:t>
            </a:r>
            <a:r>
              <a:rPr lang="it-IT" sz="1600" b="1" i="1" dirty="0">
                <a:solidFill>
                  <a:srgbClr val="FF0000"/>
                </a:solidFill>
                <a:latin typeface="Palatino Linotype" panose="02040502050505030304" pitchFamily="18" charset="0"/>
              </a:rPr>
              <a:t>COME UNA BELLA DONNA DI TALENTO, UNA DONNA DI CLASSE, ELEGANTE, CHE SA DISCUTERE DI TUTTI GLI ARGOMENTI, PERCHÉ RICCA DI STORIA DA RACCONTARE. </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3207757"/>
            <a:ext cx="2640294" cy="3096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574041"/>
            <a:ext cx="3380224" cy="1900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691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211794"/>
            <a:ext cx="4268332" cy="6740307"/>
          </a:xfrm>
          <a:prstGeom prst="rect">
            <a:avLst/>
          </a:prstGeom>
        </p:spPr>
        <p:txBody>
          <a:bodyPr wrap="square">
            <a:spAutoFit/>
          </a:bodyPr>
          <a:lstStyle/>
          <a:p>
            <a:r>
              <a:rPr lang="it-IT" sz="1600" b="1" i="1" dirty="0" smtClean="0">
                <a:latin typeface="Palatino Linotype" panose="02040502050505030304" pitchFamily="18" charset="0"/>
              </a:rPr>
              <a:t>Però </a:t>
            </a:r>
            <a:r>
              <a:rPr lang="it-IT" sz="1600" b="1" i="1" dirty="0">
                <a:latin typeface="Palatino Linotype" panose="02040502050505030304" pitchFamily="18" charset="0"/>
              </a:rPr>
              <a:t>può </a:t>
            </a:r>
            <a:r>
              <a:rPr lang="it-IT" sz="1600" b="1" i="1" dirty="0" smtClean="0">
                <a:latin typeface="Palatino Linotype" panose="02040502050505030304" pitchFamily="18" charset="0"/>
              </a:rPr>
              <a:t>accadere che </a:t>
            </a:r>
            <a:r>
              <a:rPr lang="it-IT" sz="1600" b="1" i="1" dirty="0">
                <a:latin typeface="Palatino Linotype" panose="02040502050505030304" pitchFamily="18" charset="0"/>
              </a:rPr>
              <a:t>quando questa donna inciampa e </a:t>
            </a:r>
            <a:r>
              <a:rPr lang="it-IT" sz="1600" b="1" i="1" dirty="0" smtClean="0">
                <a:latin typeface="Palatino Linotype" panose="02040502050505030304" pitchFamily="18" charset="0"/>
              </a:rPr>
              <a:t>cade </a:t>
            </a:r>
            <a:r>
              <a:rPr lang="it-IT" sz="1600" b="1" i="1" dirty="0">
                <a:latin typeface="Palatino Linotype" panose="02040502050505030304" pitchFamily="18" charset="0"/>
              </a:rPr>
              <a:t>la platea di coloro che non possono competere con lei, esulta perché è la rabbia di quelle gelose ed invidiose…ma che in fondo sanno che </a:t>
            </a:r>
            <a:r>
              <a:rPr lang="it-IT" sz="1600" b="1" i="1" dirty="0">
                <a:solidFill>
                  <a:srgbClr val="FF0000"/>
                </a:solidFill>
                <a:latin typeface="Palatino Linotype" panose="02040502050505030304" pitchFamily="18" charset="0"/>
              </a:rPr>
              <a:t>rimane sempre bellissima</a:t>
            </a:r>
            <a:r>
              <a:rPr lang="it-IT" sz="1600" b="1" i="1" dirty="0" smtClean="0">
                <a:latin typeface="Palatino Linotype" panose="02040502050505030304" pitchFamily="18" charset="0"/>
              </a:rPr>
              <a:t>.</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r>
              <a:rPr lang="it-IT" sz="1600" b="1" i="1" dirty="0">
                <a:latin typeface="Palatino Linotype" panose="02040502050505030304" pitchFamily="18" charset="0"/>
              </a:rPr>
              <a:t>All’Italia però occorre solamente un po’ di tempo per rialzarsi e noi in quanto italiani dobbiamo fare in modo che questo accada nel minor tempo possibile : siamo tutti fermi a sperare che andrà tutto bene…questo è lo slogan degli italiani </a:t>
            </a:r>
            <a:r>
              <a:rPr lang="it-IT" sz="1600" b="1" i="1" dirty="0">
                <a:solidFill>
                  <a:schemeClr val="accent3">
                    <a:lumMod val="50000"/>
                  </a:schemeClr>
                </a:solidFill>
                <a:latin typeface="Palatino Linotype" panose="02040502050505030304" pitchFamily="18" charset="0"/>
              </a:rPr>
              <a:t>#ANDRA’ </a:t>
            </a:r>
            <a:r>
              <a:rPr lang="it-IT" sz="1600" b="1" i="1" dirty="0">
                <a:solidFill>
                  <a:schemeClr val="bg1">
                    <a:lumMod val="75000"/>
                  </a:schemeClr>
                </a:solidFill>
                <a:latin typeface="Palatino Linotype" panose="02040502050505030304" pitchFamily="18" charset="0"/>
              </a:rPr>
              <a:t>TUTTO</a:t>
            </a:r>
            <a:r>
              <a:rPr lang="it-IT" sz="1600" b="1" i="1" dirty="0">
                <a:solidFill>
                  <a:schemeClr val="bg1"/>
                </a:solidFill>
                <a:latin typeface="Palatino Linotype" panose="02040502050505030304" pitchFamily="18" charset="0"/>
              </a:rPr>
              <a:t> </a:t>
            </a:r>
            <a:r>
              <a:rPr lang="it-IT" sz="1600" b="1" i="1" dirty="0">
                <a:solidFill>
                  <a:srgbClr val="FF0000"/>
                </a:solidFill>
                <a:latin typeface="Palatino Linotype" panose="02040502050505030304" pitchFamily="18" charset="0"/>
              </a:rPr>
              <a:t>BENE</a:t>
            </a:r>
            <a:r>
              <a:rPr lang="it-IT" sz="1600" b="1" i="1" dirty="0">
                <a:latin typeface="Palatino Linotype" panose="02040502050505030304" pitchFamily="18" charset="0"/>
              </a:rPr>
              <a:t>…lo scriviamo sui cartelloni e li appendiamo fuori ai balconi, da questi ultimi diamo vita a flash </a:t>
            </a:r>
            <a:r>
              <a:rPr lang="it-IT" sz="1600" b="1" i="1" dirty="0" err="1">
                <a:latin typeface="Palatino Linotype" panose="02040502050505030304" pitchFamily="18" charset="0"/>
              </a:rPr>
              <a:t>mob</a:t>
            </a:r>
            <a:r>
              <a:rPr lang="it-IT" sz="1600" b="1" i="1" dirty="0">
                <a:latin typeface="Palatino Linotype" panose="02040502050505030304" pitchFamily="18" charset="0"/>
              </a:rPr>
              <a:t> e cantiamo canzoni che hanno reso grande e famosa l’Italia in tutto il mondo</a:t>
            </a:r>
            <a:r>
              <a:rPr lang="it-IT" sz="1600" b="1" i="1" dirty="0" smtClean="0">
                <a:latin typeface="Palatino Linotype" panose="02040502050505030304" pitchFamily="18" charset="0"/>
              </a:rPr>
              <a:t>…</a:t>
            </a:r>
          </a:p>
          <a:p>
            <a:endParaRPr lang="it-IT" sz="1600" b="1" i="1" dirty="0">
              <a:latin typeface="Palatino Linotype" panose="02040502050505030304" pitchFamily="18" charset="0"/>
            </a:endParaRPr>
          </a:p>
          <a:p>
            <a:r>
              <a:rPr lang="it-IT" sz="1600" b="1" i="1" dirty="0" smtClean="0">
                <a:solidFill>
                  <a:srgbClr val="FF0000"/>
                </a:solidFill>
                <a:latin typeface="Palatino Linotype" panose="02040502050505030304" pitchFamily="18" charset="0"/>
              </a:rPr>
              <a:t>L’ITALIA, E NOI CON LEI, RITORNERÀ AD ALZARSI E TORNERÀ AD ESSERE ANCORA PIÙ BELLA DI PRIMA, PIÙ BELLA CHE MAI CON UN’ALTRA PAGINA DELLA STORIA DA SCRIVERE…</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19612"/>
            <a:ext cx="3752263" cy="1969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380" y="2630532"/>
            <a:ext cx="3013124" cy="1510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437112"/>
            <a:ext cx="2974216" cy="1783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5492011"/>
            <a:ext cx="1878950" cy="1251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476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40436"/>
            <a:ext cx="7020272" cy="7232749"/>
          </a:xfrm>
          <a:prstGeom prst="rect">
            <a:avLst/>
          </a:prstGeom>
          <a:noFill/>
        </p:spPr>
        <p:txBody>
          <a:bodyPr wrap="square" rtlCol="0">
            <a:spAutoFit/>
          </a:bodyPr>
          <a:lstStyle/>
          <a:p>
            <a:r>
              <a:rPr lang="it-IT" sz="1600" b="1" i="1" dirty="0" smtClean="0">
                <a:latin typeface="Palatino Linotype" panose="02040502050505030304" pitchFamily="18" charset="0"/>
              </a:rPr>
              <a:t>Questo virus ha finalmente chiarito quello che l’uomo doveva comprendere sin dalle origini: ci ha messo davanti quella che è la </a:t>
            </a:r>
            <a:r>
              <a:rPr lang="it-IT" sz="1600" b="1" i="1" dirty="0" smtClean="0">
                <a:solidFill>
                  <a:srgbClr val="FF0000"/>
                </a:solidFill>
                <a:latin typeface="Palatino Linotype" panose="02040502050505030304" pitchFamily="18" charset="0"/>
              </a:rPr>
              <a:t>REALTÀ NUDA E CRUDA</a:t>
            </a:r>
            <a:r>
              <a:rPr lang="it-IT" sz="1600" b="1" i="1" dirty="0" smtClean="0">
                <a:latin typeface="Palatino Linotype" panose="02040502050505030304" pitchFamily="18" charset="0"/>
              </a:rPr>
              <a:t>…</a:t>
            </a:r>
          </a:p>
          <a:p>
            <a:r>
              <a:rPr lang="it-IT" sz="1600" b="1" i="1" dirty="0">
                <a:latin typeface="Palatino Linotype" panose="02040502050505030304" pitchFamily="18" charset="0"/>
              </a:rPr>
              <a:t>C</a:t>
            </a:r>
            <a:r>
              <a:rPr lang="it-IT" sz="1600" b="1" i="1" dirty="0" smtClean="0">
                <a:latin typeface="Palatino Linotype" panose="02040502050505030304" pitchFamily="18" charset="0"/>
              </a:rPr>
              <a:t>i ha fatto riscoprire l’importanza di avere un futuro…quello stesso futuro che prima davamo per scontato e che ora ci viene tagliato: percepiamo la perdita del futuro, CI DISPIACE perché prima di fronte ad esso eravamo indifferenti…</a:t>
            </a:r>
          </a:p>
          <a:p>
            <a:r>
              <a:rPr lang="it-IT" sz="1600" b="1" i="1" dirty="0" smtClean="0">
                <a:solidFill>
                  <a:srgbClr val="FF0000"/>
                </a:solidFill>
                <a:latin typeface="Palatino Linotype" panose="02040502050505030304" pitchFamily="18" charset="0"/>
              </a:rPr>
              <a:t>ORA PERÒ GUARDIAMO A QUEL O FUTURO CHE PRIMA NON C’ERA, MA CHE ORA CI APPARE IMMINENTE E TRONCATO…</a:t>
            </a:r>
          </a:p>
          <a:p>
            <a:endParaRPr lang="it-IT" sz="1600" b="1" i="1" dirty="0" smtClean="0">
              <a:solidFill>
                <a:srgbClr val="FF0000"/>
              </a:solidFill>
              <a:latin typeface="Palatino Linotype" panose="02040502050505030304" pitchFamily="18" charset="0"/>
            </a:endParaRPr>
          </a:p>
          <a:p>
            <a:r>
              <a:rPr lang="it-IT" sz="1600" b="1" i="1" dirty="0" smtClean="0">
                <a:latin typeface="Palatino Linotype" panose="02040502050505030304" pitchFamily="18" charset="0"/>
              </a:rPr>
              <a:t>Ci ha fatto capire quanto l’essere umano  possa essere opportunista e spregevole…</a:t>
            </a:r>
          </a:p>
          <a:p>
            <a:r>
              <a:rPr lang="it-IT" sz="1600" b="1" i="1" dirty="0">
                <a:latin typeface="Palatino Linotype" panose="02040502050505030304" pitchFamily="18" charset="0"/>
              </a:rPr>
              <a:t>H</a:t>
            </a:r>
            <a:r>
              <a:rPr lang="it-IT" sz="1600" b="1" i="1" dirty="0" smtClean="0">
                <a:latin typeface="Palatino Linotype" panose="02040502050505030304" pitchFamily="18" charset="0"/>
              </a:rPr>
              <a:t>a fermato guerre ,ha avvicinato l’uomo a Dio, ci ha chiarito che la morte non distingue razza, colore o stato sociale, ci ha chiarito che la prevenzione salva più vite che agire all’ultimo momento, ci ha chiarito quanto è importante investire nel sistema sanitario, ci ha chiarito che i lavori hanno tutti la stessa importanza per portare avanti l’economia di un intero paese.</a:t>
            </a:r>
          </a:p>
          <a:p>
            <a:endParaRPr lang="it-IT" sz="1600" b="1" i="1" dirty="0" smtClean="0">
              <a:latin typeface="Palatino Linotype" panose="02040502050505030304" pitchFamily="18" charset="0"/>
            </a:endParaRPr>
          </a:p>
          <a:p>
            <a:r>
              <a:rPr lang="it-IT" sz="1600" b="1" i="1" dirty="0">
                <a:latin typeface="Palatino Linotype" panose="02040502050505030304" pitchFamily="18" charset="0"/>
              </a:rPr>
              <a:t>I</a:t>
            </a:r>
            <a:r>
              <a:rPr lang="it-IT" sz="1600" b="1" i="1" dirty="0" smtClean="0">
                <a:latin typeface="Palatino Linotype" panose="02040502050505030304" pitchFamily="18" charset="0"/>
              </a:rPr>
              <a:t>niziamo a capire e ad apprezzare il grande gesto di fiducia che significa stringerci la mano ed il calore di un abbraccio, iniziamo a capire che i social media avvicinano ma possono essere anche uno dei mezzi più pericolosi per creare panico…</a:t>
            </a:r>
          </a:p>
          <a:p>
            <a:r>
              <a:rPr lang="it-IT" sz="1600" b="1" i="1" dirty="0" smtClean="0">
                <a:latin typeface="Palatino Linotype" panose="02040502050505030304" pitchFamily="18" charset="0"/>
              </a:rPr>
              <a:t>Abbiamo capito che inquinare meno è possibile con l’impegno dell’intera popolazione mondiale, </a:t>
            </a:r>
            <a:r>
              <a:rPr lang="it-IT" sz="1600" b="1" i="1" dirty="0" smtClean="0">
                <a:solidFill>
                  <a:srgbClr val="FF0000"/>
                </a:solidFill>
                <a:latin typeface="Palatino Linotype" panose="02040502050505030304" pitchFamily="18" charset="0"/>
              </a:rPr>
              <a:t>ABBIAMO CAPITO COME IL PIANETA È CAPACE DI RIGENERARSI E STARE MEGLIO SENZA UMANI…E QUINDI FORSE È POSSIBILE CHE SONO PROPRIO GLI ESSERI UMANI I VERI VIRUS  DEL PIANETA TERRA.</a:t>
            </a:r>
          </a:p>
          <a:p>
            <a:endParaRPr lang="it-IT" sz="1600" b="1" i="1" dirty="0">
              <a:latin typeface="Palatino Linotype" panose="0204050205050503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4509120"/>
            <a:ext cx="2137420" cy="106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09" r="34182"/>
          <a:stretch/>
        </p:blipFill>
        <p:spPr bwMode="auto">
          <a:xfrm>
            <a:off x="7020272" y="1268760"/>
            <a:ext cx="1986196" cy="1745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30814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63001" y="1357874"/>
            <a:ext cx="7560840" cy="1077218"/>
          </a:xfrm>
          <a:prstGeom prst="rect">
            <a:avLst/>
          </a:prstGeom>
          <a:noFill/>
        </p:spPr>
        <p:txBody>
          <a:bodyPr wrap="square" lIns="91440" tIns="45720" rIns="91440" bIns="45720">
            <a:spAutoFit/>
          </a:bodyPr>
          <a:lstStyle/>
          <a:p>
            <a:pPr algn="ctr"/>
            <a:r>
              <a:rPr lang="it-IT" sz="32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alatino Linotype" panose="02040502050505030304" pitchFamily="18" charset="0"/>
              </a:rPr>
              <a:t>CHE COSA E’ SUCCESSO ALL’IMPROVVISO?</a:t>
            </a:r>
            <a:endParaRPr lang="it-IT" sz="32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alatino Linotype" panose="02040502050505030304" pitchFamily="18" charset="0"/>
            </a:endParaRPr>
          </a:p>
        </p:txBody>
      </p:sp>
      <p:sp>
        <p:nvSpPr>
          <p:cNvPr id="5" name="Rettangolo 4"/>
          <p:cNvSpPr/>
          <p:nvPr/>
        </p:nvSpPr>
        <p:spPr>
          <a:xfrm>
            <a:off x="-25246" y="2575531"/>
            <a:ext cx="9169246" cy="923330"/>
          </a:xfrm>
          <a:prstGeom prst="rect">
            <a:avLst/>
          </a:prstGeom>
        </p:spPr>
        <p:txBody>
          <a:bodyPr wrap="square">
            <a:spAutoFit/>
          </a:bodyPr>
          <a:lstStyle/>
          <a:p>
            <a:r>
              <a:rPr lang="it-IT" b="1" i="1" dirty="0" smtClean="0">
                <a:solidFill>
                  <a:srgbClr val="FF0000"/>
                </a:solidFill>
                <a:latin typeface="Palatino Linotype" panose="02040502050505030304" pitchFamily="18" charset="0"/>
              </a:rPr>
              <a:t>GINEVRA. </a:t>
            </a:r>
            <a:r>
              <a:rPr lang="it-IT" sz="2000" b="1" i="1" dirty="0" smtClean="0">
                <a:solidFill>
                  <a:srgbClr val="FF0000"/>
                </a:solidFill>
                <a:latin typeface="Palatino Linotype" panose="02040502050505030304" pitchFamily="18" charset="0"/>
              </a:rPr>
              <a:t>«ABBIAMO VALUTATO CHE IL COVID-19 PUÒ ESSERE DEFINITO COME UNA PANDEMIA». </a:t>
            </a:r>
          </a:p>
          <a:p>
            <a:endParaRPr lang="it-IT" sz="1400" b="1" i="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978" y="797279"/>
            <a:ext cx="2282906" cy="1502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23935"/>
            <a:ext cx="9144000" cy="923330"/>
          </a:xfrm>
          <a:prstGeom prst="rect">
            <a:avLst/>
          </a:prstGeom>
        </p:spPr>
        <p:txBody>
          <a:bodyPr wrap="square">
            <a:spAutoFit/>
          </a:bodyPr>
          <a:lstStyle/>
          <a:p>
            <a:r>
              <a:rPr lang="it-IT" b="1" i="1" dirty="0">
                <a:latin typeface="Palatino Linotype" panose="02040502050505030304" pitchFamily="18" charset="0"/>
              </a:rPr>
              <a:t>La notizia della pandemia di </a:t>
            </a:r>
            <a:r>
              <a:rPr lang="it-IT" b="1" i="1" dirty="0" smtClean="0">
                <a:latin typeface="Palatino Linotype" panose="02040502050505030304" pitchFamily="18" charset="0"/>
              </a:rPr>
              <a:t>Coronavirus </a:t>
            </a:r>
            <a:r>
              <a:rPr lang="it-IT" b="1" i="1" dirty="0">
                <a:latin typeface="Palatino Linotype" panose="02040502050505030304" pitchFamily="18" charset="0"/>
              </a:rPr>
              <a:t>divampa sui giornali, se ne parla in televisione… cresce il panico, il timore, «l’atmosfera è quella della paura» come ha affermato anche il cardinale Gianfranco Ravasi…</a:t>
            </a:r>
          </a:p>
        </p:txBody>
      </p:sp>
      <p:sp>
        <p:nvSpPr>
          <p:cNvPr id="3" name="Rettangolo 2"/>
          <p:cNvSpPr/>
          <p:nvPr/>
        </p:nvSpPr>
        <p:spPr>
          <a:xfrm>
            <a:off x="0" y="952316"/>
            <a:ext cx="2704587" cy="369332"/>
          </a:xfrm>
          <a:prstGeom prst="rect">
            <a:avLst/>
          </a:prstGeom>
        </p:spPr>
        <p:txBody>
          <a:bodyPr wrap="none">
            <a:spAutoFit/>
          </a:bodyPr>
          <a:lstStyle/>
          <a:p>
            <a:r>
              <a:rPr lang="it-IT" b="1" i="1" dirty="0">
                <a:latin typeface="Palatino Linotype" panose="02040502050505030304" pitchFamily="18" charset="0"/>
              </a:rPr>
              <a:t>Ma andiamo per gradi…</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008" y="3052585"/>
            <a:ext cx="2945698" cy="202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7" y="5295691"/>
            <a:ext cx="3146596" cy="1376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49" y="3356992"/>
            <a:ext cx="2249649" cy="172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007" y="3528524"/>
            <a:ext cx="1712913"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464135" y="5265055"/>
            <a:ext cx="5679865" cy="1200329"/>
          </a:xfrm>
          <a:prstGeom prst="rect">
            <a:avLst/>
          </a:prstGeom>
        </p:spPr>
        <p:txBody>
          <a:bodyPr wrap="square">
            <a:spAutoFit/>
          </a:bodyPr>
          <a:lstStyle/>
          <a:p>
            <a:r>
              <a:rPr lang="it-IT" b="1" i="1" dirty="0">
                <a:latin typeface="Palatino Linotype" panose="02040502050505030304" pitchFamily="18" charset="0"/>
              </a:rPr>
              <a:t>Adesso vi starete chiedendo: «Ma </a:t>
            </a:r>
            <a:r>
              <a:rPr lang="it-IT" b="1" i="1" dirty="0" smtClean="0">
                <a:latin typeface="Palatino Linotype" panose="02040502050505030304" pitchFamily="18" charset="0"/>
              </a:rPr>
              <a:t>come si </a:t>
            </a:r>
            <a:r>
              <a:rPr lang="it-IT" b="1" i="1" dirty="0">
                <a:latin typeface="Palatino Linotype" panose="02040502050505030304" pitchFamily="18" charset="0"/>
              </a:rPr>
              <a:t>è arrivati a tutto questo? </a:t>
            </a:r>
          </a:p>
          <a:p>
            <a:r>
              <a:rPr lang="it-IT" b="1" i="1" dirty="0">
                <a:latin typeface="Palatino Linotype" panose="02040502050505030304" pitchFamily="18" charset="0"/>
              </a:rPr>
              <a:t>Che cos’è il Coronavirus? Che cosa </a:t>
            </a:r>
            <a:r>
              <a:rPr lang="it-IT" b="1" i="1" dirty="0" smtClean="0">
                <a:latin typeface="Palatino Linotype" panose="02040502050505030304" pitchFamily="18" charset="0"/>
              </a:rPr>
              <a:t>significa: </a:t>
            </a:r>
            <a:r>
              <a:rPr lang="it-IT" b="1" i="1" dirty="0">
                <a:latin typeface="Palatino Linotype" panose="02040502050505030304" pitchFamily="18" charset="0"/>
              </a:rPr>
              <a:t>l’OMS ha dichiarato il covid-19 una pandemia?»</a:t>
            </a:r>
          </a:p>
        </p:txBody>
      </p:sp>
      <p:sp>
        <p:nvSpPr>
          <p:cNvPr id="8" name="Rettangolo 7"/>
          <p:cNvSpPr/>
          <p:nvPr/>
        </p:nvSpPr>
        <p:spPr>
          <a:xfrm>
            <a:off x="3464135" y="6465384"/>
            <a:ext cx="4100803" cy="369332"/>
          </a:xfrm>
          <a:prstGeom prst="rect">
            <a:avLst/>
          </a:prstGeom>
        </p:spPr>
        <p:txBody>
          <a:bodyPr wrap="none">
            <a:spAutoFit/>
          </a:bodyPr>
          <a:lstStyle/>
          <a:p>
            <a:r>
              <a:rPr lang="it-IT" b="1" i="1" dirty="0">
                <a:latin typeface="Palatino Linotype" panose="02040502050505030304" pitchFamily="18" charset="0"/>
              </a:rPr>
              <a:t>Passo dopo passo vi chiarirò tutto…</a:t>
            </a:r>
          </a:p>
        </p:txBody>
      </p:sp>
    </p:spTree>
    <p:extLst>
      <p:ext uri="{BB962C8B-B14F-4D97-AF65-F5344CB8AC3E}">
        <p14:creationId xmlns:p14="http://schemas.microsoft.com/office/powerpoint/2010/main" val="9385547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512" y="188640"/>
            <a:ext cx="5256584" cy="6494085"/>
          </a:xfrm>
          <a:prstGeom prst="rect">
            <a:avLst/>
          </a:prstGeom>
          <a:noFill/>
        </p:spPr>
        <p:txBody>
          <a:bodyPr wrap="square" rtlCol="0">
            <a:spAutoFit/>
          </a:bodyPr>
          <a:lstStyle/>
          <a:p>
            <a:r>
              <a:rPr lang="it-IT" sz="1600" b="1" i="1" dirty="0" smtClean="0">
                <a:solidFill>
                  <a:srgbClr val="FF0000"/>
                </a:solidFill>
                <a:latin typeface="Palatino Linotype" panose="02040502050505030304" pitchFamily="18" charset="0"/>
              </a:rPr>
              <a:t>E’ come se ci fossimo addormentati in un mondo e risvegliati in un altro.</a:t>
            </a:r>
          </a:p>
          <a:p>
            <a:r>
              <a:rPr lang="it-IT" sz="1600" b="1" i="1" dirty="0" smtClean="0">
                <a:latin typeface="Palatino Linotype" panose="02040502050505030304" pitchFamily="18" charset="0"/>
              </a:rPr>
              <a:t>Improvvisamente la Disney è fuori dalla magia, </a:t>
            </a:r>
          </a:p>
          <a:p>
            <a:r>
              <a:rPr lang="it-IT" sz="1600" b="1" i="1" dirty="0" smtClean="0">
                <a:latin typeface="Palatino Linotype" panose="02040502050505030304" pitchFamily="18" charset="0"/>
              </a:rPr>
              <a:t>Parigi non è più romantica,</a:t>
            </a:r>
          </a:p>
          <a:p>
            <a:r>
              <a:rPr lang="it-IT" sz="1600" b="1" i="1" dirty="0" smtClean="0">
                <a:latin typeface="Palatino Linotype" panose="02040502050505030304" pitchFamily="18" charset="0"/>
              </a:rPr>
              <a:t>New York non si alza più in piedi, </a:t>
            </a:r>
          </a:p>
          <a:p>
            <a:r>
              <a:rPr lang="it-IT" sz="1600" b="1" i="1" dirty="0" smtClean="0">
                <a:latin typeface="Palatino Linotype" panose="02040502050505030304" pitchFamily="18" charset="0"/>
              </a:rPr>
              <a:t>Il muro cinese non è più una fortezza, </a:t>
            </a:r>
          </a:p>
          <a:p>
            <a:r>
              <a:rPr lang="it-IT" sz="1600" b="1" i="1" dirty="0" smtClean="0">
                <a:latin typeface="Palatino Linotype" panose="02040502050505030304" pitchFamily="18" charset="0"/>
              </a:rPr>
              <a:t>E La Mecca è vuota.</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r>
              <a:rPr lang="it-IT" sz="1600" b="1" i="1" dirty="0" smtClean="0">
                <a:latin typeface="Palatino Linotype" panose="02040502050505030304" pitchFamily="18" charset="0"/>
              </a:rPr>
              <a:t>Abbracci e baci diventano improvvisamente armi e non visitare genitori e amici diventano un atto d’amore.</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r>
              <a:rPr lang="it-IT" sz="1600" b="1" i="1" dirty="0" smtClean="0">
                <a:latin typeface="Palatino Linotype" panose="02040502050505030304" pitchFamily="18" charset="0"/>
              </a:rPr>
              <a:t>Improvvisamente ti rendi conto che il potere, la bellezza e il denaro non hanno valore e non riescono a prenderti l’ossigeno per cui stai combattendo.</a:t>
            </a:r>
          </a:p>
          <a:p>
            <a:r>
              <a:rPr lang="it-IT" sz="1600" b="1" i="1" dirty="0" smtClean="0">
                <a:solidFill>
                  <a:srgbClr val="FF0000"/>
                </a:solidFill>
                <a:latin typeface="Palatino Linotype" panose="02040502050505030304" pitchFamily="18" charset="0"/>
              </a:rPr>
              <a:t>Il mondo continua la sua vita ed è bellissimo.</a:t>
            </a:r>
          </a:p>
          <a:p>
            <a:r>
              <a:rPr lang="it-IT" sz="1600" b="1" i="1" dirty="0" smtClean="0">
                <a:latin typeface="Palatino Linotype" panose="02040502050505030304" pitchFamily="18" charset="0"/>
              </a:rPr>
              <a:t>Mette solo gli esseri umani in gabbia.</a:t>
            </a:r>
          </a:p>
          <a:p>
            <a:endParaRPr lang="it-IT" sz="1600" b="1" i="1" dirty="0" smtClean="0">
              <a:latin typeface="Palatino Linotype" panose="02040502050505030304" pitchFamily="18" charset="0"/>
            </a:endParaRPr>
          </a:p>
          <a:p>
            <a:endParaRPr lang="it-IT" sz="1600" b="1" i="1" dirty="0">
              <a:latin typeface="Palatino Linotype" panose="02040502050505030304" pitchFamily="18" charset="0"/>
            </a:endParaRPr>
          </a:p>
          <a:p>
            <a:endParaRPr lang="it-IT" sz="1600" b="1" i="1" dirty="0" smtClean="0">
              <a:latin typeface="Palatino Linotype" panose="02040502050505030304" pitchFamily="18" charset="0"/>
            </a:endParaRPr>
          </a:p>
          <a:p>
            <a:r>
              <a:rPr lang="it-IT" sz="1600" b="1" i="1" dirty="0" smtClean="0">
                <a:latin typeface="Palatino Linotype" panose="02040502050505030304" pitchFamily="18" charset="0"/>
              </a:rPr>
              <a:t>Ed è come se ci stesse inviando un messaggio:</a:t>
            </a:r>
          </a:p>
          <a:p>
            <a:r>
              <a:rPr lang="it-IT" sz="1600" b="1" i="1" dirty="0" smtClean="0">
                <a:solidFill>
                  <a:srgbClr val="FF0000"/>
                </a:solidFill>
                <a:latin typeface="Palatino Linotype" panose="02040502050505030304" pitchFamily="18" charset="0"/>
              </a:rPr>
              <a:t>«NON SEI NECESSARIO, L’ARIA, LA TERRA, L’ACQUA E IL CIELO SENZA DI TE STANNO BENE. QUANDO TORNATE, RICORDATE CHE SIETE MIEI OSPITI….NON I MIEI PADRONI»…</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2245" y="1928612"/>
            <a:ext cx="2096620" cy="1497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235882"/>
            <a:ext cx="2398646" cy="16022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855" y="188640"/>
            <a:ext cx="2557293"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429" y="4149080"/>
            <a:ext cx="2268252"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6107" y="2924944"/>
            <a:ext cx="1992402" cy="1323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8313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734" y="4370"/>
            <a:ext cx="9151734" cy="4770537"/>
          </a:xfrm>
          <a:prstGeom prst="rect">
            <a:avLst/>
          </a:prstGeom>
        </p:spPr>
        <p:txBody>
          <a:bodyPr wrap="square">
            <a:spAutoFit/>
          </a:bodyPr>
          <a:lstStyle/>
          <a:p>
            <a:r>
              <a:rPr lang="it-IT" sz="1600" b="1" i="1" dirty="0">
                <a:latin typeface="Palatino Linotype" panose="02040502050505030304" pitchFamily="18" charset="0"/>
              </a:rPr>
              <a:t>In questi giorni quindi mi chiedo spesso come e se riusciremo a sopravvivere a questa tremenda ed orribile pandemia.</a:t>
            </a:r>
          </a:p>
          <a:p>
            <a:r>
              <a:rPr lang="it-IT" sz="1600" b="1" i="1" dirty="0">
                <a:solidFill>
                  <a:srgbClr val="FF0000"/>
                </a:solidFill>
                <a:latin typeface="Palatino Linotype" panose="02040502050505030304" pitchFamily="18" charset="0"/>
              </a:rPr>
              <a:t>Un virus è qualcosa da cui si vuole guarire</a:t>
            </a:r>
            <a:r>
              <a:rPr lang="it-IT" sz="1600" b="1" i="1" dirty="0" smtClean="0">
                <a:solidFill>
                  <a:srgbClr val="FF0000"/>
                </a:solidFill>
                <a:latin typeface="Palatino Linotype" panose="02040502050505030304" pitchFamily="18" charset="0"/>
              </a:rPr>
              <a:t>.</a:t>
            </a:r>
          </a:p>
          <a:p>
            <a:r>
              <a:rPr lang="it-IT" sz="1600" b="1" i="1" dirty="0" smtClean="0">
                <a:latin typeface="Palatino Linotype" panose="02040502050505030304" pitchFamily="18" charset="0"/>
              </a:rPr>
              <a:t> MA QUANTE VOLTE ABBIAMO DETTO CHE NELLA MALATTIA E NEI SUOI SINTOMI POSSIAMO TROVARE LA VIA?.</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Allora più resto in silenzio, più osservo e, timidamente, mi chiedo, proprio come dice Roberto </a:t>
            </a:r>
            <a:r>
              <a:rPr lang="it-IT" sz="1600" b="1" i="1" dirty="0" smtClean="0">
                <a:latin typeface="Palatino Linotype" panose="02040502050505030304" pitchFamily="18" charset="0"/>
              </a:rPr>
              <a:t>Saviano:</a:t>
            </a:r>
          </a:p>
          <a:p>
            <a:r>
              <a:rPr lang="it-IT" sz="1600" b="1" i="1" dirty="0" smtClean="0">
                <a:latin typeface="Palatino Linotype" panose="02040502050505030304" pitchFamily="18" charset="0"/>
              </a:rPr>
              <a:t> </a:t>
            </a:r>
            <a:r>
              <a:rPr lang="it-IT" sz="1600" b="1" i="1" dirty="0" smtClean="0">
                <a:solidFill>
                  <a:srgbClr val="FF0000"/>
                </a:solidFill>
                <a:latin typeface="Palatino Linotype" panose="02040502050505030304" pitchFamily="18" charset="0"/>
              </a:rPr>
              <a:t>«DA TUTTO QUESTO NE USCIRÀ UN’UMANITÀ MIGLIORATA CHE CONSIDERERÀ NECESSARIO CAMBIARE DIREZIONE O LA «BESTIA UMANA» PEGGIORERÀ NELL’ETERNA BATTAGLIA AD ARRAFFARE, VENDICARE E DIFFIDARE?»</a:t>
            </a:r>
          </a:p>
          <a:p>
            <a:endParaRPr lang="it-IT" sz="1600" b="1" i="1" dirty="0">
              <a:latin typeface="Palatino Linotype" panose="02040502050505030304" pitchFamily="18" charset="0"/>
            </a:endParaRPr>
          </a:p>
          <a:p>
            <a:r>
              <a:rPr lang="it-IT" sz="1600" b="1" i="1" dirty="0">
                <a:latin typeface="Palatino Linotype" panose="02040502050505030304" pitchFamily="18" charset="0"/>
              </a:rPr>
              <a:t>Personalmente non sono ancora riuscita a darmi una risposta, ma posso solamente continuare a sperare </a:t>
            </a:r>
            <a:r>
              <a:rPr lang="it-IT" sz="1600" b="1" i="1" dirty="0" smtClean="0">
                <a:latin typeface="Palatino Linotype" panose="02040502050505030304" pitchFamily="18" charset="0"/>
              </a:rPr>
              <a:t>che un giorno riusciremo ad uscire di nuovo per strada con lacrime agli occhi perché riassaporeremo il piacere di un abbraccio…e </a:t>
            </a:r>
            <a:r>
              <a:rPr lang="it-IT" sz="1600" b="1" i="1" dirty="0">
                <a:latin typeface="Palatino Linotype" panose="02040502050505030304" pitchFamily="18" charset="0"/>
              </a:rPr>
              <a:t>nel mio piccolo continuare a dare un contributo all’intera umanità e a prendere da questa </a:t>
            </a:r>
            <a:r>
              <a:rPr lang="it-IT" sz="1600" b="1" i="1" dirty="0" smtClean="0">
                <a:latin typeface="Palatino Linotype" panose="02040502050505030304" pitchFamily="18" charset="0"/>
              </a:rPr>
              <a:t>situazione </a:t>
            </a:r>
            <a:r>
              <a:rPr lang="it-IT" sz="1600" b="1" i="1" dirty="0">
                <a:latin typeface="Palatino Linotype" panose="02040502050505030304" pitchFamily="18" charset="0"/>
              </a:rPr>
              <a:t>tutti gli insegnamenti che può darmi, </a:t>
            </a:r>
            <a:r>
              <a:rPr lang="it-IT" sz="1600" b="1" i="1" dirty="0" smtClean="0">
                <a:latin typeface="Palatino Linotype" panose="02040502050505030304" pitchFamily="18" charset="0"/>
              </a:rPr>
              <a:t>CONTINUANDO A VIVERE CON AMORE E RISPETTO PER IL BENE DI TUTTI, PERCHE’ SOLO COSI’ POTREMMO DIRE DI AVERE VERAMENTE VINTO…</a:t>
            </a:r>
          </a:p>
          <a:p>
            <a:endParaRPr lang="it-IT" sz="1600" b="1" i="1" dirty="0">
              <a:latin typeface="Palatino Linotype" panose="02040502050505030304" pitchFamily="18" charset="0"/>
            </a:endParaRPr>
          </a:p>
        </p:txBody>
      </p:sp>
      <p:sp>
        <p:nvSpPr>
          <p:cNvPr id="5" name="CasellaDiTesto 4"/>
          <p:cNvSpPr txBox="1"/>
          <p:nvPr/>
        </p:nvSpPr>
        <p:spPr>
          <a:xfrm>
            <a:off x="5580112" y="5877272"/>
            <a:ext cx="3563888" cy="923330"/>
          </a:xfrm>
          <a:prstGeom prst="rect">
            <a:avLst/>
          </a:prstGeom>
          <a:noFill/>
        </p:spPr>
        <p:txBody>
          <a:bodyPr wrap="square" rtlCol="0">
            <a:spAutoFit/>
          </a:bodyPr>
          <a:lstStyle/>
          <a:p>
            <a:r>
              <a:rPr lang="it-IT" b="1" i="1" dirty="0" smtClean="0">
                <a:latin typeface="Palatino Linotype" panose="02040502050505030304" pitchFamily="18" charset="0"/>
              </a:rPr>
              <a:t>UN ABBRACCIO DAL 2020</a:t>
            </a:r>
          </a:p>
          <a:p>
            <a:r>
              <a:rPr lang="it-IT" b="1" i="1" dirty="0" smtClean="0">
                <a:latin typeface="Palatino Linotype" panose="02040502050505030304" pitchFamily="18" charset="0"/>
              </a:rPr>
              <a:t>VOSTRA, </a:t>
            </a:r>
          </a:p>
          <a:p>
            <a:r>
              <a:rPr lang="it-IT" b="1" i="1" dirty="0" smtClean="0">
                <a:latin typeface="Palatino Linotype" panose="02040502050505030304" pitchFamily="18" charset="0"/>
              </a:rPr>
              <a:t>FRANCESCA  MANGIA</a:t>
            </a:r>
            <a:endParaRPr lang="it-IT" b="1" i="1" dirty="0">
              <a:latin typeface="Palatino Linotype" panose="02040502050505030304" pitchFamily="18" charset="0"/>
            </a:endParaRPr>
          </a:p>
        </p:txBody>
      </p:sp>
      <p:sp>
        <p:nvSpPr>
          <p:cNvPr id="6" name="Rettangolo 5"/>
          <p:cNvSpPr/>
          <p:nvPr/>
        </p:nvSpPr>
        <p:spPr>
          <a:xfrm>
            <a:off x="21222" y="4799331"/>
            <a:ext cx="5472608" cy="2031325"/>
          </a:xfrm>
          <a:prstGeom prst="rect">
            <a:avLst/>
          </a:prstGeom>
        </p:spPr>
        <p:txBody>
          <a:bodyPr wrap="square">
            <a:spAutoFit/>
          </a:bodyPr>
          <a:lstStyle/>
          <a:p>
            <a:r>
              <a:rPr lang="it-IT" b="1" i="1" dirty="0">
                <a:latin typeface="Palatino Linotype" panose="02040502050505030304" pitchFamily="18" charset="0"/>
              </a:rPr>
              <a:t>SPERO COSI’ DI ESSERE RIUSCITA A RACCONTARE QUESTO LONTANO 2020 ATTANAGLIATO DA QUESTA ORRIBILE PANDEMIA…MA PIU’ DI TUTTO SPERO DI ESSERE RISCIUTA A DARE UN INSEGNAMENTO ED UN MONITO PER UNA VITA MIGLIORE…LA </a:t>
            </a:r>
            <a:r>
              <a:rPr lang="it-IT" b="1" i="1" dirty="0" smtClean="0">
                <a:latin typeface="Palatino Linotype" panose="02040502050505030304" pitchFamily="18" charset="0"/>
              </a:rPr>
              <a:t>VOSTRA…</a:t>
            </a:r>
            <a:endParaRPr lang="it-IT" b="1" i="1" dirty="0">
              <a:latin typeface="Palatino Linotype" panose="0204050205050503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0817" y="4224389"/>
            <a:ext cx="1446976" cy="1446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659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8741" y="470058"/>
            <a:ext cx="6957005" cy="1631216"/>
          </a:xfrm>
          <a:prstGeom prst="rect">
            <a:avLst/>
          </a:prstGeom>
        </p:spPr>
        <p:txBody>
          <a:bodyPr wrap="square">
            <a:spAutoFit/>
          </a:bodyPr>
          <a:lstStyle/>
          <a:p>
            <a:r>
              <a:rPr lang="it-IT" sz="2400" b="1" i="1" u="sng" dirty="0" smtClean="0">
                <a:solidFill>
                  <a:srgbClr val="FF0000"/>
                </a:solidFill>
                <a:latin typeface="Perpetua" panose="02020502060401020303" pitchFamily="18" charset="0"/>
              </a:rPr>
              <a:t>L'ORGANIZZAZIONE MONDIALE DELLA SANITÀ</a:t>
            </a:r>
          </a:p>
          <a:p>
            <a:endParaRPr lang="it-IT" sz="1600" b="1" i="1" u="sng" dirty="0">
              <a:solidFill>
                <a:srgbClr val="FF0000"/>
              </a:solidFill>
              <a:latin typeface="Perpetua" panose="02020502060401020303" pitchFamily="18" charset="0"/>
            </a:endParaRPr>
          </a:p>
          <a:p>
            <a:r>
              <a:rPr lang="it-IT" sz="1400" b="1" i="1" dirty="0" smtClean="0"/>
              <a:t>(</a:t>
            </a:r>
            <a:r>
              <a:rPr lang="it-IT" sz="1400" b="1" i="1" dirty="0"/>
              <a:t>OMS; in inglese </a:t>
            </a:r>
            <a:r>
              <a:rPr lang="it-IT" sz="1600" b="1" i="1" u="sng" dirty="0">
                <a:solidFill>
                  <a:srgbClr val="FF0000"/>
                </a:solidFill>
                <a:latin typeface="Perpetua" panose="02020502060401020303" pitchFamily="18" charset="0"/>
              </a:rPr>
              <a:t>World </a:t>
            </a:r>
            <a:r>
              <a:rPr lang="it-IT" sz="1600" b="1" i="1" u="sng" dirty="0" err="1">
                <a:solidFill>
                  <a:srgbClr val="FF0000"/>
                </a:solidFill>
                <a:latin typeface="Perpetua" panose="02020502060401020303" pitchFamily="18" charset="0"/>
              </a:rPr>
              <a:t>Health</a:t>
            </a:r>
            <a:r>
              <a:rPr lang="it-IT" sz="1600" b="1" i="1" u="sng" dirty="0">
                <a:solidFill>
                  <a:srgbClr val="FF0000"/>
                </a:solidFill>
                <a:latin typeface="Perpetua" panose="02020502060401020303" pitchFamily="18" charset="0"/>
              </a:rPr>
              <a:t> Organization, </a:t>
            </a:r>
            <a:r>
              <a:rPr lang="it-IT" sz="1400" b="1" i="1" dirty="0"/>
              <a:t>WHO), agenzia speciale dell'ONU per la salute, è stata fondata il </a:t>
            </a:r>
            <a:r>
              <a:rPr lang="it-IT" sz="1400" b="1" i="1" u="sng" dirty="0">
                <a:solidFill>
                  <a:srgbClr val="FF0000"/>
                </a:solidFill>
              </a:rPr>
              <a:t>22 luglio 1946 </a:t>
            </a:r>
            <a:r>
              <a:rPr lang="it-IT" sz="1400" b="1" i="1" dirty="0"/>
              <a:t>ed entrata in vigore il </a:t>
            </a:r>
            <a:r>
              <a:rPr lang="it-IT" sz="1400" b="1" i="1" u="sng" dirty="0">
                <a:solidFill>
                  <a:srgbClr val="FF0000"/>
                </a:solidFill>
              </a:rPr>
              <a:t>7 aprile 1948 </a:t>
            </a:r>
            <a:r>
              <a:rPr lang="it-IT" sz="1400" b="1" i="1" dirty="0"/>
              <a:t>con sede a </a:t>
            </a:r>
            <a:r>
              <a:rPr lang="it-IT" sz="1400" b="1" i="1" u="sng" dirty="0">
                <a:solidFill>
                  <a:srgbClr val="FF0000"/>
                </a:solidFill>
              </a:rPr>
              <a:t>Ginevra.</a:t>
            </a:r>
          </a:p>
          <a:p>
            <a:endParaRPr lang="it-IT" sz="1600" b="1" i="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302" y="190111"/>
            <a:ext cx="2479947" cy="1239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1956408"/>
            <a:ext cx="5292080" cy="3323987"/>
          </a:xfrm>
          <a:prstGeom prst="rect">
            <a:avLst/>
          </a:prstGeom>
        </p:spPr>
        <p:txBody>
          <a:bodyPr wrap="square">
            <a:spAutoFit/>
          </a:bodyPr>
          <a:lstStyle/>
          <a:p>
            <a:r>
              <a:rPr lang="it-IT" sz="1400" b="1" i="1" dirty="0" smtClean="0"/>
              <a:t>E’ </a:t>
            </a:r>
            <a:r>
              <a:rPr lang="it-IT" sz="1400" b="1" i="1" dirty="0"/>
              <a:t>governata da </a:t>
            </a:r>
            <a:r>
              <a:rPr lang="it-IT" sz="1400" b="1" i="1" u="sng" dirty="0">
                <a:solidFill>
                  <a:srgbClr val="FF0000"/>
                </a:solidFill>
              </a:rPr>
              <a:t>194 Stati Membri </a:t>
            </a:r>
            <a:r>
              <a:rPr lang="it-IT" sz="1400" b="1" i="1" dirty="0"/>
              <a:t>di tutto il </a:t>
            </a:r>
            <a:r>
              <a:rPr lang="it-IT" sz="1400" b="1" i="1" dirty="0" err="1" smtClean="0"/>
              <a:t>mondo,attraverso</a:t>
            </a:r>
            <a:r>
              <a:rPr lang="it-IT" sz="1400" b="1" i="1" dirty="0" smtClean="0"/>
              <a:t> </a:t>
            </a:r>
            <a:r>
              <a:rPr lang="it-IT" sz="1400" b="1" i="1" dirty="0"/>
              <a:t>l'Assemblea mondiale della sanità </a:t>
            </a:r>
            <a:r>
              <a:rPr lang="it-IT" sz="1400" b="1" i="1" u="sng" dirty="0">
                <a:solidFill>
                  <a:srgbClr val="FF0000"/>
                </a:solidFill>
              </a:rPr>
              <a:t>(World </a:t>
            </a:r>
            <a:r>
              <a:rPr lang="it-IT" sz="1400" b="1" i="1" u="sng" dirty="0" err="1">
                <a:solidFill>
                  <a:srgbClr val="FF0000"/>
                </a:solidFill>
              </a:rPr>
              <a:t>Health</a:t>
            </a:r>
            <a:r>
              <a:rPr lang="it-IT" sz="1400" b="1" i="1" u="sng" dirty="0">
                <a:solidFill>
                  <a:srgbClr val="FF0000"/>
                </a:solidFill>
              </a:rPr>
              <a:t> Assembly - WHA), </a:t>
            </a:r>
            <a:r>
              <a:rPr lang="it-IT" sz="1400" b="1" i="1" dirty="0"/>
              <a:t>convocata annualmente in sessioni ordinarie nel mese di maggio. </a:t>
            </a:r>
          </a:p>
          <a:p>
            <a:endParaRPr lang="it-IT" sz="1400" b="1" i="1" dirty="0"/>
          </a:p>
          <a:p>
            <a:r>
              <a:rPr lang="it-IT" sz="1400" b="1" i="1" dirty="0"/>
              <a:t>Gli Stati membri sono divisi in </a:t>
            </a:r>
            <a:r>
              <a:rPr lang="it-IT" sz="1400" b="1" i="1" u="sng" dirty="0">
                <a:solidFill>
                  <a:srgbClr val="FF0000"/>
                </a:solidFill>
              </a:rPr>
              <a:t>6 </a:t>
            </a:r>
            <a:r>
              <a:rPr lang="it-IT" sz="1400" b="1" i="1" u="sng" dirty="0" smtClean="0">
                <a:solidFill>
                  <a:srgbClr val="FF0000"/>
                </a:solidFill>
              </a:rPr>
              <a:t>strutture </a:t>
            </a:r>
            <a:r>
              <a:rPr lang="it-IT" sz="1400" b="1" i="1" dirty="0"/>
              <a:t>organizzative regionali ,ognuna facente capo ad un proprio </a:t>
            </a:r>
            <a:r>
              <a:rPr lang="it-IT" sz="1400" b="1" i="1" u="sng" dirty="0">
                <a:solidFill>
                  <a:srgbClr val="457AD1"/>
                </a:solidFill>
              </a:rPr>
              <a:t>Comitato Regionale:</a:t>
            </a:r>
          </a:p>
          <a:p>
            <a:endParaRPr lang="it-IT" sz="1400" b="1" i="1" dirty="0"/>
          </a:p>
          <a:p>
            <a:pPr marL="285750" indent="-285750">
              <a:buFont typeface="Arial" panose="020B0604020202020204" pitchFamily="34" charset="0"/>
              <a:buChar char="•"/>
            </a:pPr>
            <a:r>
              <a:rPr lang="it-IT" sz="1400" b="1" i="1" u="sng" dirty="0" smtClean="0">
                <a:solidFill>
                  <a:srgbClr val="457AD1"/>
                </a:solidFill>
              </a:rPr>
              <a:t>Europa </a:t>
            </a:r>
            <a:r>
              <a:rPr lang="it-IT" sz="1400" b="1" i="1" u="sng" dirty="0">
                <a:solidFill>
                  <a:srgbClr val="457AD1"/>
                </a:solidFill>
              </a:rPr>
              <a:t>(</a:t>
            </a:r>
            <a:r>
              <a:rPr lang="it-IT" sz="1400" b="1" i="1" u="sng" dirty="0" smtClean="0">
                <a:solidFill>
                  <a:srgbClr val="457AD1"/>
                </a:solidFill>
              </a:rPr>
              <a:t>EURO)</a:t>
            </a:r>
          </a:p>
          <a:p>
            <a:pPr marL="285750" indent="-285750">
              <a:buFont typeface="Arial" panose="020B0604020202020204" pitchFamily="34" charset="0"/>
              <a:buChar char="•"/>
            </a:pPr>
            <a:r>
              <a:rPr lang="it-IT" sz="1400" b="1" i="1" u="sng" dirty="0" smtClean="0">
                <a:solidFill>
                  <a:srgbClr val="457AD1"/>
                </a:solidFill>
              </a:rPr>
              <a:t>Africa (AFRO)</a:t>
            </a:r>
          </a:p>
          <a:p>
            <a:pPr marL="285750" indent="-285750">
              <a:buFont typeface="Arial" panose="020B0604020202020204" pitchFamily="34" charset="0"/>
              <a:buChar char="•"/>
            </a:pPr>
            <a:r>
              <a:rPr lang="it-IT" sz="1400" b="1" i="1" u="sng" dirty="0" smtClean="0">
                <a:solidFill>
                  <a:srgbClr val="457AD1"/>
                </a:solidFill>
              </a:rPr>
              <a:t>Mediterraneo </a:t>
            </a:r>
            <a:r>
              <a:rPr lang="it-IT" sz="1400" b="1" i="1" u="sng" dirty="0">
                <a:solidFill>
                  <a:srgbClr val="457AD1"/>
                </a:solidFill>
              </a:rPr>
              <a:t>orientale (EMRO) </a:t>
            </a:r>
          </a:p>
          <a:p>
            <a:pPr marL="285750" indent="-285750">
              <a:buFont typeface="Arial" panose="020B0604020202020204" pitchFamily="34" charset="0"/>
              <a:buChar char="•"/>
            </a:pPr>
            <a:r>
              <a:rPr lang="it-IT" sz="1400" b="1" i="1" u="sng" dirty="0">
                <a:solidFill>
                  <a:srgbClr val="457AD1"/>
                </a:solidFill>
              </a:rPr>
              <a:t>Sud-est asiatico (SEARO)</a:t>
            </a:r>
          </a:p>
          <a:p>
            <a:pPr marL="285750" indent="-285750">
              <a:buFont typeface="Arial" panose="020B0604020202020204" pitchFamily="34" charset="0"/>
              <a:buChar char="•"/>
            </a:pPr>
            <a:r>
              <a:rPr lang="it-IT" sz="1400" b="1" i="1" u="sng" dirty="0">
                <a:solidFill>
                  <a:srgbClr val="457AD1"/>
                </a:solidFill>
              </a:rPr>
              <a:t>Americhe (AMRO</a:t>
            </a:r>
            <a:r>
              <a:rPr lang="it-IT" sz="1400" b="1" i="1" u="sng" dirty="0" smtClean="0">
                <a:solidFill>
                  <a:srgbClr val="457AD1"/>
                </a:solidFill>
              </a:rPr>
              <a:t>)</a:t>
            </a:r>
            <a:endParaRPr lang="it-IT" sz="1400" b="1" i="1" u="sng" dirty="0">
              <a:solidFill>
                <a:srgbClr val="457AD1"/>
              </a:solidFill>
            </a:endParaRPr>
          </a:p>
          <a:p>
            <a:pPr marL="285750" indent="-285750">
              <a:buFont typeface="Arial" panose="020B0604020202020204" pitchFamily="34" charset="0"/>
              <a:buChar char="•"/>
            </a:pPr>
            <a:r>
              <a:rPr lang="it-IT" sz="1400" b="1" i="1" u="sng" dirty="0">
                <a:solidFill>
                  <a:srgbClr val="457AD1"/>
                </a:solidFill>
              </a:rPr>
              <a:t>Pacifico occidentale (WPRO) </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420886"/>
            <a:ext cx="3013543" cy="317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9258" y="57040"/>
            <a:ext cx="3450729" cy="369332"/>
          </a:xfrm>
          <a:prstGeom prst="rect">
            <a:avLst/>
          </a:prstGeom>
          <a:noFill/>
        </p:spPr>
        <p:txBody>
          <a:bodyPr wrap="square" rtlCol="0">
            <a:spAutoFit/>
          </a:bodyPr>
          <a:lstStyle/>
          <a:p>
            <a:r>
              <a:rPr lang="it-IT" b="1" i="1" dirty="0" smtClean="0">
                <a:latin typeface="Palatino Linotype" panose="02040502050505030304" pitchFamily="18" charset="0"/>
              </a:rPr>
              <a:t>Comincio così…</a:t>
            </a:r>
            <a:endParaRPr lang="it-IT" b="1" i="1" dirty="0">
              <a:latin typeface="Palatino Linotype" panose="02040502050505030304" pitchFamily="18" charset="0"/>
            </a:endParaRPr>
          </a:p>
        </p:txBody>
      </p:sp>
      <p:sp>
        <p:nvSpPr>
          <p:cNvPr id="4" name="Rettangolo 3"/>
          <p:cNvSpPr/>
          <p:nvPr/>
        </p:nvSpPr>
        <p:spPr>
          <a:xfrm>
            <a:off x="-8741" y="5380672"/>
            <a:ext cx="9069957" cy="1477328"/>
          </a:xfrm>
          <a:prstGeom prst="rect">
            <a:avLst/>
          </a:prstGeom>
        </p:spPr>
        <p:txBody>
          <a:bodyPr wrap="square">
            <a:spAutoFit/>
          </a:bodyPr>
          <a:lstStyle/>
          <a:p>
            <a:r>
              <a:rPr lang="it-IT" b="1" i="1" dirty="0">
                <a:latin typeface="Perpetua" panose="02020502060401020303" pitchFamily="18" charset="0"/>
              </a:rPr>
              <a:t>Secondo uno dei principali fondamenti della </a:t>
            </a:r>
            <a:r>
              <a:rPr lang="it-IT" b="1" i="1" dirty="0">
                <a:solidFill>
                  <a:srgbClr val="FF0000"/>
                </a:solidFill>
                <a:latin typeface="Perpetua" panose="02020502060401020303" pitchFamily="18" charset="0"/>
              </a:rPr>
              <a:t>COSTITUZIONE DELL’OMS </a:t>
            </a:r>
            <a:r>
              <a:rPr lang="it-IT" b="1" i="1" dirty="0">
                <a:latin typeface="Perpetua" panose="02020502060401020303" pitchFamily="18" charset="0"/>
              </a:rPr>
              <a:t>dichiara:</a:t>
            </a:r>
          </a:p>
          <a:p>
            <a:r>
              <a:rPr lang="it-IT" b="1" i="1" dirty="0">
                <a:latin typeface="Perpetua" panose="02020502060401020303" pitchFamily="18" charset="0"/>
              </a:rPr>
              <a:t/>
            </a:r>
            <a:br>
              <a:rPr lang="it-IT" b="1" i="1" dirty="0">
                <a:latin typeface="Perpetua" panose="02020502060401020303" pitchFamily="18" charset="0"/>
              </a:rPr>
            </a:br>
            <a:r>
              <a:rPr lang="it-IT" b="1" i="1" dirty="0">
                <a:latin typeface="Perpetua" panose="02020502060401020303" pitchFamily="18" charset="0"/>
              </a:rPr>
              <a:t>«L’obiettivo dell’Organizzazione è “il raggiungimento, da parte di tutte le popolazioni, del più alto livello possibile di salute", definita come “uno stato di totale benessere fisico, mentale e sociale” e non semplicemente “assenza di malattie o infermità”».</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1264821"/>
            <a:ext cx="1824920" cy="1214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9372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7836" y="0"/>
            <a:ext cx="4264161" cy="2031325"/>
          </a:xfrm>
          <a:prstGeom prst="rect">
            <a:avLst/>
          </a:prstGeom>
        </p:spPr>
        <p:txBody>
          <a:bodyPr wrap="square">
            <a:spAutoFit/>
          </a:bodyPr>
          <a:lstStyle/>
          <a:p>
            <a:r>
              <a:rPr lang="it-IT" b="1" i="1" dirty="0">
                <a:latin typeface="Perpetua" panose="02020502060401020303" pitchFamily="18" charset="0"/>
              </a:rPr>
              <a:t>Per raggiungere questo fondamentale obiettivo, l’</a:t>
            </a:r>
            <a:r>
              <a:rPr lang="it-IT" b="1" i="1" u="sng" dirty="0">
                <a:solidFill>
                  <a:srgbClr val="FF0000"/>
                </a:solidFill>
                <a:latin typeface="Perpetua" panose="02020502060401020303" pitchFamily="18" charset="0"/>
              </a:rPr>
              <a:t>OMS </a:t>
            </a:r>
            <a:r>
              <a:rPr lang="it-IT" b="1" i="1" dirty="0">
                <a:latin typeface="Perpetua" panose="02020502060401020303" pitchFamily="18" charset="0"/>
              </a:rPr>
              <a:t>si avvale dei suoi </a:t>
            </a:r>
            <a:r>
              <a:rPr lang="it-IT" b="1" i="1" u="sng" dirty="0">
                <a:solidFill>
                  <a:srgbClr val="FF0000"/>
                </a:solidFill>
                <a:latin typeface="Perpetua" panose="02020502060401020303" pitchFamily="18" charset="0"/>
              </a:rPr>
              <a:t>Organi di Governo ("</a:t>
            </a:r>
            <a:r>
              <a:rPr lang="it-IT" b="1" i="1" u="sng" dirty="0" err="1">
                <a:solidFill>
                  <a:srgbClr val="FF0000"/>
                </a:solidFill>
                <a:latin typeface="Perpetua" panose="02020502060401020303" pitchFamily="18" charset="0"/>
              </a:rPr>
              <a:t>Governing</a:t>
            </a:r>
            <a:r>
              <a:rPr lang="it-IT" b="1" i="1" u="sng" dirty="0">
                <a:solidFill>
                  <a:srgbClr val="FF0000"/>
                </a:solidFill>
                <a:latin typeface="Perpetua" panose="02020502060401020303" pitchFamily="18" charset="0"/>
              </a:rPr>
              <a:t> </a:t>
            </a:r>
            <a:r>
              <a:rPr lang="it-IT" b="1" i="1" u="sng" dirty="0" err="1">
                <a:solidFill>
                  <a:srgbClr val="FF0000"/>
                </a:solidFill>
                <a:latin typeface="Perpetua" panose="02020502060401020303" pitchFamily="18" charset="0"/>
              </a:rPr>
              <a:t>Bodies</a:t>
            </a:r>
            <a:r>
              <a:rPr lang="it-IT" b="1" i="1" u="sng" dirty="0">
                <a:solidFill>
                  <a:srgbClr val="FF0000"/>
                </a:solidFill>
                <a:latin typeface="Perpetua" panose="02020502060401020303" pitchFamily="18" charset="0"/>
              </a:rPr>
              <a:t>"): </a:t>
            </a:r>
            <a:endParaRPr lang="it-IT" b="1" i="1" u="sng" dirty="0" smtClean="0">
              <a:solidFill>
                <a:srgbClr val="FF0000"/>
              </a:solidFill>
              <a:latin typeface="Perpetua" panose="02020502060401020303" pitchFamily="18" charset="0"/>
            </a:endParaRPr>
          </a:p>
          <a:p>
            <a:endParaRPr lang="it-IT" b="1" i="1" dirty="0" smtClean="0">
              <a:latin typeface="Perpetua" panose="02020502060401020303" pitchFamily="18" charset="0"/>
            </a:endParaRPr>
          </a:p>
          <a:p>
            <a:pPr marL="342900" indent="-342900">
              <a:buFont typeface="+mj-lt"/>
              <a:buAutoNum type="arabicPeriod"/>
            </a:pPr>
            <a:r>
              <a:rPr lang="it-IT" b="1" i="1" u="sng" dirty="0" smtClean="0">
                <a:latin typeface="Perpetua" panose="02020502060401020303" pitchFamily="18" charset="0"/>
              </a:rPr>
              <a:t>l’Assemblea </a:t>
            </a:r>
            <a:r>
              <a:rPr lang="it-IT" b="1" i="1" u="sng" dirty="0">
                <a:latin typeface="Perpetua" panose="02020502060401020303" pitchFamily="18" charset="0"/>
              </a:rPr>
              <a:t>Mondiale </a:t>
            </a:r>
            <a:r>
              <a:rPr lang="it-IT" b="1" i="1" u="sng" dirty="0" smtClean="0">
                <a:latin typeface="Perpetua" panose="02020502060401020303" pitchFamily="18" charset="0"/>
              </a:rPr>
              <a:t>della Sanità</a:t>
            </a:r>
          </a:p>
          <a:p>
            <a:pPr marL="342900" indent="-342900">
              <a:buFont typeface="+mj-lt"/>
              <a:buAutoNum type="arabicPeriod"/>
            </a:pPr>
            <a:r>
              <a:rPr lang="it-IT" b="1" i="1" u="sng" dirty="0" smtClean="0">
                <a:latin typeface="Perpetua" panose="02020502060401020303" pitchFamily="18" charset="0"/>
              </a:rPr>
              <a:t>il </a:t>
            </a:r>
            <a:r>
              <a:rPr lang="it-IT" b="1" i="1" u="sng" dirty="0">
                <a:latin typeface="Perpetua" panose="02020502060401020303" pitchFamily="18" charset="0"/>
              </a:rPr>
              <a:t>Consiglio </a:t>
            </a:r>
            <a:r>
              <a:rPr lang="it-IT" b="1" i="1" u="sng" dirty="0" smtClean="0">
                <a:latin typeface="Perpetua" panose="02020502060401020303" pitchFamily="18" charset="0"/>
              </a:rPr>
              <a:t>Esecutivo</a:t>
            </a:r>
          </a:p>
          <a:p>
            <a:pPr marL="342900" indent="-342900">
              <a:buFont typeface="+mj-lt"/>
              <a:buAutoNum type="arabicPeriod"/>
            </a:pPr>
            <a:r>
              <a:rPr lang="it-IT" b="1" i="1" u="sng" dirty="0" smtClean="0">
                <a:latin typeface="Perpetua" panose="02020502060401020303" pitchFamily="18" charset="0"/>
              </a:rPr>
              <a:t>Il Segretariato</a:t>
            </a:r>
            <a:endParaRPr lang="it-IT" b="1" i="1" u="sng" dirty="0">
              <a:latin typeface="Perpetua" panose="02020502060401020303"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714191"/>
            <a:ext cx="2084588" cy="1388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2023" y="2102559"/>
            <a:ext cx="4069967" cy="646331"/>
          </a:xfrm>
          <a:prstGeom prst="rect">
            <a:avLst/>
          </a:prstGeom>
          <a:noFill/>
        </p:spPr>
        <p:txBody>
          <a:bodyPr wrap="square" rtlCol="0">
            <a:spAutoFit/>
          </a:bodyPr>
          <a:lstStyle/>
          <a:p>
            <a:r>
              <a:rPr lang="it-IT" b="1" i="1" dirty="0" smtClean="0">
                <a:latin typeface="Perpetua" panose="02020502060401020303" pitchFamily="18" charset="0"/>
              </a:rPr>
              <a:t>Gli obiettivi dell’OMS si articolano in </a:t>
            </a:r>
            <a:r>
              <a:rPr lang="it-IT" b="1" i="1" u="sng" dirty="0" smtClean="0">
                <a:latin typeface="Perpetua" panose="02020502060401020303" pitchFamily="18" charset="0"/>
              </a:rPr>
              <a:t>sei punti:</a:t>
            </a:r>
            <a:endParaRPr lang="it-IT" b="1" i="1" u="sng" dirty="0">
              <a:latin typeface="Perpetua" panose="02020502060401020303" pitchFamily="18" charset="0"/>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39482"/>
            <a:ext cx="26828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6555998" y="1815882"/>
            <a:ext cx="2555776" cy="923330"/>
          </a:xfrm>
          <a:prstGeom prst="rect">
            <a:avLst/>
          </a:prstGeom>
        </p:spPr>
        <p:txBody>
          <a:bodyPr wrap="square">
            <a:spAutoFit/>
          </a:bodyPr>
          <a:lstStyle/>
          <a:p>
            <a:r>
              <a:rPr lang="it-IT" b="1" i="1" dirty="0">
                <a:solidFill>
                  <a:srgbClr val="FF0000"/>
                </a:solidFill>
                <a:latin typeface="Perpetua" panose="02020502060401020303" pitchFamily="18" charset="0"/>
              </a:rPr>
              <a:t>L’attuale Direttore Generale, il dott. </a:t>
            </a:r>
            <a:r>
              <a:rPr lang="it-IT" b="1" i="1" dirty="0" err="1">
                <a:solidFill>
                  <a:srgbClr val="FF0000"/>
                </a:solidFill>
                <a:latin typeface="Perpetua" panose="02020502060401020303" pitchFamily="18" charset="0"/>
              </a:rPr>
              <a:t>Tedros</a:t>
            </a:r>
            <a:r>
              <a:rPr lang="it-IT" b="1" i="1" dirty="0">
                <a:solidFill>
                  <a:srgbClr val="FF0000"/>
                </a:solidFill>
                <a:latin typeface="Perpetua" panose="02020502060401020303" pitchFamily="18" charset="0"/>
              </a:rPr>
              <a:t> </a:t>
            </a:r>
            <a:r>
              <a:rPr lang="it-IT" b="1" i="1" dirty="0" err="1">
                <a:solidFill>
                  <a:srgbClr val="FF0000"/>
                </a:solidFill>
                <a:latin typeface="Perpetua" panose="02020502060401020303" pitchFamily="18" charset="0"/>
              </a:rPr>
              <a:t>Adhanom</a:t>
            </a:r>
            <a:r>
              <a:rPr lang="it-IT" b="1" i="1" dirty="0">
                <a:solidFill>
                  <a:srgbClr val="FF0000"/>
                </a:solidFill>
                <a:latin typeface="Perpetua" panose="02020502060401020303" pitchFamily="18" charset="0"/>
              </a:rPr>
              <a:t> </a:t>
            </a:r>
            <a:r>
              <a:rPr lang="it-IT" b="1" i="1" dirty="0" err="1">
                <a:solidFill>
                  <a:srgbClr val="FF0000"/>
                </a:solidFill>
                <a:latin typeface="Perpetua" panose="02020502060401020303" pitchFamily="18" charset="0"/>
              </a:rPr>
              <a:t>Ghebreyesus</a:t>
            </a:r>
            <a:endParaRPr lang="it-IT" b="1" i="1" dirty="0">
              <a:solidFill>
                <a:srgbClr val="FF0000"/>
              </a:solidFill>
              <a:latin typeface="Perpetua" panose="02020502060401020303" pitchFamily="18" charset="0"/>
            </a:endParaRPr>
          </a:p>
        </p:txBody>
      </p:sp>
      <p:sp>
        <p:nvSpPr>
          <p:cNvPr id="9" name="Rettangolo 8"/>
          <p:cNvSpPr/>
          <p:nvPr/>
        </p:nvSpPr>
        <p:spPr>
          <a:xfrm>
            <a:off x="79437" y="2739212"/>
            <a:ext cx="4572000" cy="2862322"/>
          </a:xfrm>
          <a:prstGeom prst="rect">
            <a:avLst/>
          </a:prstGeom>
        </p:spPr>
        <p:txBody>
          <a:bodyPr>
            <a:spAutoFit/>
          </a:bodyPr>
          <a:lstStyle/>
          <a:p>
            <a:r>
              <a:rPr lang="it-IT" b="1" i="1" u="sng" dirty="0" smtClean="0">
                <a:solidFill>
                  <a:srgbClr val="FF0000"/>
                </a:solidFill>
                <a:latin typeface="Perpetua" panose="02020502060401020303" pitchFamily="18" charset="0"/>
              </a:rPr>
              <a:t>1. DUE </a:t>
            </a:r>
            <a:r>
              <a:rPr lang="it-IT" b="1" i="1" u="sng" dirty="0">
                <a:solidFill>
                  <a:srgbClr val="FF0000"/>
                </a:solidFill>
                <a:latin typeface="Perpetua" panose="02020502060401020303" pitchFamily="18" charset="0"/>
              </a:rPr>
              <a:t>OBIETTIVI DI SALUTE: </a:t>
            </a:r>
          </a:p>
          <a:p>
            <a:pPr marL="285750" indent="-285750">
              <a:buFont typeface="Arial" panose="020B0604020202020204" pitchFamily="34" charset="0"/>
              <a:buChar char="•"/>
            </a:pPr>
            <a:r>
              <a:rPr lang="it-IT" b="1" i="1" dirty="0">
                <a:latin typeface="Perpetua" panose="02020502060401020303" pitchFamily="18" charset="0"/>
              </a:rPr>
              <a:t>promuovere lo sviluppo </a:t>
            </a:r>
          </a:p>
          <a:p>
            <a:pPr marL="285750" indent="-285750">
              <a:buFont typeface="Arial" panose="020B0604020202020204" pitchFamily="34" charset="0"/>
              <a:buChar char="•"/>
            </a:pPr>
            <a:r>
              <a:rPr lang="it-IT" b="1" i="1" dirty="0">
                <a:latin typeface="Perpetua" panose="02020502060401020303" pitchFamily="18" charset="0"/>
              </a:rPr>
              <a:t>incrementare la sicurezza sanitaria</a:t>
            </a:r>
          </a:p>
          <a:p>
            <a:r>
              <a:rPr lang="it-IT" b="1" i="1" u="sng" dirty="0">
                <a:solidFill>
                  <a:srgbClr val="FF0000"/>
                </a:solidFill>
                <a:latin typeface="Perpetua" panose="02020502060401020303" pitchFamily="18" charset="0"/>
              </a:rPr>
              <a:t>2. DUE NECESSITA’ STRATEGICHE: </a:t>
            </a:r>
          </a:p>
          <a:p>
            <a:pPr marL="285750" indent="-285750">
              <a:buFont typeface="Arial" panose="020B0604020202020204" pitchFamily="34" charset="0"/>
              <a:buChar char="•"/>
            </a:pPr>
            <a:r>
              <a:rPr lang="it-IT" b="1" i="1" dirty="0">
                <a:latin typeface="Perpetua" panose="02020502060401020303" pitchFamily="18" charset="0"/>
              </a:rPr>
              <a:t>potenziare i sistemi sanitari  </a:t>
            </a:r>
          </a:p>
          <a:p>
            <a:pPr marL="285750" indent="-285750">
              <a:buFont typeface="Arial" panose="020B0604020202020204" pitchFamily="34" charset="0"/>
              <a:buChar char="•"/>
            </a:pPr>
            <a:r>
              <a:rPr lang="it-IT" b="1" i="1" dirty="0">
                <a:latin typeface="Perpetua" panose="02020502060401020303" pitchFamily="18" charset="0"/>
              </a:rPr>
              <a:t>mettere a frutto la ricerca, le informazioni e le evidenze scientifiche</a:t>
            </a:r>
          </a:p>
          <a:p>
            <a:r>
              <a:rPr lang="it-IT" b="1" i="1" u="sng" dirty="0">
                <a:solidFill>
                  <a:srgbClr val="FF0000"/>
                </a:solidFill>
                <a:latin typeface="Perpetua" panose="02020502060401020303" pitchFamily="18" charset="0"/>
              </a:rPr>
              <a:t>3. DUE APPROCCI OPERATIVI: </a:t>
            </a:r>
          </a:p>
          <a:p>
            <a:pPr marL="285750" indent="-285750">
              <a:buFont typeface="Arial" panose="020B0604020202020204" pitchFamily="34" charset="0"/>
              <a:buChar char="•"/>
            </a:pPr>
            <a:r>
              <a:rPr lang="it-IT" b="1" i="1" dirty="0">
                <a:latin typeface="Perpetua" panose="02020502060401020303" pitchFamily="18" charset="0"/>
              </a:rPr>
              <a:t>intensificare i partenariati </a:t>
            </a:r>
          </a:p>
          <a:p>
            <a:pPr marL="285750" indent="-285750">
              <a:buFont typeface="Arial" panose="020B0604020202020204" pitchFamily="34" charset="0"/>
              <a:buChar char="•"/>
            </a:pPr>
            <a:r>
              <a:rPr lang="it-IT" b="1" i="1" dirty="0">
                <a:latin typeface="Perpetua" panose="02020502060401020303" pitchFamily="18" charset="0"/>
              </a:rPr>
              <a:t>migliorare la performance</a:t>
            </a:r>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866" y="2809419"/>
            <a:ext cx="2996668" cy="17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875" y="4694886"/>
            <a:ext cx="324961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5556659"/>
            <a:ext cx="4533881" cy="113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2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573629" y="761403"/>
            <a:ext cx="7903288" cy="523220"/>
          </a:xfrm>
          <a:prstGeom prst="rect">
            <a:avLst/>
          </a:prstGeom>
          <a:noFill/>
        </p:spPr>
        <p:txBody>
          <a:bodyPr wrap="square" lIns="91440" tIns="45720" rIns="91440" bIns="45720">
            <a:spAutoFit/>
          </a:bodyPr>
          <a:lstStyle/>
          <a:p>
            <a:pPr algn="ctr"/>
            <a:r>
              <a:rPr lang="it-IT" sz="2800" b="0" i="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…CHE COSA SONO?</a:t>
            </a:r>
            <a:endParaRPr lang="it-IT" sz="2800" b="0" i="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2" name="Rettangolo 1"/>
          <p:cNvSpPr/>
          <p:nvPr/>
        </p:nvSpPr>
        <p:spPr>
          <a:xfrm>
            <a:off x="17659" y="1302900"/>
            <a:ext cx="4720713" cy="2062103"/>
          </a:xfrm>
          <a:prstGeom prst="rect">
            <a:avLst/>
          </a:prstGeom>
        </p:spPr>
        <p:txBody>
          <a:bodyPr wrap="square">
            <a:spAutoFit/>
          </a:bodyPr>
          <a:lstStyle/>
          <a:p>
            <a:r>
              <a:rPr lang="it-IT" sz="1600" b="1" i="1" dirty="0">
                <a:latin typeface="Perpetua" panose="02020502060401020303" pitchFamily="18" charset="0"/>
              </a:rPr>
              <a:t>Un'organizzazione internazionale è un tipo di </a:t>
            </a:r>
            <a:r>
              <a:rPr lang="it-IT" sz="1600" b="1" i="1" u="sng" dirty="0">
                <a:solidFill>
                  <a:schemeClr val="bg2">
                    <a:lumMod val="50000"/>
                  </a:schemeClr>
                </a:solidFill>
                <a:latin typeface="Perpetua" panose="02020502060401020303" pitchFamily="18" charset="0"/>
              </a:rPr>
              <a:t>organizzazione a carattere internazionale</a:t>
            </a:r>
            <a:r>
              <a:rPr lang="it-IT" sz="1600" b="1" i="1" dirty="0">
                <a:latin typeface="Perpetua" panose="02020502060401020303" pitchFamily="18" charset="0"/>
              </a:rPr>
              <a:t> con membri, scopo o presenza a rilievo internazionale. </a:t>
            </a:r>
            <a:endParaRPr lang="it-IT" sz="1600" b="1" i="1" dirty="0" smtClean="0">
              <a:latin typeface="Perpetua" panose="02020502060401020303" pitchFamily="18" charset="0"/>
            </a:endParaRPr>
          </a:p>
          <a:p>
            <a:r>
              <a:rPr lang="it-IT" sz="1600" b="1" i="1" dirty="0">
                <a:latin typeface="Perpetua" panose="02020502060401020303" pitchFamily="18" charset="0"/>
              </a:rPr>
              <a:t>Sono composti generalmente da un segretariato permanente, da un’assemblea costituita dai rappresentanti degli Stati membri e da un direttivo con scopi amministrativi ed esecutivi.</a:t>
            </a:r>
          </a:p>
          <a:p>
            <a:endParaRPr lang="it-IT" sz="1600" b="1" i="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585" y="5380026"/>
            <a:ext cx="1543028" cy="11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0772" y="3675142"/>
            <a:ext cx="1906841" cy="13347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835" y="4562288"/>
            <a:ext cx="2050452" cy="13669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51614" y="3122173"/>
            <a:ext cx="4447895" cy="1815882"/>
          </a:xfrm>
          <a:prstGeom prst="rect">
            <a:avLst/>
          </a:prstGeom>
        </p:spPr>
        <p:txBody>
          <a:bodyPr wrap="square">
            <a:spAutoFit/>
          </a:bodyPr>
          <a:lstStyle/>
          <a:p>
            <a:r>
              <a:rPr lang="it-IT" sz="1600" b="1" i="1" dirty="0">
                <a:latin typeface="Perpetua" panose="02020502060401020303" pitchFamily="18" charset="0"/>
              </a:rPr>
              <a:t>Tale cooperazione ha assunto carattere vincolante nella gestione delle mutue relazioni, grossomodo ad iniziare dal </a:t>
            </a:r>
            <a:r>
              <a:rPr lang="it-IT" sz="1600" b="1" i="1" u="sng" dirty="0">
                <a:solidFill>
                  <a:srgbClr val="457AD1"/>
                </a:solidFill>
                <a:latin typeface="Perpetua" panose="02020502060401020303" pitchFamily="18" charset="0"/>
              </a:rPr>
              <a:t>Congresso di Vienna (1814</a:t>
            </a:r>
            <a:r>
              <a:rPr lang="it-IT" sz="1600" b="1" i="1" u="sng" dirty="0" smtClean="0">
                <a:solidFill>
                  <a:srgbClr val="457AD1"/>
                </a:solidFill>
                <a:latin typeface="Perpetua" panose="02020502060401020303" pitchFamily="18" charset="0"/>
              </a:rPr>
              <a:t>): </a:t>
            </a:r>
          </a:p>
          <a:p>
            <a:r>
              <a:rPr lang="it-IT" sz="1600" b="1" i="1" u="sng" dirty="0" smtClean="0">
                <a:solidFill>
                  <a:srgbClr val="457AD1"/>
                </a:solidFill>
                <a:latin typeface="Perpetua" panose="02020502060401020303" pitchFamily="18" charset="0"/>
              </a:rPr>
              <a:t>LA PRIMA ORGANIZZAZIONE INTERNAZINALE CREATA FU L’ «UNIONE DELE TELECOMUNICAZIONI (ITU)» FONDATA NEL MAGGIO DEL 1865.</a:t>
            </a:r>
            <a:endParaRPr lang="it-IT" sz="1600" b="1" i="1" dirty="0">
              <a:latin typeface="Perpetua" panose="02020502060401020303"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714" y="73936"/>
            <a:ext cx="2533253" cy="345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9141" y="899906"/>
            <a:ext cx="2325700" cy="166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515" y="2894186"/>
            <a:ext cx="2090959" cy="126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0" y="74996"/>
            <a:ext cx="5610745" cy="646331"/>
          </a:xfrm>
          <a:prstGeom prst="rect">
            <a:avLst/>
          </a:prstGeom>
          <a:noFill/>
        </p:spPr>
        <p:txBody>
          <a:bodyPr wrap="square" rtlCol="0">
            <a:spAutoFit/>
          </a:bodyPr>
          <a:lstStyle/>
          <a:p>
            <a:r>
              <a:rPr lang="it-IT" b="1" i="1" dirty="0" smtClean="0">
                <a:latin typeface="Perpetua" panose="02020502060401020303" pitchFamily="18" charset="0"/>
              </a:rPr>
              <a:t>L’OMS E’ UNA DELLE PIU’ IMPORTANTI ORGANIZZAZIONI INTERNAZIONALI MA…</a:t>
            </a:r>
            <a:endParaRPr lang="it-IT" b="1" i="1" dirty="0">
              <a:latin typeface="Perpetua" panose="02020502060401020303" pitchFamily="18" charset="0"/>
            </a:endParaRPr>
          </a:p>
        </p:txBody>
      </p:sp>
      <p:sp>
        <p:nvSpPr>
          <p:cNvPr id="8" name="Rettangolo 7"/>
          <p:cNvSpPr/>
          <p:nvPr/>
        </p:nvSpPr>
        <p:spPr>
          <a:xfrm>
            <a:off x="7033" y="4907218"/>
            <a:ext cx="5226685" cy="338554"/>
          </a:xfrm>
          <a:prstGeom prst="rect">
            <a:avLst/>
          </a:prstGeom>
        </p:spPr>
        <p:txBody>
          <a:bodyPr wrap="square">
            <a:spAutoFit/>
          </a:bodyPr>
          <a:lstStyle/>
          <a:p>
            <a:r>
              <a:rPr lang="it-IT" sz="1600" b="1" i="1" u="sng" dirty="0">
                <a:solidFill>
                  <a:srgbClr val="FF0000"/>
                </a:solidFill>
                <a:latin typeface="Perpetua" panose="02020502060401020303" pitchFamily="18" charset="0"/>
              </a:rPr>
              <a:t>GLI ORGANISMI INTERNAZIONALI SI </a:t>
            </a:r>
            <a:r>
              <a:rPr lang="it-IT" sz="1600" b="1" i="1" u="sng" dirty="0" smtClean="0">
                <a:solidFill>
                  <a:srgbClr val="FF0000"/>
                </a:solidFill>
                <a:latin typeface="Perpetua" panose="02020502060401020303" pitchFamily="18" charset="0"/>
              </a:rPr>
              <a:t>DIVIDONO IN:</a:t>
            </a:r>
            <a:endParaRPr lang="it-IT" sz="1600" b="1" i="1" u="sng" dirty="0">
              <a:solidFill>
                <a:srgbClr val="FF0000"/>
              </a:solidFill>
              <a:latin typeface="Perpetua" panose="02020502060401020303" pitchFamily="18" charset="0"/>
            </a:endParaRPr>
          </a:p>
        </p:txBody>
      </p:sp>
      <p:sp>
        <p:nvSpPr>
          <p:cNvPr id="9" name="Rettangolo 8"/>
          <p:cNvSpPr/>
          <p:nvPr/>
        </p:nvSpPr>
        <p:spPr>
          <a:xfrm>
            <a:off x="-51614" y="5380026"/>
            <a:ext cx="5796136" cy="1569660"/>
          </a:xfrm>
          <a:prstGeom prst="rect">
            <a:avLst/>
          </a:prstGeom>
        </p:spPr>
        <p:txBody>
          <a:bodyPr wrap="square">
            <a:spAutoFit/>
          </a:bodyPr>
          <a:lstStyle/>
          <a:p>
            <a:pPr marL="342900" indent="-342900">
              <a:buFont typeface="+mj-lt"/>
              <a:buAutoNum type="arabicPeriod"/>
            </a:pPr>
            <a:r>
              <a:rPr lang="it-IT" sz="1600" b="1" i="1" dirty="0">
                <a:latin typeface="Perpetua" panose="02020502060401020303" pitchFamily="18" charset="0"/>
              </a:rPr>
              <a:t>ORGANIZZAZIONI MONDIALI</a:t>
            </a:r>
          </a:p>
          <a:p>
            <a:pPr marL="342900" indent="-342900">
              <a:buFont typeface="+mj-lt"/>
              <a:buAutoNum type="arabicPeriod"/>
            </a:pPr>
            <a:r>
              <a:rPr lang="it-IT" sz="1600" b="1" i="1" dirty="0">
                <a:latin typeface="Perpetua" panose="02020502060401020303" pitchFamily="18" charset="0"/>
              </a:rPr>
              <a:t>ORGANIZZAZIONI REGIONALI</a:t>
            </a:r>
          </a:p>
          <a:p>
            <a:pPr marL="342900" indent="-342900">
              <a:buFont typeface="+mj-lt"/>
              <a:buAutoNum type="arabicPeriod"/>
            </a:pPr>
            <a:r>
              <a:rPr lang="it-IT" sz="1600" b="1" i="1" dirty="0">
                <a:latin typeface="Perpetua" panose="02020502060401020303" pitchFamily="18" charset="0"/>
              </a:rPr>
              <a:t>ORGANIZZAZIONI INTERNAZIONALI FINANZIARIE</a:t>
            </a:r>
          </a:p>
          <a:p>
            <a:pPr marL="342900" indent="-342900">
              <a:buFont typeface="+mj-lt"/>
              <a:buAutoNum type="arabicPeriod"/>
            </a:pPr>
            <a:r>
              <a:rPr lang="it-IT" sz="1600" b="1" i="1" dirty="0">
                <a:latin typeface="Perpetua" panose="02020502060401020303" pitchFamily="18" charset="0"/>
              </a:rPr>
              <a:t>ORGANIZZAZIONI SPORTIVE</a:t>
            </a:r>
          </a:p>
          <a:p>
            <a:pPr marL="342900" indent="-342900">
              <a:buFont typeface="+mj-lt"/>
              <a:buAutoNum type="arabicPeriod"/>
            </a:pPr>
            <a:r>
              <a:rPr lang="it-IT" sz="1600" b="1" i="1" dirty="0">
                <a:latin typeface="Perpetua" panose="02020502060401020303" pitchFamily="18" charset="0"/>
              </a:rPr>
              <a:t>ORGANIZZAZIONI CON  VARI CRITERI DI ASSOCIAZIONE</a:t>
            </a:r>
          </a:p>
          <a:p>
            <a:endParaRPr lang="it-IT" sz="1600" b="1" i="1" dirty="0">
              <a:latin typeface="Perpetua" panose="02020502060401020303" pitchFamily="18" charset="0"/>
            </a:endParaRPr>
          </a:p>
        </p:txBody>
      </p:sp>
      <p:pic>
        <p:nvPicPr>
          <p:cNvPr id="71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60" y="1861201"/>
            <a:ext cx="2476440" cy="150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945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4628" t="4867" r="17358" b="12775"/>
          <a:stretch/>
        </p:blipFill>
        <p:spPr bwMode="auto">
          <a:xfrm>
            <a:off x="5486819" y="3609853"/>
            <a:ext cx="1989762" cy="1558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6449" y="1916832"/>
            <a:ext cx="9144000" cy="1846659"/>
          </a:xfrm>
          <a:prstGeom prst="rect">
            <a:avLst/>
          </a:prstGeom>
        </p:spPr>
        <p:txBody>
          <a:bodyPr wrap="square">
            <a:spAutoFit/>
          </a:bodyPr>
          <a:lstStyle/>
          <a:p>
            <a:r>
              <a:rPr lang="it-IT" sz="1600" b="1" i="1" dirty="0"/>
              <a:t>Le organizzazioni internazionali descrivono e definiscono </a:t>
            </a:r>
            <a:r>
              <a:rPr lang="it-IT" sz="1600" b="1" i="1" u="sng" dirty="0">
                <a:solidFill>
                  <a:schemeClr val="accent1">
                    <a:lumMod val="75000"/>
                  </a:schemeClr>
                </a:solidFill>
                <a:effectLst>
                  <a:outerShdw blurRad="38100" dist="38100" dir="2700000" algn="tl">
                    <a:srgbClr val="000000">
                      <a:alpha val="43137"/>
                    </a:srgbClr>
                  </a:outerShdw>
                </a:effectLst>
              </a:rPr>
              <a:t>i loro scopi negli statuti o in altri documenti fondativi. </a:t>
            </a:r>
            <a:r>
              <a:rPr lang="it-IT" sz="1600" b="1" i="1" u="sng" dirty="0" smtClean="0">
                <a:solidFill>
                  <a:schemeClr val="accent1">
                    <a:lumMod val="75000"/>
                  </a:schemeClr>
                </a:solidFill>
                <a:effectLst>
                  <a:outerShdw blurRad="38100" dist="38100" dir="2700000" algn="tl">
                    <a:srgbClr val="000000">
                      <a:alpha val="43137"/>
                    </a:srgbClr>
                  </a:outerShdw>
                </a:effectLst>
              </a:rPr>
              <a:t> </a:t>
            </a:r>
          </a:p>
          <a:p>
            <a:endParaRPr lang="it-IT" sz="1600" b="1" i="1" u="sng" dirty="0" smtClean="0">
              <a:solidFill>
                <a:schemeClr val="accent1">
                  <a:lumMod val="75000"/>
                </a:schemeClr>
              </a:solidFill>
              <a:effectLst>
                <a:outerShdw blurRad="38100" dist="38100" dir="2700000" algn="tl">
                  <a:srgbClr val="000000">
                    <a:alpha val="43137"/>
                  </a:srgbClr>
                </a:outerShdw>
              </a:effectLst>
            </a:endParaRPr>
          </a:p>
          <a:p>
            <a:endParaRPr lang="it-IT" sz="1600" b="1" i="1" u="sng" dirty="0">
              <a:solidFill>
                <a:schemeClr val="accent1">
                  <a:lumMod val="75000"/>
                </a:schemeClr>
              </a:solidFill>
              <a:effectLst>
                <a:outerShdw blurRad="38100" dist="38100" dir="2700000" algn="tl">
                  <a:srgbClr val="000000">
                    <a:alpha val="43137"/>
                  </a:srgbClr>
                </a:outerShdw>
              </a:effectLst>
            </a:endParaRPr>
          </a:p>
          <a:p>
            <a:r>
              <a:rPr lang="it-IT" sz="1600" b="1" i="1" u="sng" dirty="0" smtClean="0">
                <a:solidFill>
                  <a:schemeClr val="accent1">
                    <a:lumMod val="75000"/>
                  </a:schemeClr>
                </a:solidFill>
                <a:effectLst>
                  <a:outerShdw blurRad="38100" dist="38100" dir="2700000" algn="tl">
                    <a:srgbClr val="000000">
                      <a:alpha val="43137"/>
                    </a:srgbClr>
                  </a:outerShdw>
                </a:effectLst>
              </a:rPr>
              <a:t>ESSE SI PREFIGGONO SCOPI, SVOLGONO AZIONI, ESPRIMONO VOLONTÀ E SI ASSUMONO UNA RESPONSABILITÀ GIURIDICA AUTONOMA. </a:t>
            </a:r>
          </a:p>
          <a:p>
            <a:endParaRPr lang="it-IT" b="1" i="1" dirty="0" smtClean="0"/>
          </a:p>
        </p:txBody>
      </p:sp>
      <p:sp>
        <p:nvSpPr>
          <p:cNvPr id="6" name="Rettangolo 5"/>
          <p:cNvSpPr/>
          <p:nvPr/>
        </p:nvSpPr>
        <p:spPr>
          <a:xfrm>
            <a:off x="0" y="3828198"/>
            <a:ext cx="5767295" cy="2800767"/>
          </a:xfrm>
          <a:prstGeom prst="rect">
            <a:avLst/>
          </a:prstGeom>
        </p:spPr>
        <p:txBody>
          <a:bodyPr wrap="square">
            <a:spAutoFit/>
          </a:bodyPr>
          <a:lstStyle/>
          <a:p>
            <a:r>
              <a:rPr lang="it-IT" sz="1600" b="1" i="1" dirty="0"/>
              <a:t>Esse esistono con uno </a:t>
            </a:r>
            <a:r>
              <a:rPr lang="it-IT" sz="1600" b="1" i="1" u="sng" dirty="0">
                <a:solidFill>
                  <a:schemeClr val="accent1">
                    <a:lumMod val="75000"/>
                  </a:schemeClr>
                </a:solidFill>
                <a:effectLst>
                  <a:outerShdw blurRad="38100" dist="38100" dir="2700000" algn="tl">
                    <a:srgbClr val="000000">
                      <a:alpha val="43137"/>
                    </a:srgbClr>
                  </a:outerShdw>
                </a:effectLst>
              </a:rPr>
              <a:t>statuto speciale </a:t>
            </a:r>
            <a:r>
              <a:rPr lang="it-IT" sz="1600" b="1" i="1" dirty="0"/>
              <a:t>e hanno diversi obiettivi, incluso ma non limitato a </a:t>
            </a:r>
            <a:r>
              <a:rPr lang="it-IT" sz="1600" b="1" i="1" u="sng" dirty="0">
                <a:solidFill>
                  <a:schemeClr val="accent1">
                    <a:lumMod val="75000"/>
                  </a:schemeClr>
                </a:solidFill>
                <a:effectLst>
                  <a:outerShdw blurRad="38100" dist="38100" dir="2700000" algn="tl">
                    <a:srgbClr val="000000">
                      <a:alpha val="43137"/>
                    </a:srgbClr>
                  </a:outerShdw>
                </a:effectLst>
              </a:rPr>
              <a:t>incrementare le relazioni internazionali,</a:t>
            </a:r>
            <a:r>
              <a:rPr lang="it-IT" sz="1600" b="1" i="1" dirty="0">
                <a:solidFill>
                  <a:schemeClr val="accent1">
                    <a:lumMod val="75000"/>
                  </a:schemeClr>
                </a:solidFill>
              </a:rPr>
              <a:t> </a:t>
            </a:r>
            <a:r>
              <a:rPr lang="it-IT" sz="1600" b="1" i="1" dirty="0"/>
              <a:t>promuovere :</a:t>
            </a:r>
          </a:p>
          <a:p>
            <a:pPr marL="285750" indent="-285750">
              <a:buFont typeface="Arial" panose="020B0604020202020204" pitchFamily="34" charset="0"/>
              <a:buChar char="•"/>
            </a:pPr>
            <a:r>
              <a:rPr lang="it-IT" sz="1600" b="1" i="1" dirty="0"/>
              <a:t>l'istruzione</a:t>
            </a:r>
          </a:p>
          <a:p>
            <a:pPr marL="285750" indent="-285750">
              <a:buFont typeface="Arial" panose="020B0604020202020204" pitchFamily="34" charset="0"/>
              <a:buChar char="•"/>
            </a:pPr>
            <a:r>
              <a:rPr lang="it-IT" sz="1600" b="1" i="1" dirty="0"/>
              <a:t>le cure sanitarie</a:t>
            </a:r>
          </a:p>
          <a:p>
            <a:pPr marL="285750" indent="-285750">
              <a:buFont typeface="Arial" panose="020B0604020202020204" pitchFamily="34" charset="0"/>
              <a:buChar char="•"/>
            </a:pPr>
            <a:r>
              <a:rPr lang="it-IT" sz="1600" b="1" i="1" dirty="0"/>
              <a:t>lo sviluppo economico </a:t>
            </a:r>
          </a:p>
          <a:p>
            <a:pPr marL="285750" indent="-285750">
              <a:buFont typeface="Arial" panose="020B0604020202020204" pitchFamily="34" charset="0"/>
              <a:buChar char="•"/>
            </a:pPr>
            <a:r>
              <a:rPr lang="it-IT" sz="1600" b="1" i="1" dirty="0"/>
              <a:t>la protezione dell'ambiente </a:t>
            </a:r>
          </a:p>
          <a:p>
            <a:pPr marL="285750" indent="-285750">
              <a:buFont typeface="Arial" panose="020B0604020202020204" pitchFamily="34" charset="0"/>
              <a:buChar char="•"/>
            </a:pPr>
            <a:r>
              <a:rPr lang="it-IT" sz="1600" b="1" i="1" dirty="0"/>
              <a:t>i diritti umani </a:t>
            </a:r>
          </a:p>
          <a:p>
            <a:pPr marL="285750" indent="-285750">
              <a:buFont typeface="Arial" panose="020B0604020202020204" pitchFamily="34" charset="0"/>
              <a:buChar char="•"/>
            </a:pPr>
            <a:r>
              <a:rPr lang="it-IT" sz="1600" b="1" i="1" dirty="0"/>
              <a:t>gli sforzi umanitari </a:t>
            </a:r>
          </a:p>
          <a:p>
            <a:pPr marL="285750" indent="-285750">
              <a:buFont typeface="Arial" panose="020B0604020202020204" pitchFamily="34" charset="0"/>
              <a:buChar char="•"/>
            </a:pPr>
            <a:r>
              <a:rPr lang="it-IT" sz="1600" b="1" i="1" dirty="0"/>
              <a:t>i contatti interculturali  </a:t>
            </a:r>
          </a:p>
          <a:p>
            <a:pPr marL="285750" indent="-285750">
              <a:buFont typeface="Arial" panose="020B0604020202020204" pitchFamily="34" charset="0"/>
              <a:buChar char="•"/>
            </a:pPr>
            <a:r>
              <a:rPr lang="it-IT" sz="1600" b="1" i="1" dirty="0"/>
              <a:t>la soluzione dei conflitti</a:t>
            </a:r>
          </a:p>
        </p:txBody>
      </p:sp>
      <p:sp>
        <p:nvSpPr>
          <p:cNvPr id="7" name="Rettangolo 6"/>
          <p:cNvSpPr/>
          <p:nvPr/>
        </p:nvSpPr>
        <p:spPr>
          <a:xfrm>
            <a:off x="205205" y="260648"/>
            <a:ext cx="4211410" cy="101566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6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a:t>
            </a:r>
            <a:r>
              <a:rPr lang="it-IT" sz="6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LI SCOPI…</a:t>
            </a:r>
            <a:endParaRPr lang="it-IT" sz="6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9102"/>
            <a:ext cx="3793819" cy="22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657271"/>
            <a:ext cx="1871255" cy="114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568" y="5562068"/>
            <a:ext cx="2376264" cy="1229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919139"/>
            <a:ext cx="2425534"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03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lic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Elic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6885</TotalTime>
  <Words>8883</Words>
  <Application>Microsoft Office PowerPoint</Application>
  <PresentationFormat>Presentazione su schermo (4:3)</PresentationFormat>
  <Paragraphs>422</Paragraphs>
  <Slides>51</Slides>
  <Notes>0</Notes>
  <HiddenSlides>0</HiddenSlides>
  <MMClips>1</MMClips>
  <ScaleCrop>false</ScaleCrop>
  <HeadingPairs>
    <vt:vector size="4" baseType="variant">
      <vt:variant>
        <vt:lpstr>Tema</vt:lpstr>
      </vt:variant>
      <vt:variant>
        <vt:i4>1</vt:i4>
      </vt:variant>
      <vt:variant>
        <vt:lpstr>Titoli diapositive</vt:lpstr>
      </vt:variant>
      <vt:variant>
        <vt:i4>51</vt:i4>
      </vt:variant>
    </vt:vector>
  </HeadingPairs>
  <TitlesOfParts>
    <vt:vector size="52" baseType="lpstr">
      <vt:lpstr>Elica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Ausiello</dc:creator>
  <cp:lastModifiedBy>Alessandro Ausiello</cp:lastModifiedBy>
  <cp:revision>398</cp:revision>
  <dcterms:created xsi:type="dcterms:W3CDTF">2020-03-15T18:04:09Z</dcterms:created>
  <dcterms:modified xsi:type="dcterms:W3CDTF">2020-04-22T17:30:26Z</dcterms:modified>
</cp:coreProperties>
</file>