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theme/theme10.xml" ContentType="application/vnd.openxmlformats-officedocument.theme+xml"/>
  <Override PartName="/ppt/slideLayouts/slideLayout26.xml" ContentType="application/vnd.openxmlformats-officedocument.presentationml.slideLayout+xml"/>
  <Override PartName="/ppt/theme/theme11.xml" ContentType="application/vnd.openxmlformats-officedocument.theme+xml"/>
  <Override PartName="/ppt/slideLayouts/slideLayout27.xml" ContentType="application/vnd.openxmlformats-officedocument.presentationml.slideLayout+xml"/>
  <Override PartName="/ppt/theme/theme12.xml" ContentType="application/vnd.openxmlformats-officedocument.theme+xml"/>
  <Override PartName="/ppt/slideLayouts/slideLayout28.xml" ContentType="application/vnd.openxmlformats-officedocument.presentationml.slideLayout+xml"/>
  <Override PartName="/ppt/theme/theme13.xml" ContentType="application/vnd.openxmlformats-officedocument.theme+xml"/>
  <Override PartName="/ppt/slideLayouts/slideLayout29.xml" ContentType="application/vnd.openxmlformats-officedocument.presentationml.slideLayout+xml"/>
  <Override PartName="/ppt/theme/theme14.xml" ContentType="application/vnd.openxmlformats-officedocument.theme+xml"/>
  <Override PartName="/ppt/slideLayouts/slideLayout30.xml" ContentType="application/vnd.openxmlformats-officedocument.presentationml.slideLayout+xml"/>
  <Override PartName="/ppt/theme/theme15.xml" ContentType="application/vnd.openxmlformats-officedocument.theme+xml"/>
  <Override PartName="/ppt/slideLayouts/slideLayout31.xml" ContentType="application/vnd.openxmlformats-officedocument.presentationml.slideLayout+xml"/>
  <Override PartName="/ppt/theme/theme16.xml" ContentType="application/vnd.openxmlformats-officedocument.theme+xml"/>
  <Override PartName="/ppt/slideLayouts/slideLayout3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 id="2147483792" r:id="rId2"/>
    <p:sldMasterId id="2147483794" r:id="rId3"/>
    <p:sldMasterId id="2147483796" r:id="rId4"/>
    <p:sldMasterId id="2147483798" r:id="rId5"/>
    <p:sldMasterId id="2147483800" r:id="rId6"/>
    <p:sldMasterId id="2147483802" r:id="rId7"/>
    <p:sldMasterId id="2147483804" r:id="rId8"/>
    <p:sldMasterId id="2147483806" r:id="rId9"/>
    <p:sldMasterId id="2147483808" r:id="rId10"/>
    <p:sldMasterId id="2147483810" r:id="rId11"/>
    <p:sldMasterId id="2147483812" r:id="rId12"/>
    <p:sldMasterId id="2147483814" r:id="rId13"/>
    <p:sldMasterId id="2147483816" r:id="rId14"/>
    <p:sldMasterId id="2147483818" r:id="rId15"/>
    <p:sldMasterId id="2147483820" r:id="rId16"/>
    <p:sldMasterId id="2147483822" r:id="rId17"/>
  </p:sldMasterIdLst>
  <p:notesMasterIdLst>
    <p:notesMasterId r:id="rId46"/>
  </p:notesMasterIdLst>
  <p:sldIdLst>
    <p:sldId id="289" r:id="rId18"/>
    <p:sldId id="257" r:id="rId19"/>
    <p:sldId id="264" r:id="rId20"/>
    <p:sldId id="263" r:id="rId21"/>
    <p:sldId id="266" r:id="rId22"/>
    <p:sldId id="265" r:id="rId23"/>
    <p:sldId id="267" r:id="rId24"/>
    <p:sldId id="272" r:id="rId25"/>
    <p:sldId id="268" r:id="rId26"/>
    <p:sldId id="270" r:id="rId27"/>
    <p:sldId id="261"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90"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CBEF"/>
    <a:srgbClr val="F3BFBF"/>
    <a:srgbClr val="E67878"/>
    <a:srgbClr val="FCFDFD"/>
    <a:srgbClr val="FFE48F"/>
    <a:srgbClr val="EFF094"/>
    <a:srgbClr val="FF0000"/>
    <a:srgbClr val="DF0303"/>
    <a:srgbClr val="9DE678"/>
    <a:srgbClr val="E07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60" autoAdjust="0"/>
    <p:restoredTop sz="94660"/>
  </p:normalViewPr>
  <p:slideViewPr>
    <p:cSldViewPr snapToGrid="0">
      <p:cViewPr varScale="1">
        <p:scale>
          <a:sx n="89" d="100"/>
          <a:sy n="89" d="100"/>
        </p:scale>
        <p:origin x="174"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9A70C-1469-4203-9EC5-9C02A8051094}" type="datetimeFigureOut">
              <a:rPr lang="it-IT" smtClean="0"/>
              <a:t>21/04/2020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A5FA3-629D-4C31-BD24-0D303550FC3A}" type="slidenum">
              <a:rPr lang="it-IT" smtClean="0"/>
              <a:t>‹N›</a:t>
            </a:fld>
            <a:endParaRPr lang="it-IT"/>
          </a:p>
        </p:txBody>
      </p:sp>
    </p:spTree>
    <p:extLst>
      <p:ext uri="{BB962C8B-B14F-4D97-AF65-F5344CB8AC3E}">
        <p14:creationId xmlns:p14="http://schemas.microsoft.com/office/powerpoint/2010/main" val="186242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03A5FA3-629D-4C31-BD24-0D303550FC3A}" type="slidenum">
              <a:rPr lang="it-IT" smtClean="0"/>
              <a:t>10</a:t>
            </a:fld>
            <a:endParaRPr lang="it-IT"/>
          </a:p>
        </p:txBody>
      </p:sp>
    </p:spTree>
    <p:extLst>
      <p:ext uri="{BB962C8B-B14F-4D97-AF65-F5344CB8AC3E}">
        <p14:creationId xmlns:p14="http://schemas.microsoft.com/office/powerpoint/2010/main" val="561893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8A32461-65C1-42AF-A71A-61ED96017EB4}" type="datetimeFigureOut">
              <a:rPr lang="it-IT" smtClean="0"/>
              <a:t>21/04/2020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139275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8A32461-65C1-42AF-A71A-61ED96017EB4}" type="datetimeFigureOut">
              <a:rPr lang="it-IT" smtClean="0"/>
              <a:t>21/04/2020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186081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8A32461-65C1-42AF-A71A-61ED96017EB4}" type="datetimeFigureOut">
              <a:rPr lang="it-IT" smtClean="0"/>
              <a:t>21/04/2020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FCAA593-FA01-4607-89E9-27A0EF5054C3}"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2592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8A32461-65C1-42AF-A71A-61ED96017EB4}" type="datetimeFigureOut">
              <a:rPr lang="it-IT" smtClean="0"/>
              <a:t>21/04/2020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197128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8A32461-65C1-42AF-A71A-61ED96017EB4}" type="datetimeFigureOut">
              <a:rPr lang="it-IT" smtClean="0"/>
              <a:t>21/04/2020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FCAA593-FA01-4607-89E9-27A0EF5054C3}"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91994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8A32461-65C1-42AF-A71A-61ED96017EB4}" type="datetimeFigureOut">
              <a:rPr lang="it-IT" smtClean="0"/>
              <a:t>21/04/2020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2498301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8A32461-65C1-42AF-A71A-61ED96017EB4}" type="datetimeFigureOut">
              <a:rPr lang="it-IT" smtClean="0"/>
              <a:t>21/04/2020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1777702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8A32461-65C1-42AF-A71A-61ED96017EB4}" type="datetimeFigureOut">
              <a:rPr lang="it-IT" smtClean="0"/>
              <a:t>21/04/2020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3624314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66410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76475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14917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8A32461-65C1-42AF-A71A-61ED96017EB4}" type="datetimeFigureOut">
              <a:rPr lang="it-IT" smtClean="0"/>
              <a:t>21/04/2020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301652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07873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09205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19781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47897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89570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45913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22715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75170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66807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39085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8A32461-65C1-42AF-A71A-61ED96017EB4}" type="datetimeFigureOut">
              <a:rPr lang="it-IT" smtClean="0"/>
              <a:t>21/04/2020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2062612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17723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19044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85521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48A32461-65C1-42AF-A71A-61ED96017EB4}" type="datetimeFigureOut">
              <a:rPr lang="it-IT" smtClean="0"/>
              <a:t>21/04/2020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130922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48A32461-65C1-42AF-A71A-61ED96017EB4}" type="datetimeFigureOut">
              <a:rPr lang="it-IT" smtClean="0"/>
              <a:t>21/04/2020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2569820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48A32461-65C1-42AF-A71A-61ED96017EB4}" type="datetimeFigureOut">
              <a:rPr lang="it-IT" smtClean="0"/>
              <a:t>21/04/2020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1766289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32461-65C1-42AF-A71A-61ED96017EB4}" type="datetimeFigureOut">
              <a:rPr lang="it-IT" smtClean="0"/>
              <a:t>21/04/2020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3320600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smtClean="0"/>
              <a:t>Fare clic per modificare lo stile del titolo</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8A32461-65C1-42AF-A71A-61ED96017EB4}" type="datetimeFigureOut">
              <a:rPr lang="it-IT" smtClean="0"/>
              <a:t>21/04/2020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FCAA593-FA01-4607-89E9-27A0EF5054C3}" type="slidenum">
              <a:rPr lang="it-IT" smtClean="0"/>
              <a:t>‹N›</a:t>
            </a:fld>
            <a:endParaRPr lang="it-IT"/>
          </a:p>
        </p:txBody>
      </p:sp>
    </p:spTree>
    <p:extLst>
      <p:ext uri="{BB962C8B-B14F-4D97-AF65-F5344CB8AC3E}">
        <p14:creationId xmlns:p14="http://schemas.microsoft.com/office/powerpoint/2010/main" val="3516735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FCAA593-FA01-4607-89E9-27A0EF5054C3}" type="slidenum">
              <a:rPr lang="it-IT" smtClean="0"/>
              <a:t>‹N›</a:t>
            </a:fld>
            <a:endParaRPr lang="it-IT"/>
          </a:p>
        </p:txBody>
      </p:sp>
      <p:sp>
        <p:nvSpPr>
          <p:cNvPr id="5" name="Date Placeholder 4"/>
          <p:cNvSpPr>
            <a:spLocks noGrp="1"/>
          </p:cNvSpPr>
          <p:nvPr>
            <p:ph type="dt" sz="half" idx="10"/>
          </p:nvPr>
        </p:nvSpPr>
        <p:spPr/>
        <p:txBody>
          <a:bodyPr/>
          <a:lstStyle/>
          <a:p>
            <a:fld id="{48A32461-65C1-42AF-A71A-61ED96017EB4}" type="datetimeFigureOut">
              <a:rPr lang="it-IT" smtClean="0"/>
              <a:t>21/04/2020</a:t>
            </a:fld>
            <a:endParaRPr lang="it-IT"/>
          </a:p>
        </p:txBody>
      </p:sp>
    </p:spTree>
    <p:extLst>
      <p:ext uri="{BB962C8B-B14F-4D97-AF65-F5344CB8AC3E}">
        <p14:creationId xmlns:p14="http://schemas.microsoft.com/office/powerpoint/2010/main" val="94970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6.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9.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32461-65C1-42AF-A71A-61ED96017EB4}" type="datetimeFigureOut">
              <a:rPr lang="it-IT" smtClean="0"/>
              <a:t>21/04/2020</a:t>
            </a:fld>
            <a:endParaRPr lang="it-I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FCAA593-FA01-4607-89E9-27A0EF5054C3}" type="slidenum">
              <a:rPr lang="it-IT" smtClean="0"/>
              <a:t>‹N›</a:t>
            </a:fld>
            <a:endParaRPr lang="it-IT"/>
          </a:p>
        </p:txBody>
      </p:sp>
    </p:spTree>
    <p:extLst>
      <p:ext uri="{BB962C8B-B14F-4D97-AF65-F5344CB8AC3E}">
        <p14:creationId xmlns:p14="http://schemas.microsoft.com/office/powerpoint/2010/main" val="268988468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20231360"/>
      </p:ext>
    </p:extLst>
  </p:cSld>
  <p:clrMap bg1="lt1" tx1="dk1" bg2="lt2" tx2="dk2" accent1="accent1" accent2="accent2" accent3="accent3" accent4="accent4" accent5="accent5" accent6="accent6" hlink="hlink" folHlink="folHlink"/>
  <p:sldLayoutIdLst>
    <p:sldLayoutId id="21474838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26689932"/>
      </p:ext>
    </p:extLst>
  </p:cSld>
  <p:clrMap bg1="lt1" tx1="dk1" bg2="lt2" tx2="dk2" accent1="accent1" accent2="accent2" accent3="accent3" accent4="accent4" accent5="accent5" accent6="accent6" hlink="hlink" folHlink="folHlink"/>
  <p:sldLayoutIdLst>
    <p:sldLayoutId id="21474838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79993524"/>
      </p:ext>
    </p:extLst>
  </p:cSld>
  <p:clrMap bg1="lt1" tx1="dk1" bg2="lt2" tx2="dk2" accent1="accent1" accent2="accent2" accent3="accent3" accent4="accent4" accent5="accent5" accent6="accent6" hlink="hlink" folHlink="folHlink"/>
  <p:sldLayoutIdLst>
    <p:sldLayoutId id="21474838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55495451"/>
      </p:ext>
    </p:extLst>
  </p:cSld>
  <p:clrMap bg1="lt1" tx1="dk1" bg2="lt2" tx2="dk2" accent1="accent1" accent2="accent2" accent3="accent3" accent4="accent4" accent5="accent5" accent6="accent6" hlink="hlink" folHlink="folHlink"/>
  <p:sldLayoutIdLst>
    <p:sldLayoutId id="21474838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87048400"/>
      </p:ext>
    </p:extLst>
  </p:cSld>
  <p:clrMap bg1="lt1" tx1="dk1" bg2="lt2" tx2="dk2" accent1="accent1" accent2="accent2" accent3="accent3" accent4="accent4" accent5="accent5" accent6="accent6" hlink="hlink" folHlink="folHlink"/>
  <p:sldLayoutIdLst>
    <p:sldLayoutId id="21474838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70680361"/>
      </p:ext>
    </p:extLst>
  </p:cSld>
  <p:clrMap bg1="lt1" tx1="dk1" bg2="lt2" tx2="dk2" accent1="accent1" accent2="accent2" accent3="accent3" accent4="accent4" accent5="accent5" accent6="accent6" hlink="hlink" folHlink="folHlink"/>
  <p:sldLayoutIdLst>
    <p:sldLayoutId id="21474838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71528271"/>
      </p:ext>
    </p:extLst>
  </p:cSld>
  <p:clrMap bg1="lt1" tx1="dk1" bg2="lt2" tx2="dk2" accent1="accent1" accent2="accent2" accent3="accent3" accent4="accent4" accent5="accent5" accent6="accent6" hlink="hlink" folHlink="folHlink"/>
  <p:sldLayoutIdLst>
    <p:sldLayoutId id="21474838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67226609"/>
      </p:ext>
    </p:extLst>
  </p:cSld>
  <p:clrMap bg1="lt1" tx1="dk1" bg2="lt2" tx2="dk2" accent1="accent1" accent2="accent2" accent3="accent3" accent4="accent4" accent5="accent5" accent6="accent6" hlink="hlink" folHlink="folHlink"/>
  <p:sldLayoutIdLst>
    <p:sldLayoutId id="21474838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24705959"/>
      </p:ext>
    </p:extLst>
  </p:cSld>
  <p:clrMap bg1="lt1" tx1="dk1" bg2="lt2" tx2="dk2" accent1="accent1" accent2="accent2" accent3="accent3" accent4="accent4" accent5="accent5" accent6="accent6" hlink="hlink" folHlink="folHlink"/>
  <p:sldLayoutIdLst>
    <p:sldLayoutId id="21474837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15155534"/>
      </p:ext>
    </p:extLst>
  </p:cSld>
  <p:clrMap bg1="lt1" tx1="dk1" bg2="lt2" tx2="dk2" accent1="accent1" accent2="accent2" accent3="accent3" accent4="accent4" accent5="accent5" accent6="accent6" hlink="hlink" folHlink="folHlink"/>
  <p:sldLayoutIdLst>
    <p:sldLayoutId id="21474837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80099894"/>
      </p:ext>
    </p:extLst>
  </p:cSld>
  <p:clrMap bg1="lt1" tx1="dk1" bg2="lt2" tx2="dk2" accent1="accent1" accent2="accent2" accent3="accent3" accent4="accent4" accent5="accent5" accent6="accent6" hlink="hlink" folHlink="folHlink"/>
  <p:sldLayoutIdLst>
    <p:sldLayoutId id="21474837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50909994"/>
      </p:ext>
    </p:extLst>
  </p:cSld>
  <p:clrMap bg1="lt1" tx1="dk1" bg2="lt2" tx2="dk2" accent1="accent1" accent2="accent2" accent3="accent3" accent4="accent4" accent5="accent5" accent6="accent6" hlink="hlink" folHlink="folHlink"/>
  <p:sldLayoutIdLst>
    <p:sldLayoutId id="21474837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24303529"/>
      </p:ext>
    </p:extLst>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41261376"/>
      </p:ext>
    </p:extLst>
  </p:cSld>
  <p:clrMap bg1="lt1" tx1="dk1" bg2="lt2" tx2="dk2" accent1="accent1" accent2="accent2" accent3="accent3" accent4="accent4" accent5="accent5" accent6="accent6" hlink="hlink" folHlink="folHlink"/>
  <p:sldLayoutIdLst>
    <p:sldLayoutId id="21474838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95382103"/>
      </p:ext>
    </p:extLst>
  </p:cSld>
  <p:clrMap bg1="lt1" tx1="dk1" bg2="lt2" tx2="dk2" accent1="accent1" accent2="accent2" accent3="accent3" accent4="accent4" accent5="accent5" accent6="accent6" hlink="hlink" folHlink="folHlink"/>
  <p:sldLayoutIdLst>
    <p:sldLayoutId id="21474838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8000">
              <a:schemeClr val="accent1">
                <a:lumMod val="20000"/>
                <a:lumOff val="80000"/>
              </a:schemeClr>
            </a:gs>
            <a:gs pos="85000">
              <a:srgbClr val="FFDD71"/>
            </a:gs>
            <a:gs pos="100000">
              <a:srgbClr val="FFC1C1"/>
            </a:gs>
            <a:gs pos="73000">
              <a:srgbClr val="FFEA8B"/>
            </a:gs>
            <a:gs pos="58000">
              <a:srgbClr val="FFFBAF"/>
            </a:gs>
            <a:gs pos="38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E5C2-826D-40ED-9122-13FEF5D3C881}" type="datetimeFigureOut">
              <a:rPr lang="it-IT" smtClean="0">
                <a:solidFill>
                  <a:prstClr val="black">
                    <a:tint val="75000"/>
                  </a:prstClr>
                </a:solidFill>
              </a:rPr>
              <a:pPr/>
              <a:t>21/04/2020</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2E874-0C89-4C83-A973-3FE2D572D5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22236291"/>
      </p:ext>
    </p:extLst>
  </p:cSld>
  <p:clrMap bg1="lt1" tx1="dk1" bg2="lt2" tx2="dk2" accent1="accent1" accent2="accent2" accent3="accent3" accent4="accent4" accent5="accent5" accent6="accent6" hlink="hlink" folHlink="folHlink"/>
  <p:sldLayoutIdLst>
    <p:sldLayoutId id="21474838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8.xml"/><Relationship Id="rId7" Type="http://schemas.openxmlformats.org/officeDocument/2006/relationships/image" Target="../media/image23.jpg"/><Relationship Id="rId2" Type="http://schemas.openxmlformats.org/officeDocument/2006/relationships/audio" Target="../media/media3.mp4"/><Relationship Id="rId1" Type="http://schemas.microsoft.com/office/2007/relationships/media" Target="../media/media3.mp4"/><Relationship Id="rId6" Type="http://schemas.openxmlformats.org/officeDocument/2006/relationships/image" Target="../media/image22.jpg"/><Relationship Id="rId11" Type="http://schemas.openxmlformats.org/officeDocument/2006/relationships/image" Target="../media/image3.png"/><Relationship Id="rId5" Type="http://schemas.openxmlformats.org/officeDocument/2006/relationships/image" Target="../media/image21.jpe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image" Target="../media/image30.jpg"/><Relationship Id="rId2" Type="http://schemas.openxmlformats.org/officeDocument/2006/relationships/audio" Target="../media/media4.mp4"/><Relationship Id="rId1" Type="http://schemas.microsoft.com/office/2007/relationships/media" Target="../media/media4.mp4"/><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image" Target="../media/image34.jpg"/><Relationship Id="rId2" Type="http://schemas.openxmlformats.org/officeDocument/2006/relationships/audio" Target="../media/media5.mp4"/><Relationship Id="rId1" Type="http://schemas.microsoft.com/office/2007/relationships/media" Target="../media/media5.mp4"/><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1.xml"/><Relationship Id="rId7" Type="http://schemas.openxmlformats.org/officeDocument/2006/relationships/image" Target="../media/image38.jpg"/><Relationship Id="rId2" Type="http://schemas.openxmlformats.org/officeDocument/2006/relationships/audio" Target="../media/media6.mp4"/><Relationship Id="rId1" Type="http://schemas.microsoft.com/office/2007/relationships/media" Target="../media/media6.mp4"/><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7.mp4"/><Relationship Id="rId1" Type="http://schemas.microsoft.com/office/2007/relationships/media" Target="../media/media7.mp4"/><Relationship Id="rId6" Type="http://schemas.openxmlformats.org/officeDocument/2006/relationships/image" Target="../media/image3.png"/><Relationship Id="rId5" Type="http://schemas.openxmlformats.org/officeDocument/2006/relationships/image" Target="../media/image40.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8.mp4"/><Relationship Id="rId1" Type="http://schemas.microsoft.com/office/2007/relationships/media" Target="../media/media8.mp4"/><Relationship Id="rId6" Type="http://schemas.openxmlformats.org/officeDocument/2006/relationships/image" Target="../media/image3.png"/><Relationship Id="rId5" Type="http://schemas.openxmlformats.org/officeDocument/2006/relationships/image" Target="../media/image42.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jpeg"/><Relationship Id="rId18" Type="http://schemas.openxmlformats.org/officeDocument/2006/relationships/image" Target="../media/image57.jpg"/><Relationship Id="rId3" Type="http://schemas.openxmlformats.org/officeDocument/2006/relationships/slideLayout" Target="../slideLayouts/slideLayout24.xml"/><Relationship Id="rId21" Type="http://schemas.openxmlformats.org/officeDocument/2006/relationships/image" Target="../media/image3.png"/><Relationship Id="rId7" Type="http://schemas.openxmlformats.org/officeDocument/2006/relationships/image" Target="../media/image46.jpg"/><Relationship Id="rId12" Type="http://schemas.openxmlformats.org/officeDocument/2006/relationships/image" Target="../media/image51.jpg"/><Relationship Id="rId17" Type="http://schemas.openxmlformats.org/officeDocument/2006/relationships/image" Target="../media/image56.jpeg"/><Relationship Id="rId2" Type="http://schemas.openxmlformats.org/officeDocument/2006/relationships/audio" Target="../media/media9.mp4"/><Relationship Id="rId16" Type="http://schemas.openxmlformats.org/officeDocument/2006/relationships/image" Target="../media/image55.jpeg"/><Relationship Id="rId20" Type="http://schemas.openxmlformats.org/officeDocument/2006/relationships/image" Target="../media/image59.png"/><Relationship Id="rId1" Type="http://schemas.microsoft.com/office/2007/relationships/media" Target="../media/media9.mp4"/><Relationship Id="rId6" Type="http://schemas.openxmlformats.org/officeDocument/2006/relationships/image" Target="../media/image45.jpeg"/><Relationship Id="rId11" Type="http://schemas.openxmlformats.org/officeDocument/2006/relationships/image" Target="../media/image50.jpg"/><Relationship Id="rId5" Type="http://schemas.openxmlformats.org/officeDocument/2006/relationships/image" Target="../media/image44.jpeg"/><Relationship Id="rId15" Type="http://schemas.openxmlformats.org/officeDocument/2006/relationships/image" Target="../media/image54.jpg"/><Relationship Id="rId10" Type="http://schemas.openxmlformats.org/officeDocument/2006/relationships/image" Target="../media/image49.jpg"/><Relationship Id="rId19" Type="http://schemas.openxmlformats.org/officeDocument/2006/relationships/image" Target="../media/image58.jpg"/><Relationship Id="rId4" Type="http://schemas.openxmlformats.org/officeDocument/2006/relationships/image" Target="../media/image43.jpg"/><Relationship Id="rId9" Type="http://schemas.openxmlformats.org/officeDocument/2006/relationships/image" Target="../media/image48.jpg"/><Relationship Id="rId1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9.jpg"/><Relationship Id="rId18" Type="http://schemas.openxmlformats.org/officeDocument/2006/relationships/image" Target="../media/image74.jpg"/><Relationship Id="rId3" Type="http://schemas.openxmlformats.org/officeDocument/2006/relationships/slideLayout" Target="../slideLayouts/slideLayout25.xml"/><Relationship Id="rId21" Type="http://schemas.openxmlformats.org/officeDocument/2006/relationships/image" Target="../media/image77.jpg"/><Relationship Id="rId7" Type="http://schemas.openxmlformats.org/officeDocument/2006/relationships/image" Target="../media/image63.jpg"/><Relationship Id="rId12" Type="http://schemas.openxmlformats.org/officeDocument/2006/relationships/image" Target="../media/image68.jpg"/><Relationship Id="rId17" Type="http://schemas.openxmlformats.org/officeDocument/2006/relationships/image" Target="../media/image73.jpeg"/><Relationship Id="rId2" Type="http://schemas.openxmlformats.org/officeDocument/2006/relationships/audio" Target="../media/media10.mp4"/><Relationship Id="rId16" Type="http://schemas.openxmlformats.org/officeDocument/2006/relationships/image" Target="../media/image72.jpg"/><Relationship Id="rId20" Type="http://schemas.openxmlformats.org/officeDocument/2006/relationships/image" Target="../media/image76.jpg"/><Relationship Id="rId1" Type="http://schemas.microsoft.com/office/2007/relationships/media" Target="../media/media10.mp4"/><Relationship Id="rId6" Type="http://schemas.openxmlformats.org/officeDocument/2006/relationships/image" Target="../media/image62.jpg"/><Relationship Id="rId11" Type="http://schemas.openxmlformats.org/officeDocument/2006/relationships/image" Target="../media/image67.jpg"/><Relationship Id="rId5" Type="http://schemas.openxmlformats.org/officeDocument/2006/relationships/image" Target="../media/image61.jpg"/><Relationship Id="rId15" Type="http://schemas.openxmlformats.org/officeDocument/2006/relationships/image" Target="../media/image71.jpg"/><Relationship Id="rId23" Type="http://schemas.openxmlformats.org/officeDocument/2006/relationships/image" Target="../media/image3.png"/><Relationship Id="rId10" Type="http://schemas.openxmlformats.org/officeDocument/2006/relationships/image" Target="../media/image66.jpg"/><Relationship Id="rId19" Type="http://schemas.openxmlformats.org/officeDocument/2006/relationships/image" Target="../media/image75.jpg"/><Relationship Id="rId4" Type="http://schemas.openxmlformats.org/officeDocument/2006/relationships/image" Target="../media/image60.jpg"/><Relationship Id="rId9" Type="http://schemas.openxmlformats.org/officeDocument/2006/relationships/image" Target="../media/image65.jpg"/><Relationship Id="rId14" Type="http://schemas.openxmlformats.org/officeDocument/2006/relationships/image" Target="../media/image70.jpg"/><Relationship Id="rId22" Type="http://schemas.openxmlformats.org/officeDocument/2006/relationships/image" Target="../media/image78.jpg"/></Relationships>
</file>

<file path=ppt/slides/_rels/slide2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slideLayout" Target="../slideLayouts/slideLayout26.xml"/><Relationship Id="rId7" Type="http://schemas.openxmlformats.org/officeDocument/2006/relationships/image" Target="../media/image82.jpg"/><Relationship Id="rId12" Type="http://schemas.openxmlformats.org/officeDocument/2006/relationships/image" Target="../media/image3.png"/><Relationship Id="rId2" Type="http://schemas.openxmlformats.org/officeDocument/2006/relationships/audio" Target="../media/media11.mp4"/><Relationship Id="rId1" Type="http://schemas.microsoft.com/office/2007/relationships/media" Target="../media/media11.mp4"/><Relationship Id="rId6" Type="http://schemas.openxmlformats.org/officeDocument/2006/relationships/image" Target="../media/image81.gif"/><Relationship Id="rId11" Type="http://schemas.openxmlformats.org/officeDocument/2006/relationships/image" Target="../media/image86.jpeg"/><Relationship Id="rId5" Type="http://schemas.openxmlformats.org/officeDocument/2006/relationships/image" Target="../media/image80.jpg"/><Relationship Id="rId10" Type="http://schemas.openxmlformats.org/officeDocument/2006/relationships/image" Target="../media/image85.jpg"/><Relationship Id="rId4" Type="http://schemas.openxmlformats.org/officeDocument/2006/relationships/image" Target="../media/image79.jpeg"/><Relationship Id="rId9" Type="http://schemas.openxmlformats.org/officeDocument/2006/relationships/image" Target="../media/image84.jp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image" Target="../media/image90.jpg"/><Relationship Id="rId12" Type="http://schemas.openxmlformats.org/officeDocument/2006/relationships/image" Target="../media/image95.jpg"/><Relationship Id="rId2" Type="http://schemas.openxmlformats.org/officeDocument/2006/relationships/audio" Target="../media/media12.mp4"/><Relationship Id="rId1" Type="http://schemas.microsoft.com/office/2007/relationships/media" Target="../media/media12.mp4"/><Relationship Id="rId6" Type="http://schemas.openxmlformats.org/officeDocument/2006/relationships/image" Target="../media/image89.jpg"/><Relationship Id="rId11" Type="http://schemas.openxmlformats.org/officeDocument/2006/relationships/image" Target="../media/image94.jpg"/><Relationship Id="rId5" Type="http://schemas.openxmlformats.org/officeDocument/2006/relationships/image" Target="../media/image88.jpg"/><Relationship Id="rId10" Type="http://schemas.openxmlformats.org/officeDocument/2006/relationships/image" Target="../media/image93.gif"/><Relationship Id="rId4" Type="http://schemas.openxmlformats.org/officeDocument/2006/relationships/image" Target="../media/image87.jpg"/><Relationship Id="rId9" Type="http://schemas.openxmlformats.org/officeDocument/2006/relationships/image" Target="../media/image92.jpeg"/></Relationships>
</file>

<file path=ppt/slides/_rels/slide23.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slideLayout" Target="../slideLayouts/slideLayout28.xml"/><Relationship Id="rId7" Type="http://schemas.openxmlformats.org/officeDocument/2006/relationships/image" Target="../media/image99.jpg"/><Relationship Id="rId12" Type="http://schemas.openxmlformats.org/officeDocument/2006/relationships/image" Target="../media/image3.png"/><Relationship Id="rId2" Type="http://schemas.openxmlformats.org/officeDocument/2006/relationships/audio" Target="../media/media13.mp4"/><Relationship Id="rId1" Type="http://schemas.microsoft.com/office/2007/relationships/media" Target="../media/media13.mp4"/><Relationship Id="rId6" Type="http://schemas.openxmlformats.org/officeDocument/2006/relationships/image" Target="../media/image98.jpg"/><Relationship Id="rId11" Type="http://schemas.openxmlformats.org/officeDocument/2006/relationships/image" Target="../media/image103.jp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g"/><Relationship Id="rId9" Type="http://schemas.openxmlformats.org/officeDocument/2006/relationships/image" Target="../media/image101.jpeg"/></Relationships>
</file>

<file path=ppt/slides/_rels/slide24.xml.rels><?xml version="1.0" encoding="UTF-8" standalone="yes"?>
<Relationships xmlns="http://schemas.openxmlformats.org/package/2006/relationships"><Relationship Id="rId8" Type="http://schemas.openxmlformats.org/officeDocument/2006/relationships/image" Target="../media/image106.jpg"/><Relationship Id="rId13" Type="http://schemas.openxmlformats.org/officeDocument/2006/relationships/image" Target="../media/image111.jpg"/><Relationship Id="rId3" Type="http://schemas.microsoft.com/office/2007/relationships/media" Target="../media/media15.mp3"/><Relationship Id="rId7" Type="http://schemas.openxmlformats.org/officeDocument/2006/relationships/image" Target="../media/image105.jpg"/><Relationship Id="rId12" Type="http://schemas.openxmlformats.org/officeDocument/2006/relationships/image" Target="../media/image110.png"/><Relationship Id="rId2" Type="http://schemas.openxmlformats.org/officeDocument/2006/relationships/audio" Target="../media/media14.mp4"/><Relationship Id="rId1" Type="http://schemas.microsoft.com/office/2007/relationships/media" Target="../media/media14.mp4"/><Relationship Id="rId6" Type="http://schemas.openxmlformats.org/officeDocument/2006/relationships/image" Target="../media/image104.jpg"/><Relationship Id="rId11" Type="http://schemas.openxmlformats.org/officeDocument/2006/relationships/image" Target="../media/image109.jpg"/><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image" Target="../media/image108.jpg"/><Relationship Id="rId4" Type="http://schemas.openxmlformats.org/officeDocument/2006/relationships/audio" Target="../media/media15.mp3"/><Relationship Id="rId9" Type="http://schemas.openxmlformats.org/officeDocument/2006/relationships/image" Target="../media/image107.jpg"/><Relationship Id="rId14" Type="http://schemas.openxmlformats.org/officeDocument/2006/relationships/image" Target="../media/image112.jpe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image" Target="../media/image116.jpg"/><Relationship Id="rId2" Type="http://schemas.openxmlformats.org/officeDocument/2006/relationships/audio" Target="../media/media16.mp4"/><Relationship Id="rId1" Type="http://schemas.microsoft.com/office/2007/relationships/media" Target="../media/media16.mp4"/><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26.xml.rels><?xml version="1.0" encoding="UTF-8" standalone="yes"?>
<Relationships xmlns="http://schemas.openxmlformats.org/package/2006/relationships"><Relationship Id="rId8" Type="http://schemas.openxmlformats.org/officeDocument/2006/relationships/image" Target="../media/image121.jpg"/><Relationship Id="rId3" Type="http://schemas.openxmlformats.org/officeDocument/2006/relationships/slideLayout" Target="../slideLayouts/slideLayout31.xml"/><Relationship Id="rId7" Type="http://schemas.openxmlformats.org/officeDocument/2006/relationships/image" Target="../media/image120.jpg"/><Relationship Id="rId12" Type="http://schemas.openxmlformats.org/officeDocument/2006/relationships/image" Target="../media/image3.png"/><Relationship Id="rId2" Type="http://schemas.openxmlformats.org/officeDocument/2006/relationships/audio" Target="../media/media17.mp4"/><Relationship Id="rId1" Type="http://schemas.microsoft.com/office/2007/relationships/media" Target="../media/media17.mp4"/><Relationship Id="rId6" Type="http://schemas.openxmlformats.org/officeDocument/2006/relationships/image" Target="../media/image119.jpg"/><Relationship Id="rId11" Type="http://schemas.openxmlformats.org/officeDocument/2006/relationships/image" Target="../media/image124.jpeg"/><Relationship Id="rId5" Type="http://schemas.openxmlformats.org/officeDocument/2006/relationships/image" Target="../media/image118.jpg"/><Relationship Id="rId10" Type="http://schemas.openxmlformats.org/officeDocument/2006/relationships/image" Target="../media/image123.jpg"/><Relationship Id="rId4" Type="http://schemas.openxmlformats.org/officeDocument/2006/relationships/image" Target="../media/image117.jpg"/><Relationship Id="rId9" Type="http://schemas.openxmlformats.org/officeDocument/2006/relationships/image" Target="../media/image122.jpg"/></Relationships>
</file>

<file path=ppt/slides/_rels/slide27.xml.rels><?xml version="1.0" encoding="UTF-8" standalone="yes"?>
<Relationships xmlns="http://schemas.openxmlformats.org/package/2006/relationships"><Relationship Id="rId8" Type="http://schemas.openxmlformats.org/officeDocument/2006/relationships/image" Target="../media/image128.jpg"/><Relationship Id="rId13"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image" Target="../media/image18.png"/><Relationship Id="rId12" Type="http://schemas.openxmlformats.org/officeDocument/2006/relationships/image" Target="../media/image132.jpg"/><Relationship Id="rId2" Type="http://schemas.openxmlformats.org/officeDocument/2006/relationships/audio" Target="../media/media18.mp4"/><Relationship Id="rId1" Type="http://schemas.microsoft.com/office/2007/relationships/media" Target="../media/media18.mp4"/><Relationship Id="rId6" Type="http://schemas.openxmlformats.org/officeDocument/2006/relationships/image" Target="../media/image127.jpg"/><Relationship Id="rId11" Type="http://schemas.openxmlformats.org/officeDocument/2006/relationships/image" Target="../media/image131.gif"/><Relationship Id="rId5" Type="http://schemas.openxmlformats.org/officeDocument/2006/relationships/image" Target="../media/image126.jpeg"/><Relationship Id="rId10" Type="http://schemas.openxmlformats.org/officeDocument/2006/relationships/image" Target="../media/image130.gif"/><Relationship Id="rId4" Type="http://schemas.openxmlformats.org/officeDocument/2006/relationships/image" Target="../media/image125.jpeg"/><Relationship Id="rId9" Type="http://schemas.openxmlformats.org/officeDocument/2006/relationships/image" Target="../media/image129.jpg"/></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4" cstate="print">
            <a:extLst>
              <a:ext uri="{28A0092B-C50C-407E-A947-70E740481C1C}">
                <a14:useLocalDpi xmlns:a14="http://schemas.microsoft.com/office/drawing/2010/main" val="0"/>
              </a:ext>
            </a:extLst>
          </a:blip>
          <a:srcRect l="2644" t="6520" r="1923" b="11555"/>
          <a:stretch/>
        </p:blipFill>
        <p:spPr>
          <a:xfrm>
            <a:off x="5682632" y="138380"/>
            <a:ext cx="3337543" cy="3063478"/>
          </a:xfrm>
          <a:prstGeom prst="rect">
            <a:avLst/>
          </a:prstGeom>
        </p:spPr>
      </p:pic>
      <p:sp>
        <p:nvSpPr>
          <p:cNvPr id="2" name="Rettangolo 1"/>
          <p:cNvSpPr/>
          <p:nvPr/>
        </p:nvSpPr>
        <p:spPr>
          <a:xfrm>
            <a:off x="572931" y="2786360"/>
            <a:ext cx="10703250" cy="830997"/>
          </a:xfrm>
          <a:prstGeom prst="rect">
            <a:avLst/>
          </a:prstGeom>
          <a:noFill/>
        </p:spPr>
        <p:txBody>
          <a:bodyPr wrap="none" lIns="91440" tIns="45720" rIns="91440" bIns="45720">
            <a:spAutoFit/>
          </a:bodyPr>
          <a:lstStyle/>
          <a:p>
            <a:pPr algn="ctr"/>
            <a:r>
              <a:rPr lang="it-IT" sz="4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L’OMS dichiara il Covid-19 pandemia</a:t>
            </a:r>
            <a:endParaRPr lang="it-IT"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3931712"/>
            <a:ext cx="2505081" cy="2220891"/>
          </a:xfrm>
          <a:prstGeom prst="rect">
            <a:avLst/>
          </a:prstGeom>
        </p:spPr>
      </p:pic>
      <p:pic>
        <p:nvPicPr>
          <p:cNvPr id="11" name="INFINITY_-_Epic_Futuristic_Music_Mix_Atmospheric_Sci-Fi_Music">
            <a:hlinkClick r:id="" action="ppaction://media"/>
          </p:cNvPr>
          <p:cNvPicPr>
            <a:picLocks noChangeAspect="1"/>
          </p:cNvPicPr>
          <p:nvPr>
            <a:audioFile r:link="rId2"/>
            <p:extLst>
              <p:ext uri="{DAA4B4D4-6D71-4841-9C94-3DE7FCFB9230}">
                <p14:media xmlns:p14="http://schemas.microsoft.com/office/powerpoint/2010/main" r:embed="rId1">
                  <p14:fade out="250"/>
                </p14:media>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16326318"/>
      </p:ext>
    </p:extLst>
  </p:cSld>
  <p:clrMapOvr>
    <a:masterClrMapping/>
  </p:clrMapOvr>
  <mc:AlternateContent xmlns:mc="http://schemas.openxmlformats.org/markup-compatibility/2006" xmlns:p14="http://schemas.microsoft.com/office/powerpoint/2010/main">
    <mc:Choice Requires="p14">
      <p:transition spd="slow" p14:dur="2000" advClick="0" advTm="1000">
        <p14:honeycomb/>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showWhenStopped="0">
                <p:cTn id="7"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0926" y="1139839"/>
            <a:ext cx="10312591" cy="1477328"/>
          </a:xfrm>
          <a:prstGeom prst="rect">
            <a:avLst/>
          </a:prstGeom>
        </p:spPr>
        <p:txBody>
          <a:bodyPr wrap="square">
            <a:spAutoFit/>
          </a:bodyPr>
          <a:lstStyle/>
          <a:p>
            <a:pPr algn="just"/>
            <a:r>
              <a:rPr lang="it-IT" dirty="0"/>
              <a:t>La pandemia di COVID-19 del 2020 in Italia ha avuto le sue manifestazioni epidemiche iniziali il 30 gennaio, quando due turisti provenienti dalla Cina sono risultati positivi per il virus SARS-CoV-2 a Roma</a:t>
            </a:r>
            <a:r>
              <a:rPr lang="it-IT" dirty="0" smtClean="0"/>
              <a:t>. Un </a:t>
            </a:r>
            <a:r>
              <a:rPr lang="it-IT" dirty="0"/>
              <a:t>focolaio di infezioni di COVID-19 è stato successivamente rilevato a partire da 16 casi confermati in Lombardia il 21 febbraio</a:t>
            </a:r>
            <a:r>
              <a:rPr lang="it-IT" dirty="0" smtClean="0"/>
              <a:t>, </a:t>
            </a:r>
            <a:r>
              <a:rPr lang="it-IT" dirty="0"/>
              <a:t>aumentati a 60 il giorno </a:t>
            </a:r>
            <a:r>
              <a:rPr lang="it-IT" dirty="0" smtClean="0"/>
              <a:t>successivo con </a:t>
            </a:r>
            <a:r>
              <a:rPr lang="it-IT" dirty="0"/>
              <a:t>i primi decessi segnalati negli stessi giorni. </a:t>
            </a:r>
            <a:endParaRPr lang="it-IT" dirty="0" smtClean="0"/>
          </a:p>
        </p:txBody>
      </p:sp>
      <p:sp>
        <p:nvSpPr>
          <p:cNvPr id="4" name="Rettangolo 3"/>
          <p:cNvSpPr/>
          <p:nvPr/>
        </p:nvSpPr>
        <p:spPr>
          <a:xfrm>
            <a:off x="103151" y="228577"/>
            <a:ext cx="4875382" cy="646331"/>
          </a:xfrm>
          <a:prstGeom prst="rect">
            <a:avLst/>
          </a:prstGeom>
          <a:noFill/>
        </p:spPr>
        <p:txBody>
          <a:bodyPr wrap="square" lIns="91440" tIns="45720" rIns="91440" bIns="45720">
            <a:spAutoFit/>
          </a:bodyPr>
          <a:lstStyle/>
          <a:p>
            <a:pPr algn="ctr"/>
            <a:r>
              <a:rPr lang="it-IT" sz="3600" b="1" cap="none" spc="0" dirty="0" smtClean="0">
                <a:ln w="13462">
                  <a:solidFill>
                    <a:schemeClr val="bg1"/>
                  </a:solidFill>
                  <a:prstDash val="solid"/>
                </a:ln>
                <a:solidFill>
                  <a:srgbClr val="FF0000"/>
                </a:solidFill>
                <a:effectLst>
                  <a:outerShdw dist="38100" dir="2700000" algn="bl" rotWithShape="0">
                    <a:schemeClr val="accent5"/>
                  </a:outerShdw>
                </a:effectLst>
              </a:rPr>
              <a:t>La pandemia in Italia</a:t>
            </a:r>
            <a:endParaRPr lang="it-IT" sz="3600" b="1" cap="none" spc="0" dirty="0">
              <a:ln w="13462">
                <a:solidFill>
                  <a:schemeClr val="bg1"/>
                </a:solidFill>
                <a:prstDash val="solid"/>
              </a:ln>
              <a:solidFill>
                <a:srgbClr val="FF0000"/>
              </a:solidFill>
              <a:effectLst>
                <a:outerShdw dist="38100" dir="2700000" algn="bl" rotWithShape="0">
                  <a:schemeClr val="accent5"/>
                </a:outerShdw>
              </a:effectLst>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26" y="2952363"/>
            <a:ext cx="5766319" cy="3655846"/>
          </a:xfrm>
          <a:prstGeom prst="rect">
            <a:avLst/>
          </a:prstGeom>
          <a:ln>
            <a:noFill/>
          </a:ln>
          <a:effectLst>
            <a:softEdge rad="112500"/>
          </a:effectLst>
        </p:spPr>
      </p:pic>
      <p:sp>
        <p:nvSpPr>
          <p:cNvPr id="6" name="Rettangolo 5"/>
          <p:cNvSpPr/>
          <p:nvPr/>
        </p:nvSpPr>
        <p:spPr>
          <a:xfrm>
            <a:off x="6176452" y="3349125"/>
            <a:ext cx="4631381" cy="2862322"/>
          </a:xfrm>
          <a:prstGeom prst="rect">
            <a:avLst/>
          </a:prstGeom>
        </p:spPr>
        <p:txBody>
          <a:bodyPr wrap="square">
            <a:spAutoFit/>
          </a:bodyPr>
          <a:lstStyle/>
          <a:p>
            <a:pPr lvl="0" algn="just"/>
            <a:r>
              <a:rPr lang="it-IT" dirty="0">
                <a:solidFill>
                  <a:prstClr val="black"/>
                </a:solidFill>
              </a:rPr>
              <a:t>Alla data del 28 marzo 2020 sono stati registrati 92 472 casi positivi di coronavirus, tra cui 12 384 persone guarite e 10 023 persone decedute, e sono stati effettuati 429 526 tamponi per il virus, rendendo l'Italia il secondo paese al mondo per numero di casi attivi e per numero di casi totali, dopo gli Stati Uniti, e il primo al mondo per numero di decessi</a:t>
            </a:r>
            <a:r>
              <a:rPr lang="it-IT" dirty="0" smtClean="0">
                <a:solidFill>
                  <a:prstClr val="black"/>
                </a:solidFill>
              </a:rPr>
              <a:t>.</a:t>
            </a:r>
            <a:endParaRPr lang="it-IT" dirty="0">
              <a:solidFill>
                <a:prstClr val="black"/>
              </a:solidFill>
            </a:endParaRPr>
          </a:p>
        </p:txBody>
      </p:sp>
    </p:spTree>
    <p:extLst>
      <p:ext uri="{BB962C8B-B14F-4D97-AF65-F5344CB8AC3E}">
        <p14:creationId xmlns:p14="http://schemas.microsoft.com/office/powerpoint/2010/main" val="3421916636"/>
      </p:ext>
    </p:extLst>
  </p:cSld>
  <p:clrMapOvr>
    <a:masterClrMapping/>
  </p:clrMapOvr>
  <mc:AlternateContent xmlns:mc="http://schemas.openxmlformats.org/markup-compatibility/2006" xmlns:p14="http://schemas.microsoft.com/office/powerpoint/2010/main">
    <mc:Choice Requires="p14">
      <p:transition spd="slow" p14:dur="800" advClick="0" advTm="55000">
        <p:circle/>
      </p:transition>
    </mc:Choice>
    <mc:Fallback xmlns="">
      <p:transition spd="slow" advClick="0" advTm="55000">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218" y="544963"/>
            <a:ext cx="4609322" cy="6006086"/>
          </a:xfrm>
          <a:prstGeom prst="rect">
            <a:avLst/>
          </a:prstGeom>
        </p:spPr>
      </p:pic>
      <p:sp>
        <p:nvSpPr>
          <p:cNvPr id="6" name="Rettangolo 5"/>
          <p:cNvSpPr/>
          <p:nvPr/>
        </p:nvSpPr>
        <p:spPr>
          <a:xfrm>
            <a:off x="466725" y="1704975"/>
            <a:ext cx="4719929" cy="4247317"/>
          </a:xfrm>
          <a:prstGeom prst="rect">
            <a:avLst/>
          </a:prstGeom>
        </p:spPr>
        <p:txBody>
          <a:bodyPr wrap="square">
            <a:spAutoFit/>
          </a:bodyPr>
          <a:lstStyle/>
          <a:p>
            <a:pPr algn="just"/>
            <a:r>
              <a:rPr lang="it-IT" dirty="0" smtClean="0"/>
              <a:t>L'8 marzo 2020, il primo ministro Conte ha affermato che gran parte dei territori del nord Italia, tra cui Milano, Venezia e tutta la regione Lombardia, </a:t>
            </a:r>
            <a:r>
              <a:rPr lang="it-IT" u="sng" dirty="0" smtClean="0"/>
              <a:t>sarebbero stati messi in quarantena</a:t>
            </a:r>
            <a:r>
              <a:rPr lang="it-IT" dirty="0" smtClean="0"/>
              <a:t>, con restrizioni di movimento che avrebbero colpito circa 16 milioni di persone. </a:t>
            </a:r>
            <a:endParaRPr lang="it-IT" dirty="0"/>
          </a:p>
          <a:p>
            <a:pPr algn="just"/>
            <a:endParaRPr lang="it-IT" dirty="0" smtClean="0"/>
          </a:p>
          <a:p>
            <a:pPr algn="just"/>
            <a:endParaRPr lang="it-IT" dirty="0" smtClean="0"/>
          </a:p>
          <a:p>
            <a:pPr algn="just"/>
            <a:r>
              <a:rPr lang="it-IT" dirty="0" smtClean="0"/>
              <a:t>La sera del 9 marzo 2020 la quarantena è stata estesa a tutta l'Italia, dichiarata interamente </a:t>
            </a:r>
            <a:r>
              <a:rPr lang="it-IT" u="sng" dirty="0" smtClean="0">
                <a:solidFill>
                  <a:srgbClr val="FF0000"/>
                </a:solidFill>
              </a:rPr>
              <a:t>«zona rossa»</a:t>
            </a:r>
            <a:r>
              <a:rPr lang="it-IT" dirty="0" smtClean="0">
                <a:solidFill>
                  <a:srgbClr val="FF0000"/>
                </a:solidFill>
              </a:rPr>
              <a:t> </a:t>
            </a:r>
            <a:r>
              <a:rPr lang="it-IT" dirty="0" smtClean="0"/>
              <a:t>e </a:t>
            </a:r>
            <a:r>
              <a:rPr lang="it-IT" u="sng" dirty="0" smtClean="0"/>
              <a:t>tutte le attività pubbliche sono state chiuse</a:t>
            </a:r>
            <a:r>
              <a:rPr lang="it-IT" dirty="0" smtClean="0"/>
              <a:t>, al di fuori di supermercati e farmacie, oltre alle attività fornitrici di beni di prima necessità.</a:t>
            </a:r>
            <a:endParaRPr lang="it-IT" dirty="0"/>
          </a:p>
        </p:txBody>
      </p:sp>
      <p:sp>
        <p:nvSpPr>
          <p:cNvPr id="8" name="Rettangolo 7"/>
          <p:cNvSpPr/>
          <p:nvPr/>
        </p:nvSpPr>
        <p:spPr>
          <a:xfrm>
            <a:off x="789603" y="650422"/>
            <a:ext cx="2900153" cy="646331"/>
          </a:xfrm>
          <a:prstGeom prst="rect">
            <a:avLst/>
          </a:prstGeom>
        </p:spPr>
        <p:txBody>
          <a:bodyPr wrap="none">
            <a:spAutoFit/>
          </a:bodyPr>
          <a:lstStyle/>
          <a:p>
            <a:pPr algn="ctr"/>
            <a:r>
              <a:rPr lang="it-IT" sz="3600" b="1" dirty="0" smtClean="0">
                <a:ln w="13462">
                  <a:solidFill>
                    <a:schemeClr val="bg1"/>
                  </a:solidFill>
                  <a:prstDash val="solid"/>
                </a:ln>
                <a:solidFill>
                  <a:srgbClr val="FF0000"/>
                </a:solidFill>
                <a:effectLst>
                  <a:outerShdw dist="38100" dir="2700000" algn="bl" rotWithShape="0">
                    <a:schemeClr val="accent5"/>
                  </a:outerShdw>
                </a:effectLst>
              </a:rPr>
              <a:t>L’Italia rossa</a:t>
            </a:r>
            <a:endParaRPr lang="it-IT" sz="3600" b="1" dirty="0">
              <a:ln w="13462">
                <a:solidFill>
                  <a:schemeClr val="bg1"/>
                </a:solidFill>
                <a:prstDash val="solid"/>
              </a:ln>
              <a:solidFill>
                <a:srgbClr val="FF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3888521530"/>
      </p:ext>
    </p:extLst>
  </p:cSld>
  <p:clrMapOvr>
    <a:masterClrMapping/>
  </p:clrMapOvr>
  <mc:AlternateContent xmlns:mc="http://schemas.openxmlformats.org/markup-compatibility/2006" xmlns:p14="http://schemas.microsoft.com/office/powerpoint/2010/main">
    <mc:Choice Requires="p14">
      <p:transition spd="slow" p14:dur="1400" advClick="0" advTm="55000">
        <p14:doors dir="vert"/>
      </p:transition>
    </mc:Choice>
    <mc:Fallback xmlns="">
      <p:transition spd="slow" advClick="0" advTm="5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2880039"/>
            <a:ext cx="12000857" cy="769441"/>
          </a:xfrm>
          <a:prstGeom prst="rect">
            <a:avLst/>
          </a:prstGeom>
        </p:spPr>
        <p:txBody>
          <a:bodyPr wrap="square">
            <a:spAutoFit/>
          </a:bodyPr>
          <a:lstStyle/>
          <a:p>
            <a:pPr algn="ctr"/>
            <a:r>
              <a:rPr lang="it-IT" sz="4400" b="1" dirty="0">
                <a:ln w="12700">
                  <a:solidFill>
                    <a:srgbClr val="E67878"/>
                  </a:solidFill>
                  <a:prstDash val="solid"/>
                </a:ln>
                <a:blipFill>
                  <a:blip r:embed="rId4"/>
                  <a:stretch>
                    <a:fillRect/>
                  </a:stretch>
                </a:blipFill>
                <a:effectLst>
                  <a:outerShdw dist="38100" dir="2640000" algn="bl" rotWithShape="0">
                    <a:srgbClr val="5FCBEF"/>
                  </a:outerShdw>
                </a:effectLst>
                <a:latin typeface="Trebuchet MS" panose="020B0603020202020204"/>
              </a:rPr>
              <a:t>Riempire di senso </a:t>
            </a:r>
            <a:r>
              <a:rPr lang="it-IT" sz="4400" b="1" dirty="0" smtClean="0">
                <a:ln w="12700">
                  <a:solidFill>
                    <a:srgbClr val="E67878"/>
                  </a:solidFill>
                  <a:prstDash val="solid"/>
                </a:ln>
                <a:blipFill>
                  <a:blip r:embed="rId4"/>
                  <a:stretch>
                    <a:fillRect/>
                  </a:stretch>
                </a:blipFill>
                <a:effectLst>
                  <a:outerShdw dist="38100" dir="2640000" algn="bl" rotWithShape="0">
                    <a:srgbClr val="5FCBEF"/>
                  </a:outerShdw>
                </a:effectLst>
                <a:latin typeface="Trebuchet MS" panose="020B0603020202020204"/>
              </a:rPr>
              <a:t>il tempo del Covid-19</a:t>
            </a:r>
            <a:endParaRPr lang="it-IT" sz="4400" b="1" dirty="0">
              <a:ln w="12700">
                <a:solidFill>
                  <a:srgbClr val="E67878"/>
                </a:solidFill>
                <a:prstDash val="solid"/>
              </a:ln>
              <a:blipFill>
                <a:blip r:embed="rId4"/>
                <a:stretch>
                  <a:fillRect/>
                </a:stretch>
              </a:blipFill>
              <a:effectLst>
                <a:outerShdw dist="38100" dir="2640000" algn="bl" rotWithShape="0">
                  <a:srgbClr val="5FCBEF"/>
                </a:outerShdw>
              </a:effectLst>
              <a:latin typeface="Trebuchet MS" panose="020B0603020202020204"/>
            </a:endParaRPr>
          </a:p>
        </p:txBody>
      </p:sp>
      <p:pic>
        <p:nvPicPr>
          <p:cNvPr id="5" name="Immag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3529">
            <a:off x="-1566330" y="4830404"/>
            <a:ext cx="8116419" cy="2708732"/>
          </a:xfrm>
          <a:prstGeom prst="rect">
            <a:avLst/>
          </a:prstGeom>
        </p:spPr>
      </p:pic>
      <p:pic>
        <p:nvPicPr>
          <p:cNvPr id="2" name="Ludovico_Einaudi_-_Nuvole_Bianche">
            <a:hlinkClick r:id="" action="ppaction://media"/>
          </p:cNvPr>
          <p:cNvPicPr>
            <a:picLocks noChangeAspect="1"/>
          </p:cNvPicPr>
          <p:nvPr>
            <a:audioFile r:link="rId2"/>
            <p:extLst>
              <p:ext uri="{DAA4B4D4-6D71-4841-9C94-3DE7FCFB9230}">
                <p14:media xmlns:p14="http://schemas.microsoft.com/office/powerpoint/2010/main" r:embed="rId1">
                  <p14:fade in="750"/>
                </p14:media>
              </p:ext>
            </p:extLst>
          </p:nvPr>
        </p:nvPicPr>
        <p:blipFill>
          <a:blip r:embed="rId6"/>
          <a:stretch>
            <a:fillRect/>
          </a:stretch>
        </p:blipFill>
        <p:spPr>
          <a:xfrm>
            <a:off x="9782287" y="5243457"/>
            <a:ext cx="609600" cy="609600"/>
          </a:xfrm>
          <a:prstGeom prst="rect">
            <a:avLst/>
          </a:prstGeom>
        </p:spPr>
      </p:pic>
    </p:spTree>
    <p:extLst>
      <p:ext uri="{BB962C8B-B14F-4D97-AF65-F5344CB8AC3E}">
        <p14:creationId xmlns:p14="http://schemas.microsoft.com/office/powerpoint/2010/main" val="4202312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curtains"/>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4242" numSld="23"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243579" y="3709176"/>
            <a:ext cx="5613801" cy="2862322"/>
          </a:xfrm>
          <a:prstGeom prst="rect">
            <a:avLst/>
          </a:prstGeom>
        </p:spPr>
        <p:txBody>
          <a:bodyPr wrap="square">
            <a:spAutoFit/>
          </a:bodyPr>
          <a:lstStyle/>
          <a:p>
            <a:pPr algn="just"/>
            <a:r>
              <a:rPr lang="it-IT" dirty="0" smtClean="0">
                <a:solidFill>
                  <a:prstClr val="black"/>
                </a:solidFill>
                <a:latin typeface="Trebuchet MS" panose="020B0603020202020204"/>
              </a:rPr>
              <a:t>Così </a:t>
            </a:r>
            <a:r>
              <a:rPr lang="it-IT" dirty="0">
                <a:solidFill>
                  <a:prstClr val="black"/>
                </a:solidFill>
                <a:latin typeface="Trebuchet MS" panose="020B0603020202020204"/>
              </a:rPr>
              <a:t>non facendo nemmeno caso a quanto la situazione fosse così grave da provocare la chiusura degli istituti scolastici, quello stesso giorno, siamo tutti usciti, abbiamo festeggiato, bevuto dalla stessa bottiglia di thè del nostro bar preferito, ci siamo salutati con i bacetti e gli abbracci come siamo sempre stati abituati a fare, dimenticando o almeno facendo finta di farlo questa sorta di “mostro” invisibile che contro tutti noi si imbatteva e che ha man mano distrutto l’intera Italia.</a:t>
            </a: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145" y="345785"/>
            <a:ext cx="2699134" cy="1536810"/>
          </a:xfrm>
          <a:prstGeom prst="rect">
            <a:avLst/>
          </a:prstGeom>
          <a:ln>
            <a:noFill/>
          </a:ln>
          <a:effectLst>
            <a:softEdge rad="112500"/>
          </a:effectLst>
        </p:spPr>
      </p:pic>
      <p:pic>
        <p:nvPicPr>
          <p:cNvPr id="4" name="Immag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4625" y="1822530"/>
            <a:ext cx="2582174" cy="1890535"/>
          </a:xfrm>
          <a:prstGeom prst="rect">
            <a:avLst/>
          </a:prstGeom>
          <a:ln>
            <a:noFill/>
          </a:ln>
          <a:effectLst>
            <a:softEdge rad="112500"/>
          </a:effectLst>
        </p:spPr>
      </p:pic>
      <p:pic>
        <p:nvPicPr>
          <p:cNvPr id="5" name="Immagin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4472" y="345785"/>
            <a:ext cx="2590683" cy="1592987"/>
          </a:xfrm>
          <a:prstGeom prst="rect">
            <a:avLst/>
          </a:prstGeom>
          <a:ln>
            <a:noFill/>
          </a:ln>
          <a:effectLst>
            <a:softEdge rad="112500"/>
          </a:effectLst>
        </p:spPr>
      </p:pic>
      <p:pic>
        <p:nvPicPr>
          <p:cNvPr id="6" name="Immagin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2981" y="1807071"/>
            <a:ext cx="2582174" cy="1845928"/>
          </a:xfrm>
          <a:prstGeom prst="rect">
            <a:avLst/>
          </a:prstGeom>
          <a:ln>
            <a:noFill/>
          </a:ln>
          <a:effectLst>
            <a:softEdge rad="112500"/>
          </a:effectLst>
        </p:spPr>
      </p:pic>
      <p:sp>
        <p:nvSpPr>
          <p:cNvPr id="7" name="Rettangolo 6"/>
          <p:cNvSpPr/>
          <p:nvPr/>
        </p:nvSpPr>
        <p:spPr>
          <a:xfrm>
            <a:off x="49540" y="281286"/>
            <a:ext cx="6756605" cy="3416320"/>
          </a:xfrm>
          <a:prstGeom prst="rect">
            <a:avLst/>
          </a:prstGeom>
        </p:spPr>
        <p:txBody>
          <a:bodyPr wrap="square">
            <a:spAutoFit/>
          </a:bodyPr>
          <a:lstStyle/>
          <a:p>
            <a:pPr algn="just"/>
            <a:r>
              <a:rPr lang="it-IT" dirty="0">
                <a:solidFill>
                  <a:prstClr val="black"/>
                </a:solidFill>
                <a:latin typeface="Trebuchet MS" panose="020B0603020202020204"/>
              </a:rPr>
              <a:t>Sono ormai passati diversi giorni dall’emanazione del decreto #</a:t>
            </a:r>
            <a:r>
              <a:rPr lang="it-IT" dirty="0" err="1">
                <a:solidFill>
                  <a:prstClr val="black"/>
                </a:solidFill>
                <a:latin typeface="Trebuchet MS" panose="020B0603020202020204"/>
              </a:rPr>
              <a:t>iorestoacasa</a:t>
            </a:r>
            <a:r>
              <a:rPr lang="it-IT" dirty="0">
                <a:solidFill>
                  <a:prstClr val="black"/>
                </a:solidFill>
                <a:latin typeface="Trebuchet MS" panose="020B0603020202020204"/>
              </a:rPr>
              <a:t> da parte del presidente del Consiglio, Giuseppe Conte. L’intera Italia messa in quarantena, una scena che non auguro a nessuno. Inizialmente, lo ammetto, presi con molta leggerezza questa situazione, così come molti altri miei coetanei. Ricordo come se fosse ieri la chiusura delle scuole poco dopo i primi contagi, che provocò una reazione entusiasta pressoché generale da parte di tutti quasi come se questa situazione non ci appartenesse. D’altronde noi esseri umani siamo abituati a vivere nel disinteresse per ciò che accade perché il male altrui, fosse anche quello di chi ci è vicino, non è considerato male finché non ci riguarda direttamente. </a:t>
            </a:r>
            <a:endParaRPr lang="it-IT" dirty="0">
              <a:solidFill>
                <a:prstClr val="black"/>
              </a:solidFill>
            </a:endParaRPr>
          </a:p>
        </p:txBody>
      </p:sp>
      <p:pic>
        <p:nvPicPr>
          <p:cNvPr id="8" name="Immagin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592" y="3652999"/>
            <a:ext cx="2922849" cy="1564865"/>
          </a:xfrm>
          <a:prstGeom prst="rect">
            <a:avLst/>
          </a:prstGeom>
          <a:ln>
            <a:noFill/>
          </a:ln>
          <a:effectLst>
            <a:softEdge rad="112500"/>
          </a:effectLst>
        </p:spPr>
      </p:pic>
      <p:pic>
        <p:nvPicPr>
          <p:cNvPr id="9" name="Immagin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593" y="5110976"/>
            <a:ext cx="2954802" cy="1431161"/>
          </a:xfrm>
          <a:prstGeom prst="rect">
            <a:avLst/>
          </a:prstGeom>
          <a:ln>
            <a:noFill/>
          </a:ln>
          <a:effectLst>
            <a:softEdge rad="112500"/>
          </a:effectLst>
        </p:spPr>
      </p:pic>
      <p:pic>
        <p:nvPicPr>
          <p:cNvPr id="10" name="Immagine 9"/>
          <p:cNvPicPr>
            <a:picLocks noChangeAspect="1"/>
          </p:cNvPicPr>
          <p:nvPr/>
        </p:nvPicPr>
        <p:blipFill rotWithShape="1">
          <a:blip r:embed="rId10">
            <a:extLst>
              <a:ext uri="{28A0092B-C50C-407E-A947-70E740481C1C}">
                <a14:useLocalDpi xmlns:a14="http://schemas.microsoft.com/office/drawing/2010/main" val="0"/>
              </a:ext>
            </a:extLst>
          </a:blip>
          <a:srcRect l="20090" t="1701" r="17687" b="16305"/>
          <a:stretch/>
        </p:blipFill>
        <p:spPr>
          <a:xfrm>
            <a:off x="2999910" y="3621094"/>
            <a:ext cx="3211716" cy="2950404"/>
          </a:xfrm>
          <a:prstGeom prst="rect">
            <a:avLst/>
          </a:prstGeom>
          <a:ln>
            <a:noFill/>
          </a:ln>
          <a:effectLst>
            <a:softEdge rad="112500"/>
          </a:effectLst>
        </p:spPr>
      </p:pic>
      <p:pic>
        <p:nvPicPr>
          <p:cNvPr id="12" name="1">
            <a:hlinkClick r:id="" action="ppaction://media"/>
          </p:cNvPr>
          <p:cNvPicPr>
            <a:picLocks noChangeAspect="1"/>
          </p:cNvPicPr>
          <p:nvPr>
            <a:audioFile r:link="rId2"/>
            <p:extLst>
              <p:ext uri="{DAA4B4D4-6D71-4841-9C94-3DE7FCFB9230}">
                <p14:media xmlns:p14="http://schemas.microsoft.com/office/powerpoint/2010/main" r:embed="rId1">
                  <p14:fade in="3000" out="500"/>
                </p14:media>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48787729"/>
      </p:ext>
    </p:extLst>
  </p:cSld>
  <p:clrMapOvr>
    <a:masterClrMapping/>
  </p:clrMapOvr>
  <mc:AlternateContent xmlns:mc="http://schemas.openxmlformats.org/markup-compatibility/2006" xmlns:p14="http://schemas.microsoft.com/office/powerpoint/2010/main">
    <mc:Choice Requires="p14">
      <p:transition spd="slow" p14:dur="2000" advClick="0" advTm="97000"/>
    </mc:Choice>
    <mc:Fallback xmlns="">
      <p:transition spd="slow" advClick="0" advTm="9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9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9091" showWhenStopped="0">
                <p:cTn id="7" repeatCount="indefinite" fill="hold" display="0">
                  <p:stCondLst>
                    <p:cond delay="indefinite"/>
                  </p:st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63556"/>
            <a:ext cx="3359657" cy="2355309"/>
          </a:xfrm>
          <a:prstGeom prst="rect">
            <a:avLst/>
          </a:prstGeom>
          <a:ln>
            <a:noFill/>
          </a:ln>
          <a:effectLst>
            <a:softEdge rad="112500"/>
          </a:effectLst>
        </p:spPr>
      </p:pic>
      <p:sp>
        <p:nvSpPr>
          <p:cNvPr id="2" name="Rettangolo 1"/>
          <p:cNvSpPr/>
          <p:nvPr/>
        </p:nvSpPr>
        <p:spPr>
          <a:xfrm>
            <a:off x="4855109" y="3419053"/>
            <a:ext cx="7168486" cy="3517438"/>
          </a:xfrm>
          <a:prstGeom prst="rect">
            <a:avLst/>
          </a:prstGeom>
        </p:spPr>
        <p:txBody>
          <a:bodyPr wrap="square">
            <a:spAutoFit/>
          </a:bodyPr>
          <a:lstStyle/>
          <a:p>
            <a:pPr algn="just">
              <a:lnSpc>
                <a:spcPct val="107000"/>
              </a:lnSpc>
              <a:spcAft>
                <a:spcPts val="800"/>
              </a:spcAft>
            </a:pP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Ho infatti cercato di dedicarmi con molta passione ai compiti che gli insegnanti stanno assegnando tramite aule virtuali, di fatti </a:t>
            </a:r>
            <a:r>
              <a:rPr lang="it-IT" sz="1600" u="sng"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questo è proprio uno di quelli che ho preferito </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in quanto ultimamente </a:t>
            </a:r>
            <a:r>
              <a:rPr lang="it-IT" sz="1600"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scrivere era diventato il mio unico rifugio per evadere da questo mondo in rovine... </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Ho anche ascoltato, come proposto dalla mia professoressa di filosofia, una bellissima intervista del cardinale Gianfranco Ravasi a «Bel tempo si spera», nella quale egli stesso ha parlato di paura, di timore. Ha spiegato che bisogna distinguere le due parole in quanto </a:t>
            </a:r>
            <a:r>
              <a:rPr lang="it-IT" sz="1600"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timore</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quel che sto provando io attualmente, </a:t>
            </a:r>
            <a:r>
              <a:rPr lang="it-IT" sz="1600"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è positivo perché è anche rispetto nei confronti dell’altro e della complessità della realtà</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Invece la paura è un grande limite che bisogna oltrepassare perché, a mio parere, ci vieta di fare quel che vogliamo. Così prendendo alla lettera i consigli del cardinale, ho iniziato </a:t>
            </a:r>
            <a:r>
              <a:rPr lang="it-IT" sz="1600"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a guardarmi dentro e capire cosa sto provando...</a:t>
            </a:r>
            <a:endParaRPr lang="it-IT" sz="1600" b="1" dirty="0">
              <a:solidFill>
                <a:prstClr val="black"/>
              </a:solidFill>
              <a:latin typeface="Trebuchet MS" panose="020B0603020202020204" pitchFamily="34" charset="0"/>
              <a:ea typeface="Calibri" panose="020F0502020204030204" pitchFamily="34" charset="0"/>
              <a:cs typeface="Times New Roman" panose="02020603050405020304" pitchFamily="18" charset="0"/>
            </a:endParaRPr>
          </a:p>
        </p:txBody>
      </p:sp>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5714" y="1641815"/>
            <a:ext cx="2521596" cy="1866867"/>
          </a:xfrm>
          <a:prstGeom prst="rect">
            <a:avLst/>
          </a:prstGeom>
          <a:ln>
            <a:noFill/>
          </a:ln>
          <a:effectLst>
            <a:softEdge rad="112500"/>
          </a:effectLst>
        </p:spPr>
      </p:pic>
      <p:pic>
        <p:nvPicPr>
          <p:cNvPr id="9" name="Immagine 8"/>
          <p:cNvPicPr>
            <a:picLocks noChangeAspect="1"/>
          </p:cNvPicPr>
          <p:nvPr/>
        </p:nvPicPr>
        <p:blipFill rotWithShape="1">
          <a:blip r:embed="rId6" cstate="print">
            <a:extLst>
              <a:ext uri="{28A0092B-C50C-407E-A947-70E740481C1C}">
                <a14:useLocalDpi xmlns:a14="http://schemas.microsoft.com/office/drawing/2010/main" val="0"/>
              </a:ext>
            </a:extLst>
          </a:blip>
          <a:srcRect l="11701" t="3402" r="2483" b="21225"/>
          <a:stretch/>
        </p:blipFill>
        <p:spPr>
          <a:xfrm>
            <a:off x="8317092" y="133629"/>
            <a:ext cx="3706503" cy="2441620"/>
          </a:xfrm>
          <a:prstGeom prst="rect">
            <a:avLst/>
          </a:prstGeom>
          <a:ln>
            <a:noFill/>
          </a:ln>
          <a:effectLst>
            <a:softEdge rad="112500"/>
          </a:effectLst>
        </p:spPr>
      </p:pic>
      <p:pic>
        <p:nvPicPr>
          <p:cNvPr id="12" name="Immagin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6773" y="5087208"/>
            <a:ext cx="2605767" cy="1709052"/>
          </a:xfrm>
          <a:prstGeom prst="rect">
            <a:avLst/>
          </a:prstGeom>
          <a:ln>
            <a:noFill/>
          </a:ln>
          <a:effectLst>
            <a:softEdge rad="112500"/>
          </a:effectLst>
        </p:spPr>
      </p:pic>
      <p:sp>
        <p:nvSpPr>
          <p:cNvPr id="13" name="Rettangolo 12"/>
          <p:cNvSpPr/>
          <p:nvPr/>
        </p:nvSpPr>
        <p:spPr>
          <a:xfrm>
            <a:off x="126085" y="320204"/>
            <a:ext cx="8045318" cy="3046988"/>
          </a:xfrm>
          <a:prstGeom prst="rect">
            <a:avLst/>
          </a:prstGeom>
        </p:spPr>
        <p:txBody>
          <a:bodyPr wrap="square">
            <a:spAutoFit/>
          </a:bodyPr>
          <a:lstStyle/>
          <a:p>
            <a:pPr algn="just"/>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Il successivo annuncio d’obbligo di restare a casa mi ha un </a:t>
            </a:r>
            <a:r>
              <a:rPr lang="it-IT" sz="1600" dirty="0" err="1"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pó</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colto alla sprovvista e mi ha fatto realmente comprendere la gravità della situazione. Così tutti noi, tra grandi e piccoli, trascorrevamo le giornate quasi come se fossimo in prigione. I primi giorni ho iniziato ad ascoltare sempre più frequentemente notizie riguardanti il virus, che crescevano a dismisura, ero iscritta persino ad un canale che mi aggiornava secondo per secondo quanti contagi, morti e positivi si registravano al momento in Italia. Non nego di aver avuto paura e di continuare ad averne, anzi di essermi sentita del tutto terrorizzata. Tuttavia, riconosco che nella disgrazia sono stata fortunata in quanto ho una casa abbastanza spaziosa in cui non mi sento per niente oppressa. Cerco di vivere le mie giornate fingendo che vada tutto bene, o almeno praticando attività che mi facciano distaccare per un po’ da questo mondo allo stremo. </a:t>
            </a:r>
            <a:endParaRPr lang="it-IT" sz="1600" dirty="0">
              <a:solidFill>
                <a:prstClr val="black"/>
              </a:solidFill>
            </a:endParaRPr>
          </a:p>
        </p:txBody>
      </p:sp>
      <p:pic>
        <p:nvPicPr>
          <p:cNvPr id="4" name="2">
            <a:hlinkClick r:id="" action="ppaction://media"/>
          </p:cNvPr>
          <p:cNvPicPr>
            <a:picLocks noChangeAspect="1"/>
          </p:cNvPicPr>
          <p:nvPr>
            <a:audioFile r:link="rId2"/>
            <p:extLst>
              <p:ext uri="{DAA4B4D4-6D71-4841-9C94-3DE7FCFB9230}">
                <p14:media xmlns:p14="http://schemas.microsoft.com/office/powerpoint/2010/main" r:embed="rId1">
                  <p14:fade in="2000" out="1000"/>
                </p14:media>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86382060"/>
      </p:ext>
    </p:extLst>
  </p:cSld>
  <p:clrMapOvr>
    <a:masterClrMapping/>
  </p:clrMapOvr>
  <p:transition spd="slow" advClick="0" advTm="14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showWhenStopped="0">
                <p:cTn id="7" repeatCount="indefinite" fill="hold" display="0">
                  <p:stCondLst>
                    <p:cond delay="indefinite"/>
                  </p:st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56035">
            <a:off x="9138066" y="3858061"/>
            <a:ext cx="3049917" cy="2353168"/>
          </a:xfrm>
          <a:prstGeom prst="rect">
            <a:avLst/>
          </a:prstGeom>
          <a:ln>
            <a:noFill/>
          </a:ln>
          <a:effectLst>
            <a:softEdge rad="112500"/>
          </a:effectLst>
        </p:spPr>
      </p:pic>
      <p:pic>
        <p:nvPicPr>
          <p:cNvPr id="3" name="Immagin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90860">
            <a:off x="0" y="3858061"/>
            <a:ext cx="3255264" cy="2435352"/>
          </a:xfrm>
          <a:prstGeom prst="rect">
            <a:avLst/>
          </a:prstGeom>
          <a:ln>
            <a:noFill/>
          </a:ln>
          <a:effectLst>
            <a:softEdge rad="112500"/>
          </a:effectLst>
        </p:spPr>
      </p:pic>
      <p:sp>
        <p:nvSpPr>
          <p:cNvPr id="2" name="Rettangolo 1"/>
          <p:cNvSpPr/>
          <p:nvPr/>
        </p:nvSpPr>
        <p:spPr>
          <a:xfrm>
            <a:off x="3122642" y="655588"/>
            <a:ext cx="6096000" cy="5637825"/>
          </a:xfrm>
          <a:prstGeom prst="rect">
            <a:avLst/>
          </a:prstGeom>
        </p:spPr>
        <p:txBody>
          <a:bodyPr>
            <a:spAutoFit/>
          </a:bodyPr>
          <a:lstStyle/>
          <a:p>
            <a:pPr algn="just">
              <a:lnSpc>
                <a:spcPct val="107000"/>
              </a:lnSpc>
              <a:spcAft>
                <a:spcPts val="800"/>
              </a:spcAft>
            </a:pPr>
            <a:r>
              <a:rPr lang="it-IT"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Quale miglior modo della scrittura per fare ordine tra i miei pensieri e le mie emozioni? </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Così ho iniziato a scrivere e capire realmente cosa sta accadendo nel mondo esterno, ma anche e soprattutto </a:t>
            </a:r>
            <a:r>
              <a:rPr lang="it-IT" u="sng"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nel mio mondo interno</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E così tra una riga e l’altra mi sono ritrovata poi ad aver messo nero su bianco cose importanti. </a:t>
            </a:r>
          </a:p>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Scrivere delle mie emozioni è stata per me una sorta di  cura, una liberazione, uno sgravio da un carico pesante, un sentirsi alleggeriti da un fardello. </a:t>
            </a:r>
          </a:p>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Dare vita alle mie emozioni tramite la scrittura mi ha permesso di estraniarmi da quanto mi circonda e affondare i pensieri sul mio stato interiore, in un profondo dialogo interno. </a:t>
            </a:r>
          </a:p>
          <a:p>
            <a:pPr algn="just"/>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Questo bagno nei colori del mondo emotivo mi ha consentito di attraversare quelle emozioni e andare oltre questo vissuto che mi ha provocato </a:t>
            </a:r>
            <a:r>
              <a:rPr lang="it-IT"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dolore, tristezza, rabbia, paura</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Così ho compreso </a:t>
            </a:r>
            <a:r>
              <a:rPr lang="it-IT" u="sng"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natura nociva</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di queste emozioni che sto provando. </a:t>
            </a:r>
            <a:endParaRPr lang="it-IT" dirty="0">
              <a:solidFill>
                <a:prstClr val="black"/>
              </a:solidFill>
              <a:latin typeface="Trebuchet MS" panose="020B0603020202020204" pitchFamily="34" charset="0"/>
            </a:endParaRPr>
          </a:p>
        </p:txBody>
      </p:sp>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00" y="682219"/>
            <a:ext cx="3169264" cy="1462737"/>
          </a:xfrm>
          <a:prstGeom prst="rect">
            <a:avLst/>
          </a:prstGeom>
          <a:ln>
            <a:noFill/>
          </a:ln>
          <a:effectLst>
            <a:softEdge rad="112500"/>
          </a:effectLst>
        </p:spPr>
      </p:pic>
      <p:pic>
        <p:nvPicPr>
          <p:cNvPr id="6" name="Immagin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8642" y="594438"/>
            <a:ext cx="2505075" cy="1638300"/>
          </a:xfrm>
          <a:prstGeom prst="rect">
            <a:avLst/>
          </a:prstGeom>
          <a:ln>
            <a:noFill/>
          </a:ln>
          <a:effectLst>
            <a:softEdge rad="112500"/>
          </a:effectLst>
        </p:spPr>
      </p:pic>
      <p:pic>
        <p:nvPicPr>
          <p:cNvPr id="8" name="3">
            <a:hlinkClick r:id="" action="ppaction://media"/>
          </p:cNvPr>
          <p:cNvPicPr>
            <a:picLocks noChangeAspect="1"/>
          </p:cNvPicPr>
          <p:nvPr>
            <a:audioFile r:link="rId2"/>
            <p:extLst>
              <p:ext uri="{DAA4B4D4-6D71-4841-9C94-3DE7FCFB9230}">
                <p14:media xmlns:p14="http://schemas.microsoft.com/office/powerpoint/2010/main" r:embed="rId1">
                  <p14:fade in="1500" out="1250"/>
                </p14:media>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009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2000">
        <p15:prstTrans prst="pageCurlDouble"/>
      </p:transition>
    </mc:Choice>
    <mc:Fallback xmlns="">
      <p:transition spd="slow" advClick="0"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545" showWhenStopped="0">
                <p:cTn id="7" repeatCount="indefinite" fill="hold" display="0">
                  <p:stCondLst>
                    <p:cond delay="indefinite"/>
                  </p:st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9340" y="2187829"/>
            <a:ext cx="3245223" cy="1768021"/>
          </a:xfrm>
          <a:prstGeom prst="rect">
            <a:avLst/>
          </a:prstGeom>
          <a:ln>
            <a:noFill/>
          </a:ln>
          <a:effectLst>
            <a:softEdge rad="112500"/>
          </a:effectLst>
        </p:spPr>
      </p:pic>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9340" y="87411"/>
            <a:ext cx="3245223" cy="2192356"/>
          </a:xfrm>
          <a:prstGeom prst="rect">
            <a:avLst/>
          </a:prstGeom>
          <a:ln>
            <a:noFill/>
          </a:ln>
          <a:effectLst>
            <a:softEdge rad="112500"/>
          </a:effectLst>
        </p:spPr>
      </p:pic>
      <p:sp>
        <p:nvSpPr>
          <p:cNvPr id="4" name="Rettangolo 3"/>
          <p:cNvSpPr/>
          <p:nvPr/>
        </p:nvSpPr>
        <p:spPr>
          <a:xfrm>
            <a:off x="5102228" y="4130971"/>
            <a:ext cx="6590571" cy="2727029"/>
          </a:xfrm>
          <a:prstGeom prst="rect">
            <a:avLst/>
          </a:prstGeom>
        </p:spPr>
        <p:txBody>
          <a:bodyPr wrap="square">
            <a:spAutoFit/>
          </a:bodyPr>
          <a:lstStyle/>
          <a:p>
            <a:pPr algn="just">
              <a:lnSpc>
                <a:spcPct val="107000"/>
              </a:lnSpc>
              <a:spcAft>
                <a:spcPts val="800"/>
              </a:spcAft>
            </a:pP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A volte mi sento in prigione, rinchiusa dentro questa casa senza alcuna via d’uscita. Mi sento trattata come un animale in gabbia. A volte mi fermo a pensare a questa situazione, ad esempio come ora, penso a… </a:t>
            </a:r>
            <a:r>
              <a:rPr lang="it-IT" sz="1600"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quando</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finirà… </a:t>
            </a:r>
            <a:r>
              <a:rPr lang="it-IT" sz="1600"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se</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finirà… </a:t>
            </a:r>
            <a:r>
              <a:rPr lang="it-IT" sz="1600"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come</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finirà…Penso come possa essere avvenuta una situazione del genere nell’era del progresso scientifico e </a:t>
            </a:r>
            <a:r>
              <a:rPr lang="it-IT" sz="1600"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spero </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che le ipotesi, riguardanti la creazione del virus da parte dell’uomo per suoi interessi personali, siano del tutto false. «Perché?» -vi starete chiedendo- perché non oso e non </a:t>
            </a:r>
            <a:r>
              <a:rPr lang="it-IT" sz="1600"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voglio</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immaginare che la cattiveria e l’incoscienza umana arrivi fino a cotanto egoismo e distruzione! </a:t>
            </a:r>
            <a:endParaRPr lang="it-IT" sz="1600" dirty="0">
              <a:solidFill>
                <a:prstClr val="black"/>
              </a:solidFill>
              <a:latin typeface="Trebuchet MS" panose="020B0603020202020204" pitchFamily="34" charset="0"/>
              <a:ea typeface="Calibri" panose="020F0502020204030204" pitchFamily="34" charset="0"/>
              <a:cs typeface="Times New Roman" panose="02020603050405020304" pitchFamily="18" charset="0"/>
            </a:endParaRPr>
          </a:p>
        </p:txBody>
      </p:sp>
      <p:pic>
        <p:nvPicPr>
          <p:cNvPr id="5" name="Immagine 4"/>
          <p:cNvPicPr>
            <a:picLocks noChangeAspect="1"/>
          </p:cNvPicPr>
          <p:nvPr/>
        </p:nvPicPr>
        <p:blipFill rotWithShape="1">
          <a:blip r:embed="rId6">
            <a:extLst>
              <a:ext uri="{28A0092B-C50C-407E-A947-70E740481C1C}">
                <a14:useLocalDpi xmlns:a14="http://schemas.microsoft.com/office/drawing/2010/main" val="0"/>
              </a:ext>
            </a:extLst>
          </a:blip>
          <a:srcRect l="28142" r="22463"/>
          <a:stretch/>
        </p:blipFill>
        <p:spPr>
          <a:xfrm>
            <a:off x="2799183" y="3759051"/>
            <a:ext cx="2079110" cy="3065524"/>
          </a:xfrm>
          <a:prstGeom prst="rect">
            <a:avLst/>
          </a:prstGeom>
          <a:ln>
            <a:noFill/>
          </a:ln>
          <a:effectLst>
            <a:softEdge rad="112500"/>
          </a:effectLst>
        </p:spPr>
      </p:pic>
      <p:pic>
        <p:nvPicPr>
          <p:cNvPr id="6" name="Immagine 5"/>
          <p:cNvPicPr>
            <a:picLocks noChangeAspect="1"/>
          </p:cNvPicPr>
          <p:nvPr/>
        </p:nvPicPr>
        <p:blipFill rotWithShape="1">
          <a:blip r:embed="rId7">
            <a:extLst>
              <a:ext uri="{28A0092B-C50C-407E-A947-70E740481C1C}">
                <a14:useLocalDpi xmlns:a14="http://schemas.microsoft.com/office/drawing/2010/main" val="0"/>
              </a:ext>
            </a:extLst>
          </a:blip>
          <a:srcRect l="40819" t="1768" r="10001" b="953"/>
          <a:stretch/>
        </p:blipFill>
        <p:spPr>
          <a:xfrm>
            <a:off x="209863" y="3780729"/>
            <a:ext cx="2688141" cy="3022169"/>
          </a:xfrm>
          <a:prstGeom prst="rect">
            <a:avLst/>
          </a:prstGeom>
          <a:ln>
            <a:noFill/>
          </a:ln>
          <a:effectLst>
            <a:softEdge rad="112500"/>
          </a:effectLst>
        </p:spPr>
      </p:pic>
      <p:sp>
        <p:nvSpPr>
          <p:cNvPr id="7" name="Rettangolo 6"/>
          <p:cNvSpPr/>
          <p:nvPr/>
        </p:nvSpPr>
        <p:spPr>
          <a:xfrm>
            <a:off x="53998" y="87411"/>
            <a:ext cx="8360229" cy="3693319"/>
          </a:xfrm>
          <a:prstGeom prst="rect">
            <a:avLst/>
          </a:prstGeom>
        </p:spPr>
        <p:txBody>
          <a:bodyPr wrap="square">
            <a:spAutoFit/>
          </a:bodyPr>
          <a:lstStyle/>
          <a:p>
            <a:pPr algn="just"/>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Ogni mattina mi sveglio e lo scenario è sempre peggio. Mi svegliano le ambulanze che sfrecciano a sirene spiegate sotto le finestre e i miei pensieri vanno inevitabilmente alle persone intubate in ospedale, ai loro cari, al personale sanitario che sta disperatamente cercando di arginare questo tsunami in corsia… Vite messe in pausa, lasciate in sospeso, appese a un virulento filo rosso che sta legando tutti inesorabilmente. E così ineluttabilmente le mie emozioni più negative aumentano... Sto combattendo una battaglia, che potrei chiamare «terza guerra mondiale», contro un mostro invisibile che davvero mi sta mettendo a dura prova e, non lo nascondo, mi sta molto spaventando. La paura, la rabbia, il timore che provo mi fanno sentire piccola ed impotente di fronte a questo virus che si imbatte nel mondo. Io, una limpida goccia d’acqua in un mare inquinato di una sostanza chimica sconosciuta… </a:t>
            </a:r>
            <a:endParaRPr lang="it-IT" dirty="0">
              <a:solidFill>
                <a:prstClr val="black"/>
              </a:solidFill>
            </a:endParaRPr>
          </a:p>
        </p:txBody>
      </p:sp>
      <p:pic>
        <p:nvPicPr>
          <p:cNvPr id="9" name="4">
            <a:hlinkClick r:id="" action="ppaction://media"/>
          </p:cNvPr>
          <p:cNvPicPr>
            <a:picLocks noChangeAspect="1"/>
          </p:cNvPicPr>
          <p:nvPr>
            <a:audioFile r:link="rId2"/>
            <p:extLst>
              <p:ext uri="{DAA4B4D4-6D71-4841-9C94-3DE7FCFB9230}">
                <p14:media xmlns:p14="http://schemas.microsoft.com/office/powerpoint/2010/main" r:embed="rId1">
                  <p14:fade in="1750" out="1250"/>
                </p14:media>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54681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3000">
        <p15:prstTrans prst="pageCurlDouble"/>
      </p:transition>
    </mc:Choice>
    <mc:Fallback xmlns="">
      <p:transition spd="slow" advClick="0" advTm="1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showWhenStopped="0">
                <p:cTn id="7" repeatCount="indefinite" fill="hold" display="0">
                  <p:stCondLst>
                    <p:cond delay="indefinite"/>
                  </p:st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1851" y="257045"/>
            <a:ext cx="6475445" cy="2862194"/>
          </a:xfrm>
          <a:prstGeom prst="rect">
            <a:avLst/>
          </a:prstGeom>
        </p:spPr>
        <p:txBody>
          <a:bodyPr wrap="square">
            <a:spAutoFit/>
          </a:bodyPr>
          <a:lstStyle/>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Una volta essermi munita di carta e penna e aver messo nero su bianco tutto quello che provo come ho appena fatto, ho anche riflettuto sul fatto che sentirmi così debole e piccola non serviva a nulla. Stressarmi o lamentarmi non mi avrebbe ridato la mia quotidianità, quindi mi sono fermata e ho pensato al motivo per il quale finora ho resistito e non sono crollata. Ho pensato a quando tornerà la mia amata normalità e tutto avrà un nuovo senso, tutto sarà nuovo.</a:t>
            </a:r>
          </a:p>
          <a:p>
            <a:pPr algn="just">
              <a:lnSpc>
                <a:spcPct val="107000"/>
              </a:lnSpc>
              <a:spcAft>
                <a:spcPts val="800"/>
              </a:spcAft>
            </a:pPr>
            <a:endParaRPr lang="it-IT" dirty="0">
              <a:solidFill>
                <a:prstClr val="black"/>
              </a:solidFill>
              <a:latin typeface="Trebuchet MS" panose="020B0603020202020204" pitchFamily="34" charset="0"/>
              <a:ea typeface="Calibri" panose="020F0502020204030204" pitchFamily="34" charset="0"/>
              <a:cs typeface="Times New Roman" panose="02020603050405020304" pitchFamily="18" charset="0"/>
            </a:endParaRP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83" y="2931836"/>
            <a:ext cx="3405915" cy="3712447"/>
          </a:xfrm>
          <a:prstGeom prst="rect">
            <a:avLst/>
          </a:prstGeom>
          <a:ln>
            <a:noFill/>
          </a:ln>
          <a:effectLst>
            <a:softEdge rad="112500"/>
          </a:effectLst>
        </p:spPr>
      </p:pic>
      <p:sp>
        <p:nvSpPr>
          <p:cNvPr id="5" name="Rettangolo 4"/>
          <p:cNvSpPr/>
          <p:nvPr/>
        </p:nvSpPr>
        <p:spPr>
          <a:xfrm>
            <a:off x="4038940" y="3227963"/>
            <a:ext cx="7063274" cy="3416320"/>
          </a:xfrm>
          <a:prstGeom prst="rect">
            <a:avLst/>
          </a:prstGeom>
        </p:spPr>
        <p:txBody>
          <a:bodyPr wrap="square">
            <a:spAutoFit/>
          </a:bodyPr>
          <a:lstStyle/>
          <a:p>
            <a:pPr algn="just"/>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Mi sono rimboccata le maniche, mi sono guardata allo specchio e ho riconosciuto me, la solita sognatrice che ha sempre lottato e combattuto per quello in cui credeva. Da quel momento ho deciso che avrei resistito ancora, che avrei cercato di attenuare il più possibile la disperazione dilagante in me e nella mia famiglia. Ho cercato di vedere il lato positivo di questa situazione, perché, credetemi, anche se non sembra, ne ha molti... Lo ha detto anche il cardinale nella sua intervista, questo potrebbe essere un periodo di autocritica per ognuno di noi, per migliorare me stessa e gli altri, per passare del tempo assieme ai miei familiari e per rivalutare quella gerarchia di valori che, soprattutto tra noi adolescenti, era andata perduta con il tempo.</a:t>
            </a:r>
            <a:endParaRPr lang="it-IT" dirty="0">
              <a:solidFill>
                <a:prstClr val="black"/>
              </a:solidFill>
            </a:endParaRPr>
          </a:p>
        </p:txBody>
      </p:sp>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6938" y="148321"/>
            <a:ext cx="4101218" cy="3079642"/>
          </a:xfrm>
          <a:prstGeom prst="rect">
            <a:avLst/>
          </a:prstGeom>
          <a:ln>
            <a:noFill/>
          </a:ln>
          <a:effectLst>
            <a:softEdge rad="112500"/>
          </a:effectLst>
        </p:spPr>
      </p:pic>
      <p:pic>
        <p:nvPicPr>
          <p:cNvPr id="8" name="5">
            <a:hlinkClick r:id="" action="ppaction://media"/>
          </p:cNvPr>
          <p:cNvPicPr>
            <a:picLocks noChangeAspect="1"/>
          </p:cNvPicPr>
          <p:nvPr>
            <a:audioFile r:link="rId2"/>
            <p:extLst>
              <p:ext uri="{DAA4B4D4-6D71-4841-9C94-3DE7FCFB9230}">
                <p14:media xmlns:p14="http://schemas.microsoft.com/office/powerpoint/2010/main" r:embed="rId1">
                  <p14:fade in="1750" out="1250"/>
                </p14:media>
              </p:ext>
            </p:extLst>
          </p:nvPr>
        </p:nvPicPr>
        <p:blipFill>
          <a:blip r:embed="rId6"/>
          <a:stretch>
            <a:fillRect/>
          </a:stretch>
        </p:blipFill>
        <p:spPr>
          <a:xfrm>
            <a:off x="6391396" y="2509639"/>
            <a:ext cx="609600" cy="609600"/>
          </a:xfrm>
          <a:prstGeom prst="rect">
            <a:avLst/>
          </a:prstGeom>
        </p:spPr>
      </p:pic>
    </p:spTree>
    <p:extLst>
      <p:ext uri="{BB962C8B-B14F-4D97-AF65-F5344CB8AC3E}">
        <p14:creationId xmlns:p14="http://schemas.microsoft.com/office/powerpoint/2010/main" val="1430391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1000">
        <p15:prstTrans prst="pageCurlDouble"/>
      </p:transition>
    </mc:Choice>
    <mc:Fallback xmlns="">
      <p:transition spd="slow" advClick="0" advTm="6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697" showWhenStopped="0">
                <p:cTn id="7" repeatCount="indefinite" fill="hold" display="0">
                  <p:stCondLst>
                    <p:cond delay="indefinite"/>
                  </p:st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17701" y="3253733"/>
            <a:ext cx="7259215" cy="3693319"/>
          </a:xfrm>
          <a:prstGeom prst="rect">
            <a:avLst/>
          </a:prstGeom>
        </p:spPr>
        <p:txBody>
          <a:bodyPr wrap="square">
            <a:spAutoFit/>
          </a:bodyPr>
          <a:lstStyle/>
          <a:p>
            <a:pPr algn="just"/>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Difatti, egli paragona la nostra quotidianità all’aria, un elemento che diamo per scontato ma senza il quale non potremmo vivere... Ed è proprio ora che quelle abitudini mancano che noi stiamo realmente apprezzando il loro valore poiché si sa, le cose belle si apprezzano quando si perdono. Motivo principiale di questo atteggiamento è certamente la perenne insoddisfazione umana insita in ognuno di noi. Noi, essere umani, siamo convinti che per essere felici bisogna raggiungere grandi traguardi o avere attimi di successo, che ci prendano alla sprovvista e ci facciano toccare il cielo con una mano. Noi, essere umani, ma soprattutto noi, italiani, sempre alla ricerca dell’esagerato, della trasgressione, del grande, dell’immenso, senza capire che la felicità risiede in tutto ciò che abbiamo intorno, nelle piccole cose.</a:t>
            </a:r>
            <a:endParaRPr lang="it-IT" dirty="0">
              <a:solidFill>
                <a:prstClr val="black"/>
              </a:solidFill>
            </a:endParaRPr>
          </a:p>
        </p:txBody>
      </p:sp>
      <p:sp>
        <p:nvSpPr>
          <p:cNvPr id="3" name="Rettangolo 2"/>
          <p:cNvSpPr/>
          <p:nvPr/>
        </p:nvSpPr>
        <p:spPr>
          <a:xfrm>
            <a:off x="0" y="177071"/>
            <a:ext cx="6988629" cy="3352328"/>
          </a:xfrm>
          <a:prstGeom prst="rect">
            <a:avLst/>
          </a:prstGeom>
        </p:spPr>
        <p:txBody>
          <a:bodyPr wrap="square">
            <a:spAutoFit/>
          </a:bodyPr>
          <a:lstStyle/>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Questo periodo difficile mi ha infatti dato la possibilità di pensare molto, qualcosa che nella vita “</a:t>
            </a:r>
            <a:r>
              <a:rPr lang="it-IT"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comune e dinamica”  </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non avrei potuto analizzare in modo preciso. Riconosco che molte cose prima le davo per scontate e solo adesso, nel momento in cui mi sono state tolte, riesco a capire il loro vero valore. Mi sono infatti resa conto quanto sia grandiosa la normalità, quanto quelle piccole cose come un abbraccio, un bacio, un’uscita, che per noi erano ovvie, abbiano una preziosità unica. Un po’ come il proverbio arabo che recita “Cosa c’è di più ovvio dell’aria? Eppure guai a non respirarla!” e di cui parla il cardinale Ravasi nell’intervista a “Bel tempo si spera”.</a:t>
            </a:r>
            <a:endParaRPr lang="it-IT" dirty="0" smtClean="0">
              <a:solidFill>
                <a:prstClr val="black"/>
              </a:solidFill>
              <a:ea typeface="Calibri" panose="020F0502020204030204" pitchFamily="34" charset="0"/>
              <a:cs typeface="Times New Roman" panose="02020603050405020304" pitchFamily="18" charset="0"/>
            </a:endParaRP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29399"/>
            <a:ext cx="4717701" cy="3141989"/>
          </a:xfrm>
          <a:prstGeom prst="rect">
            <a:avLst/>
          </a:prstGeom>
          <a:ln>
            <a:noFill/>
          </a:ln>
          <a:effectLst>
            <a:softEdge rad="112500"/>
          </a:effectLst>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7811" y="309188"/>
            <a:ext cx="4514850" cy="3000375"/>
          </a:xfrm>
          <a:prstGeom prst="rect">
            <a:avLst/>
          </a:prstGeom>
          <a:ln>
            <a:noFill/>
          </a:ln>
          <a:effectLst>
            <a:softEdge rad="112500"/>
          </a:effectLst>
        </p:spPr>
      </p:pic>
      <p:pic>
        <p:nvPicPr>
          <p:cNvPr id="7"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87842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61000">
        <p15:prstTrans prst="pageCurlDouble"/>
      </p:transition>
    </mc:Choice>
    <mc:Fallback xmlns="">
      <p:transition spd="slow" advClick="0" advTm="16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61" showWhenStopped="0">
                <p:cTn id="7" repeatCount="indefinite" fill="hold" display="0">
                  <p:stCondLst>
                    <p:cond delay="indefinite"/>
                  </p:st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898572" y="4057233"/>
            <a:ext cx="7072603" cy="2800767"/>
          </a:xfrm>
          <a:prstGeom prst="rect">
            <a:avLst/>
          </a:prstGeom>
        </p:spPr>
        <p:txBody>
          <a:bodyPr wrap="square">
            <a:spAutoFit/>
          </a:bodyPr>
          <a:lstStyle/>
          <a:p>
            <a:pPr algn="just"/>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 è fatta di passione,  è correre dietro a un pallone, vedere realizzato il tuo quadro migliore; la felicità la trovi nella telefonata di un amico che ti chiama dall’altra parte del mondo e tu sei stato il suo primo pensiero.</a:t>
            </a:r>
            <a:r>
              <a:rPr lang="it-IT" sz="1600" dirty="0" smtClean="0">
                <a:solidFill>
                  <a:prstClr val="black"/>
                </a:solidFill>
                <a:ea typeface="Calibri" panose="020F0502020204030204" pitchFamily="34" charset="0"/>
                <a:cs typeface="Times New Roman" panose="02020603050405020304" pitchFamily="18" charset="0"/>
              </a:rPr>
              <a:t> </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 è nella sincerità , nella schiettezza, la puoi trovare nell’odore di un libro appena acquistato oppure nelle pagine dello stesso, la puoi sentire quando scrivi un post sul tuo blog oppure quando ti trovi sul palco per un saggio di danza.</a:t>
            </a:r>
            <a:r>
              <a:rPr lang="it-IT" sz="1600" dirty="0" smtClean="0">
                <a:solidFill>
                  <a:prstClr val="black"/>
                </a:solidFill>
                <a:ea typeface="Calibri" panose="020F0502020204030204" pitchFamily="34" charset="0"/>
                <a:cs typeface="Times New Roman" panose="02020603050405020304" pitchFamily="18" charset="0"/>
              </a:rPr>
              <a:t> </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 è la tua migliore amica che ogni giorno viene a tirarti dal letto se sa che stai male.</a:t>
            </a:r>
            <a:r>
              <a:rPr lang="it-IT" sz="1600" dirty="0" smtClean="0">
                <a:solidFill>
                  <a:prstClr val="black"/>
                </a:solidFill>
                <a:ea typeface="Calibri" panose="020F0502020204030204" pitchFamily="34" charset="0"/>
                <a:cs typeface="Times New Roman" panose="02020603050405020304" pitchFamily="18" charset="0"/>
              </a:rPr>
              <a:t> </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 è un sorriso. E’ una nuotata in piena estate in una natura incontaminata oppure un tuffo da 10 metri che ti dà un’adrenalina pazzesca. E’ quel momento in cui sei sott’acqua e sembra che il mondo intorno a te si sia fermato.</a:t>
            </a:r>
            <a:endParaRPr lang="it-IT" sz="1600" dirty="0">
              <a:solidFill>
                <a:prstClr val="black"/>
              </a:solidFill>
            </a:endParaRPr>
          </a:p>
        </p:txBody>
      </p:sp>
      <p:sp>
        <p:nvSpPr>
          <p:cNvPr id="3" name="Rettangolo 2"/>
          <p:cNvSpPr/>
          <p:nvPr/>
        </p:nvSpPr>
        <p:spPr>
          <a:xfrm>
            <a:off x="127287" y="241804"/>
            <a:ext cx="6533667" cy="3539430"/>
          </a:xfrm>
          <a:prstGeom prst="rect">
            <a:avLst/>
          </a:prstGeom>
        </p:spPr>
        <p:txBody>
          <a:bodyPr wrap="square">
            <a:spAutoFit/>
          </a:bodyPr>
          <a:lstStyle/>
          <a:p>
            <a:pPr algn="just"/>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a:t>
            </a:r>
            <a:r>
              <a:rPr lang="it-IT" sz="1600"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 </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è quella sensazione che senti nell’abbraccio di tua mamma quando ti vuole consolare, oppure quando coccoli il tuo cagnolino, nel sorriso pulito di un bambino o semplicemente quando il tuo gattino sbatte il suo musino dolce contro di te e ti dona un senso di tenerezza.</a:t>
            </a:r>
            <a:r>
              <a:rPr lang="it-IT" sz="1600" dirty="0" smtClean="0">
                <a:solidFill>
                  <a:prstClr val="black"/>
                </a:solidFill>
                <a:ea typeface="Calibri" panose="020F0502020204030204" pitchFamily="34" charset="0"/>
                <a:cs typeface="Times New Roman" panose="02020603050405020304" pitchFamily="18" charset="0"/>
              </a:rPr>
              <a:t> </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 è quando sai che stai rinascendo, quando ti rialzi dopo una brutta esperienza, è l’odore di erba bagnata subito dopo la pioggia, è quando guardi l’orizzonte e il sole sta sorgendo.</a:t>
            </a:r>
            <a:r>
              <a:rPr lang="it-IT" sz="1600" dirty="0" smtClean="0">
                <a:solidFill>
                  <a:prstClr val="black"/>
                </a:solidFill>
                <a:ea typeface="Calibri" panose="020F0502020204030204" pitchFamily="34" charset="0"/>
                <a:cs typeface="Times New Roman" panose="02020603050405020304" pitchFamily="18" charset="0"/>
              </a:rPr>
              <a:t> </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 è fatta di cose semplici che nella routine di tutti i giorni passano inosservate; è quando ascolti i racconti di tua nonna, gli occhi felici di tuo fratello, quando hai una foga assurda per andare a un concerto.</a:t>
            </a:r>
            <a:r>
              <a:rPr lang="it-IT" sz="1600" dirty="0" smtClean="0">
                <a:solidFill>
                  <a:prstClr val="black"/>
                </a:solidFill>
                <a:ea typeface="Calibri" panose="020F0502020204030204" pitchFamily="34" charset="0"/>
                <a:cs typeface="Times New Roman" panose="02020603050405020304" pitchFamily="18" charset="0"/>
              </a:rPr>
              <a:t> </a:t>
            </a:r>
            <a:r>
              <a:rPr lang="it-IT" sz="16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Felicità è quando vedi crescere una piantina che una settimana prima era un semplice seme e , una goccia d’acqua alla volta, arriva a crescere proprio sotto i tuoi occhi.</a:t>
            </a:r>
            <a:r>
              <a:rPr lang="it-IT" sz="1600" dirty="0" smtClean="0">
                <a:solidFill>
                  <a:prstClr val="black"/>
                </a:solidFill>
                <a:ea typeface="Calibri" panose="020F0502020204030204" pitchFamily="34" charset="0"/>
                <a:cs typeface="Times New Roman" panose="02020603050405020304" pitchFamily="18" charset="0"/>
              </a:rPr>
              <a:t> </a:t>
            </a:r>
            <a:endParaRPr lang="it-IT" sz="1600" dirty="0">
              <a:solidFill>
                <a:prstClr val="black"/>
              </a:solidFill>
            </a:endParaRP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6766" y="328100"/>
            <a:ext cx="2596512" cy="1454047"/>
          </a:xfrm>
          <a:prstGeom prst="rect">
            <a:avLst/>
          </a:prstGeom>
          <a:ln>
            <a:noFill/>
          </a:ln>
          <a:effectLst>
            <a:softEdge rad="112500"/>
          </a:effectLst>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6397" y="387262"/>
            <a:ext cx="1454517" cy="1323802"/>
          </a:xfrm>
          <a:prstGeom prst="rect">
            <a:avLst/>
          </a:prstGeom>
          <a:ln>
            <a:noFill/>
          </a:ln>
          <a:effectLst>
            <a:softEdge rad="112500"/>
          </a:effectLst>
        </p:spPr>
      </p:pic>
      <p:pic>
        <p:nvPicPr>
          <p:cNvPr id="7" name="Immagine 6"/>
          <p:cNvPicPr>
            <a:picLocks noChangeAspect="1"/>
          </p:cNvPicPr>
          <p:nvPr/>
        </p:nvPicPr>
        <p:blipFill rotWithShape="1">
          <a:blip r:embed="rId6" cstate="print">
            <a:extLst>
              <a:ext uri="{28A0092B-C50C-407E-A947-70E740481C1C}">
                <a14:useLocalDpi xmlns:a14="http://schemas.microsoft.com/office/drawing/2010/main" val="0"/>
              </a:ext>
            </a:extLst>
          </a:blip>
          <a:srcRect t="6455" r="2155"/>
          <a:stretch/>
        </p:blipFill>
        <p:spPr>
          <a:xfrm>
            <a:off x="9126397" y="1729977"/>
            <a:ext cx="1580348" cy="1347205"/>
          </a:xfrm>
          <a:prstGeom prst="rect">
            <a:avLst/>
          </a:prstGeom>
          <a:ln>
            <a:noFill/>
          </a:ln>
          <a:effectLst>
            <a:softEdge rad="112500"/>
          </a:effectLst>
        </p:spPr>
      </p:pic>
      <p:pic>
        <p:nvPicPr>
          <p:cNvPr id="8" name="Immagin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0914" y="363894"/>
            <a:ext cx="1390261" cy="1366118"/>
          </a:xfrm>
          <a:prstGeom prst="rect">
            <a:avLst/>
          </a:prstGeom>
          <a:ln>
            <a:noFill/>
          </a:ln>
          <a:effectLst>
            <a:softEdge rad="112500"/>
          </a:effectLst>
        </p:spPr>
      </p:pic>
      <p:pic>
        <p:nvPicPr>
          <p:cNvPr id="10" name="Immagin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1213" y="3024144"/>
            <a:ext cx="1803660" cy="1098295"/>
          </a:xfrm>
          <a:prstGeom prst="rect">
            <a:avLst/>
          </a:prstGeom>
          <a:ln>
            <a:noFill/>
          </a:ln>
          <a:effectLst>
            <a:softEdge rad="112500"/>
          </a:effectLst>
        </p:spPr>
      </p:pic>
      <p:pic>
        <p:nvPicPr>
          <p:cNvPr id="11" name="Immagin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6766" y="1711064"/>
            <a:ext cx="2570502" cy="1394843"/>
          </a:xfrm>
          <a:prstGeom prst="rect">
            <a:avLst/>
          </a:prstGeom>
          <a:ln>
            <a:noFill/>
          </a:ln>
          <a:effectLst>
            <a:softEdge rad="112500"/>
          </a:effectLst>
        </p:spPr>
      </p:pic>
      <p:pic>
        <p:nvPicPr>
          <p:cNvPr id="12" name="Immagin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0914" y="1711064"/>
            <a:ext cx="1472512" cy="1306996"/>
          </a:xfrm>
          <a:prstGeom prst="rect">
            <a:avLst/>
          </a:prstGeom>
          <a:ln>
            <a:noFill/>
          </a:ln>
          <a:effectLst>
            <a:softEdge rad="112500"/>
          </a:effectLst>
        </p:spPr>
      </p:pic>
      <p:pic>
        <p:nvPicPr>
          <p:cNvPr id="13" name="Immagin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82283" y="2983472"/>
            <a:ext cx="1993357" cy="1138967"/>
          </a:xfrm>
          <a:prstGeom prst="rect">
            <a:avLst/>
          </a:prstGeom>
          <a:ln>
            <a:noFill/>
          </a:ln>
          <a:effectLst>
            <a:softEdge rad="112500"/>
          </a:effectLst>
        </p:spPr>
      </p:pic>
      <p:pic>
        <p:nvPicPr>
          <p:cNvPr id="14" name="Immagin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92695" y="2966677"/>
            <a:ext cx="1726223" cy="1118761"/>
          </a:xfrm>
          <a:prstGeom prst="rect">
            <a:avLst/>
          </a:prstGeom>
          <a:ln>
            <a:noFill/>
          </a:ln>
          <a:effectLst>
            <a:softEdge rad="112500"/>
          </a:effectLst>
        </p:spPr>
      </p:pic>
      <p:pic>
        <p:nvPicPr>
          <p:cNvPr id="17" name="Immagine 16"/>
          <p:cNvPicPr>
            <a:picLocks noChangeAspect="1"/>
          </p:cNvPicPr>
          <p:nvPr/>
        </p:nvPicPr>
        <p:blipFill>
          <a:blip r:embed="rId1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1640" y="3582753"/>
            <a:ext cx="2177054" cy="1354371"/>
          </a:xfrm>
          <a:prstGeom prst="rect">
            <a:avLst/>
          </a:prstGeom>
          <a:ln>
            <a:noFill/>
          </a:ln>
          <a:effectLst>
            <a:softEdge rad="112500"/>
          </a:effectLst>
        </p:spPr>
      </p:pic>
      <p:pic>
        <p:nvPicPr>
          <p:cNvPr id="18" name="Immagin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151" y="5785909"/>
            <a:ext cx="1969351" cy="1214309"/>
          </a:xfrm>
          <a:prstGeom prst="rect">
            <a:avLst/>
          </a:prstGeom>
          <a:ln>
            <a:noFill/>
          </a:ln>
          <a:effectLst>
            <a:softEdge rad="112500"/>
          </a:effectLst>
        </p:spPr>
      </p:pic>
      <p:pic>
        <p:nvPicPr>
          <p:cNvPr id="19" name="Immagin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66411" y="5776447"/>
            <a:ext cx="1759468" cy="1175412"/>
          </a:xfrm>
          <a:prstGeom prst="rect">
            <a:avLst/>
          </a:prstGeom>
          <a:ln>
            <a:noFill/>
          </a:ln>
          <a:effectLst>
            <a:softEdge rad="112500"/>
          </a:effectLst>
        </p:spPr>
      </p:pic>
      <p:pic>
        <p:nvPicPr>
          <p:cNvPr id="21" name="Immagin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69086" y="3581693"/>
            <a:ext cx="2577622" cy="1332767"/>
          </a:xfrm>
          <a:prstGeom prst="rect">
            <a:avLst/>
          </a:prstGeom>
          <a:ln>
            <a:noFill/>
          </a:ln>
          <a:effectLst>
            <a:softEdge rad="112500"/>
          </a:effectLst>
        </p:spPr>
      </p:pic>
      <p:pic>
        <p:nvPicPr>
          <p:cNvPr id="22" name="Immagin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817" y="4774745"/>
            <a:ext cx="1702739" cy="1135159"/>
          </a:xfrm>
          <a:prstGeom prst="rect">
            <a:avLst/>
          </a:prstGeom>
          <a:ln>
            <a:noFill/>
          </a:ln>
          <a:effectLst>
            <a:softEdge rad="112500"/>
          </a:effectLst>
        </p:spPr>
      </p:pic>
      <p:pic>
        <p:nvPicPr>
          <p:cNvPr id="23" name="Immagin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98501" y="4817462"/>
            <a:ext cx="1578897" cy="1092442"/>
          </a:xfrm>
          <a:prstGeom prst="rect">
            <a:avLst/>
          </a:prstGeom>
          <a:ln>
            <a:noFill/>
          </a:ln>
          <a:effectLst>
            <a:softEdge rad="112500"/>
          </a:effectLst>
        </p:spPr>
      </p:pic>
      <p:pic>
        <p:nvPicPr>
          <p:cNvPr id="24" name="Immagine 2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73447" y="5766985"/>
            <a:ext cx="1378747" cy="1165950"/>
          </a:xfrm>
          <a:prstGeom prst="rect">
            <a:avLst/>
          </a:prstGeom>
          <a:ln>
            <a:noFill/>
          </a:ln>
          <a:effectLst>
            <a:softEdge rad="112500"/>
          </a:effectLst>
        </p:spPr>
      </p:pic>
      <p:pic>
        <p:nvPicPr>
          <p:cNvPr id="25" name="Immagine 24"/>
          <p:cNvPicPr>
            <a:picLocks noChangeAspect="1"/>
          </p:cNvPicPr>
          <p:nvPr/>
        </p:nvPicPr>
        <p:blipFill rotWithShape="1">
          <a:blip r:embed="rId20"/>
          <a:srcRect l="8172" r="5229"/>
          <a:stretch/>
        </p:blipFill>
        <p:spPr>
          <a:xfrm flipH="1">
            <a:off x="1509704" y="4795875"/>
            <a:ext cx="1818940" cy="1114029"/>
          </a:xfrm>
          <a:prstGeom prst="rect">
            <a:avLst/>
          </a:prstGeom>
          <a:ln>
            <a:noFill/>
          </a:ln>
          <a:effectLst>
            <a:softEdge rad="112500"/>
          </a:effectLst>
        </p:spPr>
      </p:pic>
      <p:pic>
        <p:nvPicPr>
          <p:cNvPr id="5" name="7">
            <a:hlinkClick r:id="" action="ppaction://media"/>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2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64281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75000">
        <p15:prstTrans prst="pageCurlDouble"/>
      </p:transition>
    </mc:Choice>
    <mc:Fallback xmlns="">
      <p:transition spd="slow" advClick="0" advTm="17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4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2121" showWhenStopped="0">
                <p:cTn id="7" repeatCount="indefinite" fill="hold" display="0">
                  <p:stCondLst>
                    <p:cond delay="indefinite"/>
                  </p:st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arrotondato 13"/>
          <p:cNvSpPr/>
          <p:nvPr/>
        </p:nvSpPr>
        <p:spPr>
          <a:xfrm>
            <a:off x="3554627" y="1614195"/>
            <a:ext cx="1473616" cy="618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Nella seconda metà del 900</a:t>
            </a:r>
            <a:endParaRPr lang="it-IT" sz="1400" dirty="0"/>
          </a:p>
        </p:txBody>
      </p:sp>
      <p:sp>
        <p:nvSpPr>
          <p:cNvPr id="3" name="Rettangolo 2"/>
          <p:cNvSpPr/>
          <p:nvPr/>
        </p:nvSpPr>
        <p:spPr>
          <a:xfrm>
            <a:off x="1524957" y="629519"/>
            <a:ext cx="6108752" cy="646331"/>
          </a:xfrm>
          <a:prstGeom prst="rect">
            <a:avLst/>
          </a:prstGeom>
        </p:spPr>
        <p:txBody>
          <a:bodyPr wrap="square">
            <a:spAutoFit/>
          </a:bodyPr>
          <a:lstStyle/>
          <a:p>
            <a:pPr lvl="0" algn="ctr"/>
            <a:r>
              <a:rPr lang="it-IT" sz="3600" dirty="0">
                <a:ln w="0"/>
                <a:solidFill>
                  <a:srgbClr val="1CADE4"/>
                </a:solidFill>
                <a:effectLst>
                  <a:reflection blurRad="6350" stA="53000" endA="300" endPos="35500" dir="5400000" sy="-90000" algn="bl" rotWithShape="0"/>
                </a:effectLst>
              </a:rPr>
              <a:t>Gli organismi internazionali</a:t>
            </a:r>
          </a:p>
        </p:txBody>
      </p:sp>
      <p:sp>
        <p:nvSpPr>
          <p:cNvPr id="5" name="Rettangolo 4"/>
          <p:cNvSpPr/>
          <p:nvPr/>
        </p:nvSpPr>
        <p:spPr>
          <a:xfrm>
            <a:off x="7270292" y="1551500"/>
            <a:ext cx="647934" cy="415498"/>
          </a:xfrm>
          <a:prstGeom prst="rect">
            <a:avLst/>
          </a:prstGeom>
        </p:spPr>
        <p:txBody>
          <a:bodyPr wrap="none">
            <a:spAutoFit/>
          </a:bodyPr>
          <a:lstStyle/>
          <a:p>
            <a:r>
              <a:rPr lang="it-IT" sz="1050" dirty="0">
                <a:effectLst>
                  <a:outerShdw blurRad="38100" dist="38100" dir="2700000" algn="tl">
                    <a:srgbClr val="000000">
                      <a:alpha val="43137"/>
                    </a:srgbClr>
                  </a:outerShdw>
                </a:effectLst>
              </a:rPr>
              <a:t>c</a:t>
            </a:r>
            <a:r>
              <a:rPr lang="it-IT" sz="1050" dirty="0" smtClean="0">
                <a:effectLst>
                  <a:outerShdw blurRad="38100" dist="38100" dir="2700000" algn="tl">
                    <a:srgbClr val="000000">
                      <a:alpha val="43137"/>
                    </a:srgbClr>
                  </a:outerShdw>
                </a:effectLst>
              </a:rPr>
              <a:t>reati </a:t>
            </a:r>
          </a:p>
          <a:p>
            <a:r>
              <a:rPr lang="it-IT" sz="1050" dirty="0" smtClean="0">
                <a:effectLst>
                  <a:outerShdw blurRad="38100" dist="38100" dir="2700000" algn="tl">
                    <a:srgbClr val="000000">
                      <a:alpha val="43137"/>
                    </a:srgbClr>
                  </a:outerShdw>
                </a:effectLst>
              </a:rPr>
              <a:t>tramite</a:t>
            </a:r>
            <a:endParaRPr lang="it-IT" sz="1050" dirty="0">
              <a:effectLst>
                <a:outerShdw blurRad="38100" dist="38100" dir="2700000" algn="tl">
                  <a:srgbClr val="000000">
                    <a:alpha val="43137"/>
                  </a:srgbClr>
                </a:outerShdw>
              </a:effectLst>
            </a:endParaRPr>
          </a:p>
        </p:txBody>
      </p:sp>
      <p:sp>
        <p:nvSpPr>
          <p:cNvPr id="10" name="Rettangolo arrotondato 9"/>
          <p:cNvSpPr/>
          <p:nvPr/>
        </p:nvSpPr>
        <p:spPr>
          <a:xfrm>
            <a:off x="7672660" y="2958172"/>
            <a:ext cx="2104724" cy="650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smtClean="0">
                <a:solidFill>
                  <a:schemeClr val="tx1"/>
                </a:solidFill>
              </a:rPr>
              <a:t>Fornisce, nel momento della firma da parte dei membri fondatori, un riconoscimento legale. </a:t>
            </a:r>
            <a:endParaRPr lang="it-IT" sz="1050" dirty="0">
              <a:solidFill>
                <a:schemeClr val="tx1"/>
              </a:solidFill>
            </a:endParaRPr>
          </a:p>
        </p:txBody>
      </p:sp>
      <p:sp>
        <p:nvSpPr>
          <p:cNvPr id="11" name="Rettangolo arrotondato 10"/>
          <p:cNvSpPr/>
          <p:nvPr/>
        </p:nvSpPr>
        <p:spPr>
          <a:xfrm>
            <a:off x="7983956" y="1614195"/>
            <a:ext cx="1482133" cy="618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200" dirty="0" smtClean="0">
                <a:solidFill>
                  <a:schemeClr val="tx1"/>
                </a:solidFill>
              </a:rPr>
              <a:t>uno statuto, un trattato o una convenzione</a:t>
            </a:r>
            <a:endParaRPr lang="it-IT" sz="1200" dirty="0">
              <a:solidFill>
                <a:schemeClr val="tx1"/>
              </a:solidFill>
            </a:endParaRPr>
          </a:p>
        </p:txBody>
      </p:sp>
      <p:sp>
        <p:nvSpPr>
          <p:cNvPr id="13" name="Rettangolo arrotondato 12"/>
          <p:cNvSpPr/>
          <p:nvPr/>
        </p:nvSpPr>
        <p:spPr>
          <a:xfrm>
            <a:off x="10198203" y="1618417"/>
            <a:ext cx="1521047" cy="614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smtClean="0">
                <a:solidFill>
                  <a:schemeClr val="tx1"/>
                </a:solidFill>
              </a:rPr>
              <a:t>Raggiungere obbiettivi fondamentali per il benessere del pianeta</a:t>
            </a:r>
            <a:endParaRPr lang="it-IT" sz="900" dirty="0">
              <a:solidFill>
                <a:schemeClr val="tx1"/>
              </a:solidFill>
            </a:endParaRPr>
          </a:p>
        </p:txBody>
      </p:sp>
      <p:sp>
        <p:nvSpPr>
          <p:cNvPr id="24" name="Rettangolo arrotondato 23"/>
          <p:cNvSpPr/>
          <p:nvPr/>
        </p:nvSpPr>
        <p:spPr>
          <a:xfrm>
            <a:off x="6038379" y="5908044"/>
            <a:ext cx="949996" cy="446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ONU</a:t>
            </a:r>
            <a:endParaRPr lang="it-IT" dirty="0"/>
          </a:p>
        </p:txBody>
      </p:sp>
      <p:sp>
        <p:nvSpPr>
          <p:cNvPr id="25" name="Rettangolo arrotondato 24"/>
          <p:cNvSpPr/>
          <p:nvPr/>
        </p:nvSpPr>
        <p:spPr>
          <a:xfrm>
            <a:off x="8237844" y="5908044"/>
            <a:ext cx="936825" cy="4548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UNICEF</a:t>
            </a:r>
            <a:endParaRPr lang="it-IT" sz="1400" dirty="0"/>
          </a:p>
        </p:txBody>
      </p:sp>
      <p:sp>
        <p:nvSpPr>
          <p:cNvPr id="27" name="Rettangolo arrotondato 26"/>
          <p:cNvSpPr/>
          <p:nvPr/>
        </p:nvSpPr>
        <p:spPr>
          <a:xfrm>
            <a:off x="3785911" y="5894632"/>
            <a:ext cx="949996" cy="4642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Unesco</a:t>
            </a:r>
            <a:endParaRPr lang="it-IT" dirty="0"/>
          </a:p>
        </p:txBody>
      </p:sp>
      <p:sp>
        <p:nvSpPr>
          <p:cNvPr id="28" name="Rettangolo arrotondato 27"/>
          <p:cNvSpPr/>
          <p:nvPr/>
        </p:nvSpPr>
        <p:spPr>
          <a:xfrm>
            <a:off x="1550119" y="5885241"/>
            <a:ext cx="941587" cy="4642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FAO</a:t>
            </a:r>
            <a:endParaRPr lang="it-IT" sz="1400" dirty="0"/>
          </a:p>
        </p:txBody>
      </p:sp>
      <p:sp>
        <p:nvSpPr>
          <p:cNvPr id="2" name="Rettangolo arrotondato 1"/>
          <p:cNvSpPr/>
          <p:nvPr/>
        </p:nvSpPr>
        <p:spPr>
          <a:xfrm>
            <a:off x="3311872" y="4199285"/>
            <a:ext cx="1906569" cy="921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t>sulle problematiche internazionali dell'alimentazione e del sostegno alle politiche agricole dei Paesi in via di sviluppo.</a:t>
            </a:r>
          </a:p>
        </p:txBody>
      </p:sp>
      <p:sp>
        <p:nvSpPr>
          <p:cNvPr id="4" name="Rettangolo arrotondato 3"/>
          <p:cNvSpPr/>
          <p:nvPr/>
        </p:nvSpPr>
        <p:spPr>
          <a:xfrm>
            <a:off x="5532750" y="4214383"/>
            <a:ext cx="1953300" cy="921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di diffondere l’istruzione e la ricerca scientifica in tutto il mondo</a:t>
            </a:r>
            <a:endParaRPr lang="it-IT" sz="1400" dirty="0"/>
          </a:p>
        </p:txBody>
      </p:sp>
      <p:sp>
        <p:nvSpPr>
          <p:cNvPr id="6" name="Rettangolo arrotondato 5"/>
          <p:cNvSpPr/>
          <p:nvPr/>
        </p:nvSpPr>
        <p:spPr>
          <a:xfrm>
            <a:off x="1044263" y="4199284"/>
            <a:ext cx="1953300" cy="921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smtClean="0"/>
              <a:t>salvaguardare i diritti degli esseri umani e promuovere il progresso economico, sociale e culturale del pianeta</a:t>
            </a:r>
            <a:endParaRPr lang="it-IT" sz="1100" dirty="0"/>
          </a:p>
        </p:txBody>
      </p:sp>
      <p:sp>
        <p:nvSpPr>
          <p:cNvPr id="7" name="Rettangolo arrotondato 6"/>
          <p:cNvSpPr/>
          <p:nvPr/>
        </p:nvSpPr>
        <p:spPr>
          <a:xfrm>
            <a:off x="7729607" y="4199285"/>
            <a:ext cx="1953300" cy="951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t>Si preoccupa di migliorare le condizioni di vita dei bambini</a:t>
            </a:r>
            <a:endParaRPr lang="it-IT" sz="1200" dirty="0"/>
          </a:p>
        </p:txBody>
      </p:sp>
      <p:sp>
        <p:nvSpPr>
          <p:cNvPr id="9" name="Rettangolo arrotondato 8"/>
          <p:cNvSpPr/>
          <p:nvPr/>
        </p:nvSpPr>
        <p:spPr>
          <a:xfrm>
            <a:off x="10483725" y="5894932"/>
            <a:ext cx="936825" cy="4723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OMS</a:t>
            </a:r>
            <a:endParaRPr lang="it-IT" dirty="0"/>
          </a:p>
        </p:txBody>
      </p:sp>
      <p:sp>
        <p:nvSpPr>
          <p:cNvPr id="20" name="Rettangolo arrotondato 19"/>
          <p:cNvSpPr/>
          <p:nvPr/>
        </p:nvSpPr>
        <p:spPr>
          <a:xfrm>
            <a:off x="9964400" y="4191821"/>
            <a:ext cx="1970976" cy="9659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Promuovere la collaborazione e la ricerca in campo medico</a:t>
            </a:r>
            <a:endParaRPr lang="it-IT" sz="1400" dirty="0"/>
          </a:p>
        </p:txBody>
      </p:sp>
      <p:pic>
        <p:nvPicPr>
          <p:cNvPr id="29" name="Immagine 28"/>
          <p:cNvPicPr>
            <a:picLocks noChangeAspect="1"/>
          </p:cNvPicPr>
          <p:nvPr/>
        </p:nvPicPr>
        <p:blipFill rotWithShape="1">
          <a:blip r:embed="rId2">
            <a:extLst>
              <a:ext uri="{28A0092B-C50C-407E-A947-70E740481C1C}">
                <a14:useLocalDpi xmlns:a14="http://schemas.microsoft.com/office/drawing/2010/main" val="0"/>
              </a:ext>
            </a:extLst>
          </a:blip>
          <a:srcRect l="6784" t="38347" r="87423" b="52925"/>
          <a:stretch/>
        </p:blipFill>
        <p:spPr>
          <a:xfrm>
            <a:off x="6493141" y="5324320"/>
            <a:ext cx="683477" cy="583724"/>
          </a:xfrm>
          <a:prstGeom prst="rect">
            <a:avLst/>
          </a:prstGeom>
          <a:ln>
            <a:noFill/>
          </a:ln>
          <a:effectLst>
            <a:softEdge rad="112500"/>
          </a:effectLst>
        </p:spPr>
      </p:pic>
      <p:pic>
        <p:nvPicPr>
          <p:cNvPr id="30" name="Immagine 29"/>
          <p:cNvPicPr>
            <a:picLocks noChangeAspect="1"/>
          </p:cNvPicPr>
          <p:nvPr/>
        </p:nvPicPr>
        <p:blipFill rotWithShape="1">
          <a:blip r:embed="rId2">
            <a:extLst>
              <a:ext uri="{28A0092B-C50C-407E-A947-70E740481C1C}">
                <a14:useLocalDpi xmlns:a14="http://schemas.microsoft.com/office/drawing/2010/main" val="0"/>
              </a:ext>
            </a:extLst>
          </a:blip>
          <a:srcRect l="59924" t="16191" r="33597" b="73197"/>
          <a:stretch/>
        </p:blipFill>
        <p:spPr>
          <a:xfrm>
            <a:off x="4260909" y="5304669"/>
            <a:ext cx="622568" cy="578100"/>
          </a:xfrm>
          <a:prstGeom prst="rect">
            <a:avLst/>
          </a:prstGeom>
          <a:ln>
            <a:noFill/>
          </a:ln>
          <a:effectLst>
            <a:softEdge rad="112500"/>
          </a:effectLst>
        </p:spPr>
      </p:pic>
      <p:pic>
        <p:nvPicPr>
          <p:cNvPr id="31" name="Immagine 30"/>
          <p:cNvPicPr>
            <a:picLocks noChangeAspect="1"/>
          </p:cNvPicPr>
          <p:nvPr/>
        </p:nvPicPr>
        <p:blipFill rotWithShape="1">
          <a:blip r:embed="rId2">
            <a:extLst>
              <a:ext uri="{28A0092B-C50C-407E-A947-70E740481C1C}">
                <a14:useLocalDpi xmlns:a14="http://schemas.microsoft.com/office/drawing/2010/main" val="0"/>
              </a:ext>
            </a:extLst>
          </a:blip>
          <a:srcRect l="54519" t="52381" r="39927" b="38503"/>
          <a:stretch/>
        </p:blipFill>
        <p:spPr>
          <a:xfrm>
            <a:off x="2016666" y="5351806"/>
            <a:ext cx="568210" cy="528751"/>
          </a:xfrm>
          <a:prstGeom prst="rect">
            <a:avLst/>
          </a:prstGeom>
          <a:ln>
            <a:noFill/>
          </a:ln>
          <a:effectLst>
            <a:softEdge rad="112500"/>
          </a:effectLst>
        </p:spPr>
      </p:pic>
      <p:pic>
        <p:nvPicPr>
          <p:cNvPr id="33" name="Immagine 32"/>
          <p:cNvPicPr>
            <a:picLocks noChangeAspect="1"/>
          </p:cNvPicPr>
          <p:nvPr/>
        </p:nvPicPr>
        <p:blipFill rotWithShape="1">
          <a:blip r:embed="rId2">
            <a:extLst>
              <a:ext uri="{28A0092B-C50C-407E-A947-70E740481C1C}">
                <a14:useLocalDpi xmlns:a14="http://schemas.microsoft.com/office/drawing/2010/main" val="0"/>
              </a:ext>
            </a:extLst>
          </a:blip>
          <a:srcRect l="28122" t="47711" r="64166" b="41133"/>
          <a:stretch/>
        </p:blipFill>
        <p:spPr>
          <a:xfrm>
            <a:off x="8678541" y="5237058"/>
            <a:ext cx="799184" cy="655330"/>
          </a:xfrm>
          <a:prstGeom prst="rect">
            <a:avLst/>
          </a:prstGeom>
          <a:ln>
            <a:noFill/>
          </a:ln>
          <a:effectLst>
            <a:softEdge rad="112500"/>
          </a:effectLst>
        </p:spPr>
      </p:pic>
      <p:pic>
        <p:nvPicPr>
          <p:cNvPr id="112" name="Immagine 1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0569" y="5263900"/>
            <a:ext cx="611096" cy="583724"/>
          </a:xfrm>
          <a:prstGeom prst="rect">
            <a:avLst/>
          </a:prstGeom>
        </p:spPr>
      </p:pic>
      <p:sp>
        <p:nvSpPr>
          <p:cNvPr id="56" name="Rettangolo arrotondato 55"/>
          <p:cNvSpPr/>
          <p:nvPr/>
        </p:nvSpPr>
        <p:spPr>
          <a:xfrm>
            <a:off x="1331028" y="1614195"/>
            <a:ext cx="1491485" cy="618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Gli organismi internazionali</a:t>
            </a:r>
            <a:endParaRPr lang="it-IT" sz="1400" dirty="0"/>
          </a:p>
        </p:txBody>
      </p:sp>
      <p:sp>
        <p:nvSpPr>
          <p:cNvPr id="57" name="CasellaDiTesto 56"/>
          <p:cNvSpPr txBox="1"/>
          <p:nvPr/>
        </p:nvSpPr>
        <p:spPr>
          <a:xfrm>
            <a:off x="1629471" y="1202983"/>
            <a:ext cx="941587" cy="369332"/>
          </a:xfrm>
          <a:prstGeom prst="rect">
            <a:avLst/>
          </a:prstGeom>
          <a:noFill/>
        </p:spPr>
        <p:txBody>
          <a:bodyPr wrap="square" rtlCol="0">
            <a:spAutoFit/>
          </a:bodyPr>
          <a:lstStyle/>
          <a:p>
            <a:r>
              <a:rPr lang="it-IT" dirty="0" smtClean="0"/>
              <a:t>Chi?</a:t>
            </a:r>
            <a:endParaRPr lang="it-IT" dirty="0"/>
          </a:p>
        </p:txBody>
      </p:sp>
      <p:sp>
        <p:nvSpPr>
          <p:cNvPr id="58" name="CasellaDiTesto 57"/>
          <p:cNvSpPr txBox="1"/>
          <p:nvPr/>
        </p:nvSpPr>
        <p:spPr>
          <a:xfrm>
            <a:off x="3619781" y="1211680"/>
            <a:ext cx="1413896" cy="369332"/>
          </a:xfrm>
          <a:prstGeom prst="rect">
            <a:avLst/>
          </a:prstGeom>
          <a:noFill/>
        </p:spPr>
        <p:txBody>
          <a:bodyPr wrap="square" rtlCol="0">
            <a:spAutoFit/>
          </a:bodyPr>
          <a:lstStyle/>
          <a:p>
            <a:r>
              <a:rPr lang="it-IT" dirty="0" smtClean="0"/>
              <a:t>Quando?</a:t>
            </a:r>
            <a:endParaRPr lang="it-IT" dirty="0"/>
          </a:p>
        </p:txBody>
      </p:sp>
      <p:sp>
        <p:nvSpPr>
          <p:cNvPr id="59" name="CasellaDiTesto 58"/>
          <p:cNvSpPr txBox="1"/>
          <p:nvPr/>
        </p:nvSpPr>
        <p:spPr>
          <a:xfrm>
            <a:off x="8145780" y="1208813"/>
            <a:ext cx="1078516" cy="369332"/>
          </a:xfrm>
          <a:prstGeom prst="rect">
            <a:avLst/>
          </a:prstGeom>
          <a:noFill/>
        </p:spPr>
        <p:txBody>
          <a:bodyPr wrap="square" rtlCol="0">
            <a:spAutoFit/>
          </a:bodyPr>
          <a:lstStyle/>
          <a:p>
            <a:r>
              <a:rPr lang="it-IT" dirty="0" smtClean="0"/>
              <a:t>Come?</a:t>
            </a:r>
            <a:endParaRPr lang="it-IT" dirty="0"/>
          </a:p>
        </p:txBody>
      </p:sp>
      <p:sp>
        <p:nvSpPr>
          <p:cNvPr id="60" name="CasellaDiTesto 59"/>
          <p:cNvSpPr txBox="1"/>
          <p:nvPr/>
        </p:nvSpPr>
        <p:spPr>
          <a:xfrm>
            <a:off x="10338319" y="1207120"/>
            <a:ext cx="1380931" cy="369332"/>
          </a:xfrm>
          <a:prstGeom prst="rect">
            <a:avLst/>
          </a:prstGeom>
          <a:noFill/>
        </p:spPr>
        <p:txBody>
          <a:bodyPr wrap="square" rtlCol="0">
            <a:spAutoFit/>
          </a:bodyPr>
          <a:lstStyle/>
          <a:p>
            <a:r>
              <a:rPr lang="it-IT" dirty="0" smtClean="0"/>
              <a:t>Perché?</a:t>
            </a:r>
            <a:endParaRPr lang="it-IT" dirty="0"/>
          </a:p>
        </p:txBody>
      </p:sp>
      <p:sp>
        <p:nvSpPr>
          <p:cNvPr id="62" name="Rettangolo arrotondato 61"/>
          <p:cNvSpPr/>
          <p:nvPr/>
        </p:nvSpPr>
        <p:spPr>
          <a:xfrm>
            <a:off x="5760357" y="1614195"/>
            <a:ext cx="1491485" cy="618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paesi </a:t>
            </a:r>
            <a:r>
              <a:rPr lang="it-IT" sz="1400" dirty="0"/>
              <a:t>più industrializzati</a:t>
            </a:r>
          </a:p>
        </p:txBody>
      </p:sp>
      <p:sp>
        <p:nvSpPr>
          <p:cNvPr id="64" name="CasellaDiTesto 63"/>
          <p:cNvSpPr txBox="1"/>
          <p:nvPr/>
        </p:nvSpPr>
        <p:spPr>
          <a:xfrm>
            <a:off x="6082400" y="1202983"/>
            <a:ext cx="1345753" cy="369332"/>
          </a:xfrm>
          <a:prstGeom prst="rect">
            <a:avLst/>
          </a:prstGeom>
          <a:noFill/>
        </p:spPr>
        <p:txBody>
          <a:bodyPr wrap="square" rtlCol="0">
            <a:spAutoFit/>
          </a:bodyPr>
          <a:lstStyle/>
          <a:p>
            <a:r>
              <a:rPr lang="it-IT" dirty="0" smtClean="0"/>
              <a:t>Dove?</a:t>
            </a:r>
            <a:endParaRPr lang="it-IT" dirty="0"/>
          </a:p>
        </p:txBody>
      </p:sp>
      <p:cxnSp>
        <p:nvCxnSpPr>
          <p:cNvPr id="68" name="Connettore 2 67"/>
          <p:cNvCxnSpPr>
            <a:stCxn id="6" idx="2"/>
            <a:endCxn id="28" idx="0"/>
          </p:cNvCxnSpPr>
          <p:nvPr/>
        </p:nvCxnSpPr>
        <p:spPr>
          <a:xfrm>
            <a:off x="2020913" y="5120689"/>
            <a:ext cx="0" cy="7645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3" name="Connettore 2 72"/>
          <p:cNvCxnSpPr>
            <a:stCxn id="4" idx="2"/>
            <a:endCxn id="24" idx="0"/>
          </p:cNvCxnSpPr>
          <p:nvPr/>
        </p:nvCxnSpPr>
        <p:spPr>
          <a:xfrm>
            <a:off x="6509400" y="5135618"/>
            <a:ext cx="3977" cy="7724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5" name="Connettore 2 74"/>
          <p:cNvCxnSpPr>
            <a:stCxn id="7" idx="2"/>
            <a:endCxn id="25" idx="0"/>
          </p:cNvCxnSpPr>
          <p:nvPr/>
        </p:nvCxnSpPr>
        <p:spPr>
          <a:xfrm>
            <a:off x="8706257" y="5150718"/>
            <a:ext cx="0" cy="7573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7" name="Connettore 2 76"/>
          <p:cNvCxnSpPr>
            <a:stCxn id="20" idx="2"/>
            <a:endCxn id="9" idx="0"/>
          </p:cNvCxnSpPr>
          <p:nvPr/>
        </p:nvCxnSpPr>
        <p:spPr>
          <a:xfrm>
            <a:off x="10949888" y="5157798"/>
            <a:ext cx="2250" cy="7371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1" name="Connettore 2 80"/>
          <p:cNvCxnSpPr>
            <a:stCxn id="2" idx="2"/>
            <a:endCxn id="27" idx="0"/>
          </p:cNvCxnSpPr>
          <p:nvPr/>
        </p:nvCxnSpPr>
        <p:spPr>
          <a:xfrm flipH="1">
            <a:off x="4260909" y="5120690"/>
            <a:ext cx="4248" cy="7739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2" name="Connettore 4 91"/>
          <p:cNvCxnSpPr>
            <a:stCxn id="28" idx="2"/>
            <a:endCxn id="9" idx="2"/>
          </p:cNvCxnSpPr>
          <p:nvPr/>
        </p:nvCxnSpPr>
        <p:spPr>
          <a:xfrm rot="16200000" flipH="1">
            <a:off x="6477621" y="1892769"/>
            <a:ext cx="17809" cy="8931225"/>
          </a:xfrm>
          <a:prstGeom prst="bentConnector3">
            <a:avLst>
              <a:gd name="adj1" fmla="val 955747"/>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97" name="Connettore 2 96"/>
          <p:cNvCxnSpPr>
            <a:endCxn id="27" idx="2"/>
          </p:cNvCxnSpPr>
          <p:nvPr/>
        </p:nvCxnSpPr>
        <p:spPr>
          <a:xfrm flipV="1">
            <a:off x="4260909" y="6358869"/>
            <a:ext cx="0" cy="14241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4" name="Connettore 2 103"/>
          <p:cNvCxnSpPr>
            <a:endCxn id="25" idx="2"/>
          </p:cNvCxnSpPr>
          <p:nvPr/>
        </p:nvCxnSpPr>
        <p:spPr>
          <a:xfrm flipV="1">
            <a:off x="8706256" y="6362891"/>
            <a:ext cx="1" cy="1383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0" name="Connettore 4 109"/>
          <p:cNvCxnSpPr>
            <a:stCxn id="56" idx="1"/>
            <a:endCxn id="24" idx="2"/>
          </p:cNvCxnSpPr>
          <p:nvPr/>
        </p:nvCxnSpPr>
        <p:spPr>
          <a:xfrm rot="10800000" flipH="1" flipV="1">
            <a:off x="1331027" y="1923492"/>
            <a:ext cx="5182349" cy="4430682"/>
          </a:xfrm>
          <a:prstGeom prst="bentConnector4">
            <a:avLst>
              <a:gd name="adj1" fmla="val -13968"/>
              <a:gd name="adj2" fmla="val 103869"/>
            </a:avLst>
          </a:prstGeom>
          <a:ln>
            <a:tailEnd type="triangle"/>
          </a:ln>
        </p:spPr>
        <p:style>
          <a:lnRef idx="2">
            <a:schemeClr val="dk1"/>
          </a:lnRef>
          <a:fillRef idx="0">
            <a:schemeClr val="dk1"/>
          </a:fillRef>
          <a:effectRef idx="1">
            <a:schemeClr val="dk1"/>
          </a:effectRef>
          <a:fontRef idx="minor">
            <a:schemeClr val="tx1"/>
          </a:fontRef>
        </p:style>
      </p:cxnSp>
      <p:cxnSp>
        <p:nvCxnSpPr>
          <p:cNvPr id="118" name="Connettore 2 117"/>
          <p:cNvCxnSpPr>
            <a:stCxn id="56" idx="3"/>
            <a:endCxn id="14" idx="1"/>
          </p:cNvCxnSpPr>
          <p:nvPr/>
        </p:nvCxnSpPr>
        <p:spPr>
          <a:xfrm>
            <a:off x="2822513" y="1923492"/>
            <a:ext cx="73211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0" name="Connettore 2 119"/>
          <p:cNvCxnSpPr>
            <a:stCxn id="14" idx="3"/>
            <a:endCxn id="62" idx="1"/>
          </p:cNvCxnSpPr>
          <p:nvPr/>
        </p:nvCxnSpPr>
        <p:spPr>
          <a:xfrm>
            <a:off x="5028243" y="1923492"/>
            <a:ext cx="73211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2" name="Connettore 2 121"/>
          <p:cNvCxnSpPr>
            <a:stCxn id="62" idx="3"/>
            <a:endCxn id="11" idx="1"/>
          </p:cNvCxnSpPr>
          <p:nvPr/>
        </p:nvCxnSpPr>
        <p:spPr>
          <a:xfrm>
            <a:off x="7251842" y="1923492"/>
            <a:ext cx="73211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4" name="Connettore 2 123"/>
          <p:cNvCxnSpPr>
            <a:stCxn id="11" idx="3"/>
            <a:endCxn id="13" idx="1"/>
          </p:cNvCxnSpPr>
          <p:nvPr/>
        </p:nvCxnSpPr>
        <p:spPr>
          <a:xfrm>
            <a:off x="9466089" y="1923492"/>
            <a:ext cx="732114" cy="2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6" name="Connettore 2 125"/>
          <p:cNvCxnSpPr>
            <a:stCxn id="11" idx="2"/>
            <a:endCxn id="10" idx="0"/>
          </p:cNvCxnSpPr>
          <p:nvPr/>
        </p:nvCxnSpPr>
        <p:spPr>
          <a:xfrm flipH="1">
            <a:off x="8725022" y="2232789"/>
            <a:ext cx="1" cy="72538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7" name="Connettore 4 146"/>
          <p:cNvCxnSpPr>
            <a:stCxn id="6" idx="0"/>
            <a:endCxn id="20" idx="0"/>
          </p:cNvCxnSpPr>
          <p:nvPr/>
        </p:nvCxnSpPr>
        <p:spPr>
          <a:xfrm rot="5400000" flipH="1" flipV="1">
            <a:off x="6481669" y="-268934"/>
            <a:ext cx="7463" cy="8928975"/>
          </a:xfrm>
          <a:prstGeom prst="bentConnector3">
            <a:avLst>
              <a:gd name="adj1" fmla="val 316311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51" name="Connettore 4 150"/>
          <p:cNvCxnSpPr>
            <a:stCxn id="2" idx="0"/>
            <a:endCxn id="7" idx="0"/>
          </p:cNvCxnSpPr>
          <p:nvPr/>
        </p:nvCxnSpPr>
        <p:spPr>
          <a:xfrm rot="5400000" flipH="1" flipV="1">
            <a:off x="6485707" y="1978735"/>
            <a:ext cx="12700" cy="4441100"/>
          </a:xfrm>
          <a:prstGeom prst="bentConnector3">
            <a:avLst>
              <a:gd name="adj1" fmla="val 1875000"/>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53" name="Connettore 4 152"/>
          <p:cNvCxnSpPr>
            <a:stCxn id="4" idx="0"/>
            <a:endCxn id="13" idx="2"/>
          </p:cNvCxnSpPr>
          <p:nvPr/>
        </p:nvCxnSpPr>
        <p:spPr>
          <a:xfrm rot="5400000" flipH="1" flipV="1">
            <a:off x="7743266" y="998923"/>
            <a:ext cx="1981594" cy="4449327"/>
          </a:xfrm>
          <a:prstGeom prst="bentConnector3">
            <a:avLst>
              <a:gd name="adj1" fmla="val 12027"/>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160" name="CasellaDiTesto 159"/>
          <p:cNvSpPr txBox="1"/>
          <p:nvPr/>
        </p:nvSpPr>
        <p:spPr>
          <a:xfrm>
            <a:off x="2746151" y="1693863"/>
            <a:ext cx="1054031" cy="276999"/>
          </a:xfrm>
          <a:prstGeom prst="rect">
            <a:avLst/>
          </a:prstGeom>
          <a:noFill/>
        </p:spPr>
        <p:txBody>
          <a:bodyPr wrap="square" rtlCol="0">
            <a:spAutoFit/>
          </a:bodyPr>
          <a:lstStyle/>
          <a:p>
            <a:r>
              <a:rPr lang="it-IT" sz="1200" dirty="0" smtClean="0">
                <a:effectLst>
                  <a:outerShdw blurRad="38100" dist="38100" dir="2700000" algn="tl">
                    <a:srgbClr val="000000">
                      <a:alpha val="43137"/>
                    </a:srgbClr>
                  </a:outerShdw>
                </a:effectLst>
              </a:rPr>
              <a:t>nascono</a:t>
            </a:r>
            <a:endParaRPr lang="it-IT" sz="1200" dirty="0">
              <a:effectLst>
                <a:outerShdw blurRad="38100" dist="38100" dir="2700000" algn="tl">
                  <a:srgbClr val="000000">
                    <a:alpha val="43137"/>
                  </a:srgbClr>
                </a:outerShdw>
              </a:effectLst>
            </a:endParaRPr>
          </a:p>
        </p:txBody>
      </p:sp>
      <p:sp>
        <p:nvSpPr>
          <p:cNvPr id="161" name="CasellaDiTesto 160"/>
          <p:cNvSpPr txBox="1"/>
          <p:nvPr/>
        </p:nvSpPr>
        <p:spPr>
          <a:xfrm>
            <a:off x="5127719" y="1659221"/>
            <a:ext cx="580092" cy="307777"/>
          </a:xfrm>
          <a:prstGeom prst="rect">
            <a:avLst/>
          </a:prstGeom>
          <a:noFill/>
        </p:spPr>
        <p:txBody>
          <a:bodyPr wrap="square" rtlCol="0">
            <a:spAutoFit/>
          </a:bodyPr>
          <a:lstStyle/>
          <a:p>
            <a:r>
              <a:rPr lang="it-IT" sz="1400" dirty="0" smtClean="0">
                <a:effectLst>
                  <a:outerShdw blurRad="38100" dist="38100" dir="2700000" algn="tl">
                    <a:srgbClr val="000000">
                      <a:alpha val="43137"/>
                    </a:srgbClr>
                  </a:outerShdw>
                </a:effectLst>
              </a:rPr>
              <a:t>nei</a:t>
            </a:r>
            <a:endParaRPr lang="it-IT" dirty="0">
              <a:effectLst>
                <a:outerShdw blurRad="38100" dist="38100" dir="2700000" algn="tl">
                  <a:srgbClr val="000000">
                    <a:alpha val="43137"/>
                  </a:srgbClr>
                </a:outerShdw>
              </a:effectLst>
            </a:endParaRPr>
          </a:p>
        </p:txBody>
      </p:sp>
      <p:sp>
        <p:nvSpPr>
          <p:cNvPr id="162" name="CasellaDiTesto 161"/>
          <p:cNvSpPr txBox="1"/>
          <p:nvPr/>
        </p:nvSpPr>
        <p:spPr>
          <a:xfrm>
            <a:off x="8678541" y="2413317"/>
            <a:ext cx="629897" cy="276999"/>
          </a:xfrm>
          <a:prstGeom prst="rect">
            <a:avLst/>
          </a:prstGeom>
          <a:noFill/>
        </p:spPr>
        <p:txBody>
          <a:bodyPr wrap="square" rtlCol="0">
            <a:spAutoFit/>
          </a:bodyPr>
          <a:lstStyle/>
          <a:p>
            <a:r>
              <a:rPr lang="it-IT" sz="1200" dirty="0" smtClean="0">
                <a:effectLst>
                  <a:outerShdw blurRad="38100" dist="38100" dir="2700000" algn="tl">
                    <a:srgbClr val="000000">
                      <a:alpha val="43137"/>
                    </a:srgbClr>
                  </a:outerShdw>
                </a:effectLst>
              </a:rPr>
              <a:t>che</a:t>
            </a:r>
            <a:endParaRPr lang="it-IT" sz="1200" dirty="0">
              <a:effectLst>
                <a:outerShdw blurRad="38100" dist="38100" dir="2700000" algn="tl">
                  <a:srgbClr val="000000">
                    <a:alpha val="43137"/>
                  </a:srgbClr>
                </a:outerShdw>
              </a:effectLst>
            </a:endParaRPr>
          </a:p>
        </p:txBody>
      </p:sp>
      <p:sp>
        <p:nvSpPr>
          <p:cNvPr id="163" name="CasellaDiTesto 162"/>
          <p:cNvSpPr txBox="1"/>
          <p:nvPr/>
        </p:nvSpPr>
        <p:spPr>
          <a:xfrm>
            <a:off x="9580193" y="1672536"/>
            <a:ext cx="456224" cy="276999"/>
          </a:xfrm>
          <a:prstGeom prst="rect">
            <a:avLst/>
          </a:prstGeom>
          <a:noFill/>
        </p:spPr>
        <p:txBody>
          <a:bodyPr wrap="square" rtlCol="0">
            <a:spAutoFit/>
          </a:bodyPr>
          <a:lstStyle/>
          <a:p>
            <a:r>
              <a:rPr lang="it-IT" sz="1200" dirty="0" smtClean="0">
                <a:effectLst>
                  <a:outerShdw blurRad="38100" dist="38100" dir="2700000" algn="tl">
                    <a:srgbClr val="000000">
                      <a:alpha val="43137"/>
                    </a:srgbClr>
                  </a:outerShdw>
                </a:effectLst>
              </a:rPr>
              <a:t>per</a:t>
            </a:r>
            <a:endParaRPr lang="it-IT" dirty="0">
              <a:effectLst>
                <a:outerShdw blurRad="38100" dist="38100" dir="2700000" algn="tl">
                  <a:srgbClr val="000000">
                    <a:alpha val="43137"/>
                  </a:srgbClr>
                </a:outerShdw>
              </a:effectLst>
            </a:endParaRPr>
          </a:p>
        </p:txBody>
      </p:sp>
      <p:sp>
        <p:nvSpPr>
          <p:cNvPr id="164" name="CasellaDiTesto 163"/>
          <p:cNvSpPr txBox="1"/>
          <p:nvPr/>
        </p:nvSpPr>
        <p:spPr>
          <a:xfrm>
            <a:off x="10088815" y="3690892"/>
            <a:ext cx="924676" cy="307777"/>
          </a:xfrm>
          <a:prstGeom prst="rect">
            <a:avLst/>
          </a:prstGeom>
          <a:noFill/>
        </p:spPr>
        <p:txBody>
          <a:bodyPr wrap="square" rtlCol="0">
            <a:spAutoFit/>
          </a:bodyPr>
          <a:lstStyle/>
          <a:p>
            <a:r>
              <a:rPr lang="it-IT" sz="1400" dirty="0" smtClean="0">
                <a:effectLst>
                  <a:outerShdw blurRad="38100" dist="38100" dir="2700000" algn="tl">
                    <a:srgbClr val="000000">
                      <a:alpha val="43137"/>
                    </a:srgbClr>
                  </a:outerShdw>
                </a:effectLst>
              </a:rPr>
              <a:t>Come…</a:t>
            </a:r>
            <a:endParaRPr lang="it-IT" sz="1400" dirty="0">
              <a:effectLst>
                <a:outerShdw blurRad="38100" dist="38100" dir="2700000" algn="tl">
                  <a:srgbClr val="000000">
                    <a:alpha val="43137"/>
                  </a:srgbClr>
                </a:outerShdw>
              </a:effectLst>
            </a:endParaRPr>
          </a:p>
        </p:txBody>
      </p:sp>
      <p:sp>
        <p:nvSpPr>
          <p:cNvPr id="165" name="CasellaDiTesto 164"/>
          <p:cNvSpPr txBox="1"/>
          <p:nvPr/>
        </p:nvSpPr>
        <p:spPr>
          <a:xfrm>
            <a:off x="508971" y="1677591"/>
            <a:ext cx="1644108" cy="276999"/>
          </a:xfrm>
          <a:prstGeom prst="rect">
            <a:avLst/>
          </a:prstGeom>
          <a:noFill/>
        </p:spPr>
        <p:txBody>
          <a:bodyPr wrap="square" rtlCol="0">
            <a:spAutoFit/>
          </a:bodyPr>
          <a:lstStyle/>
          <a:p>
            <a:r>
              <a:rPr lang="it-IT" sz="1200" dirty="0" smtClean="0">
                <a:effectLst>
                  <a:outerShdw blurRad="38100" dist="38100" dir="2700000" algn="tl">
                    <a:srgbClr val="000000">
                      <a:alpha val="43137"/>
                    </a:srgbClr>
                  </a:outerShdw>
                </a:effectLst>
              </a:rPr>
              <a:t>Che sono</a:t>
            </a:r>
            <a:endParaRPr lang="it-IT" sz="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6711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advTm="60000">
        <p15:prstTrans prst="curtains"/>
      </p:transition>
    </mc:Choice>
    <mc:Fallback xmlns="">
      <p:transition spd="slow" advClick="0" advTm="6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3567" y="326777"/>
            <a:ext cx="5794309" cy="3055965"/>
          </a:xfrm>
          <a:prstGeom prst="rect">
            <a:avLst/>
          </a:prstGeom>
        </p:spPr>
        <p:txBody>
          <a:bodyPr wrap="square">
            <a:spAutoFit/>
          </a:bodyPr>
          <a:lstStyle/>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 è semplicità. La felicità è quando vedi il tuo animaletto che partorisce dei cuccioli o nella vista di un neonato, di quanto sia piccolo, tenero, ignaro; osservi le sue manine fragili oppure i suoi movimenti impercettibili durante il sonno.</a:t>
            </a:r>
            <a:r>
              <a:rPr lang="it-IT" dirty="0">
                <a:solidFill>
                  <a:prstClr val="black"/>
                </a:solidFill>
                <a:ea typeface="Calibri" panose="020F0502020204030204" pitchFamily="34" charset="0"/>
                <a:cs typeface="Times New Roman" panose="02020603050405020304" pitchFamily="18" charset="0"/>
              </a:rPr>
              <a:t> </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 è nel volto di una madre che vede suo figlio crescere forte e sano.</a:t>
            </a:r>
            <a:r>
              <a:rPr lang="it-IT" dirty="0">
                <a:solidFill>
                  <a:prstClr val="black"/>
                </a:solidFill>
                <a:ea typeface="Calibri" panose="020F0502020204030204" pitchFamily="34" charset="0"/>
                <a:cs typeface="Times New Roman" panose="02020603050405020304" pitchFamily="18" charset="0"/>
              </a:rPr>
              <a:t> </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 è quel momento in cui non ti chiedi “ma sarà questa la felicità?” perché nell’attimo di felicità non ti chiedi nulla, senti solo dentro di te una forza che ti farebbe scalare una montagna.</a:t>
            </a:r>
            <a:r>
              <a:rPr lang="it-IT" dirty="0">
                <a:solidFill>
                  <a:prstClr val="black"/>
                </a:solidFill>
                <a:ea typeface="Calibri" panose="020F0502020204030204" pitchFamily="34" charset="0"/>
                <a:cs typeface="Times New Roman" panose="02020603050405020304" pitchFamily="18" charset="0"/>
              </a:rPr>
              <a:t> </a:t>
            </a:r>
          </a:p>
        </p:txBody>
      </p:sp>
      <p:sp>
        <p:nvSpPr>
          <p:cNvPr id="3" name="Rettangolo 2"/>
          <p:cNvSpPr/>
          <p:nvPr/>
        </p:nvSpPr>
        <p:spPr>
          <a:xfrm>
            <a:off x="5782478" y="3610882"/>
            <a:ext cx="6172220" cy="3352328"/>
          </a:xfrm>
          <a:prstGeom prst="rect">
            <a:avLst/>
          </a:prstGeom>
        </p:spPr>
        <p:txBody>
          <a:bodyPr wrap="square">
            <a:spAutoFit/>
          </a:bodyPr>
          <a:lstStyle/>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 è la natura che ogni inverno sembra ghiacciata, ferma, immobile, ma in realtà non lo è , è solo il ciclo delle stagioni. D’inverno ogni cosa sembra congelata, ma in realtà si sta solo preparando:  dà spazio, mese dopo mese, ai dolci fiori di primavera e ai frutti d’ estate.</a:t>
            </a:r>
            <a:r>
              <a:rPr lang="it-IT" dirty="0" smtClean="0">
                <a:solidFill>
                  <a:prstClr val="black"/>
                </a:solidFill>
                <a:ea typeface="Calibri" panose="020F0502020204030204" pitchFamily="34" charset="0"/>
                <a:cs typeface="Times New Roman" panose="02020603050405020304" pitchFamily="18" charset="0"/>
              </a:rPr>
              <a:t> </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 è fatta dall’estate, dalle corse in spiaggia per sentire il sole che ti riscalda il corpo, o da un gelato che ti macchia la bocca e ti fa sembrare buffo. E’ nella risata dei tuoi amici che ti sfidano a giocare con loro .</a:t>
            </a:r>
            <a:r>
              <a:rPr lang="it-IT" dirty="0" smtClean="0">
                <a:solidFill>
                  <a:prstClr val="black"/>
                </a:solidFill>
                <a:ea typeface="Calibri" panose="020F0502020204030204" pitchFamily="34" charset="0"/>
                <a:cs typeface="Times New Roman" panose="02020603050405020304" pitchFamily="18" charset="0"/>
              </a:rPr>
              <a:t> </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 felicità è intorno a noi ed è sempre presente. Sta a noi saperla cogliere.</a:t>
            </a:r>
            <a:endParaRPr lang="it-IT" dirty="0">
              <a:solidFill>
                <a:prstClr val="black"/>
              </a:solidFill>
              <a:ea typeface="Calibri" panose="020F0502020204030204" pitchFamily="34" charset="0"/>
              <a:cs typeface="Times New Roman" panose="02020603050405020304" pitchFamily="18" charset="0"/>
            </a:endParaRP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118" y="326777"/>
            <a:ext cx="1922106" cy="1318668"/>
          </a:xfrm>
          <a:prstGeom prst="rect">
            <a:avLst/>
          </a:prstGeom>
          <a:ln>
            <a:noFill/>
          </a:ln>
          <a:effectLst>
            <a:softEdge rad="112500"/>
          </a:effectLst>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1343" y="2334119"/>
            <a:ext cx="1907800" cy="1416070"/>
          </a:xfrm>
          <a:prstGeom prst="rect">
            <a:avLst/>
          </a:prstGeom>
          <a:ln>
            <a:noFill/>
          </a:ln>
          <a:effectLst>
            <a:softEdge rad="112500"/>
          </a:effectLst>
        </p:spPr>
      </p:pic>
      <p:pic>
        <p:nvPicPr>
          <p:cNvPr id="6" name="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5039" y="2363420"/>
            <a:ext cx="2128237" cy="1447546"/>
          </a:xfrm>
          <a:prstGeom prst="rect">
            <a:avLst/>
          </a:prstGeom>
          <a:ln>
            <a:noFill/>
          </a:ln>
          <a:effectLst>
            <a:softEdge rad="112500"/>
          </a:effectLst>
        </p:spPr>
      </p:pic>
      <p:pic>
        <p:nvPicPr>
          <p:cNvPr id="7" name="Immagin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2808" y="375790"/>
            <a:ext cx="2167164" cy="1196768"/>
          </a:xfrm>
          <a:prstGeom prst="rect">
            <a:avLst/>
          </a:prstGeom>
          <a:ln>
            <a:noFill/>
          </a:ln>
          <a:effectLst>
            <a:softEdge rad="112500"/>
          </a:effectLst>
        </p:spPr>
      </p:pic>
      <p:pic>
        <p:nvPicPr>
          <p:cNvPr id="8" name="Immagin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9219" y="355362"/>
            <a:ext cx="1359524" cy="1237624"/>
          </a:xfrm>
          <a:prstGeom prst="rect">
            <a:avLst/>
          </a:prstGeom>
          <a:ln>
            <a:noFill/>
          </a:ln>
          <a:effectLst>
            <a:softEdge rad="112500"/>
          </a:effectLst>
        </p:spPr>
      </p:pic>
      <p:pic>
        <p:nvPicPr>
          <p:cNvPr id="9" name="Immagin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9010" y="2377291"/>
            <a:ext cx="1625010" cy="1390408"/>
          </a:xfrm>
          <a:prstGeom prst="rect">
            <a:avLst/>
          </a:prstGeom>
          <a:ln>
            <a:noFill/>
          </a:ln>
          <a:effectLst>
            <a:softEdge rad="112500"/>
          </a:effectLst>
        </p:spPr>
      </p:pic>
      <p:pic>
        <p:nvPicPr>
          <p:cNvPr id="10" name="Immagine 9"/>
          <p:cNvPicPr>
            <a:picLocks noChangeAspect="1"/>
          </p:cNvPicPr>
          <p:nvPr/>
        </p:nvPicPr>
        <p:blipFill rotWithShape="1">
          <a:blip r:embed="rId10">
            <a:extLst>
              <a:ext uri="{28A0092B-C50C-407E-A947-70E740481C1C}">
                <a14:useLocalDpi xmlns:a14="http://schemas.microsoft.com/office/drawing/2010/main" val="0"/>
              </a:ext>
            </a:extLst>
          </a:blip>
          <a:srcRect l="15932" t="19388" r="12231" b="3061"/>
          <a:stretch/>
        </p:blipFill>
        <p:spPr>
          <a:xfrm>
            <a:off x="6309298" y="1490587"/>
            <a:ext cx="1837483" cy="1054826"/>
          </a:xfrm>
          <a:prstGeom prst="rect">
            <a:avLst/>
          </a:prstGeom>
          <a:ln>
            <a:noFill/>
          </a:ln>
          <a:effectLst>
            <a:softEdge rad="112500"/>
          </a:effectLst>
        </p:spPr>
      </p:pic>
      <p:pic>
        <p:nvPicPr>
          <p:cNvPr id="11" name="Immagin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7445" y="1451265"/>
            <a:ext cx="1641928" cy="1077035"/>
          </a:xfrm>
          <a:prstGeom prst="rect">
            <a:avLst/>
          </a:prstGeom>
          <a:ln>
            <a:noFill/>
          </a:ln>
          <a:effectLst>
            <a:softEdge rad="112500"/>
          </a:effectLst>
        </p:spPr>
      </p:pic>
      <p:pic>
        <p:nvPicPr>
          <p:cNvPr id="12" name="Immagin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3390" y="1476114"/>
            <a:ext cx="2096261" cy="1007358"/>
          </a:xfrm>
          <a:prstGeom prst="rect">
            <a:avLst/>
          </a:prstGeom>
          <a:ln>
            <a:noFill/>
          </a:ln>
          <a:effectLst>
            <a:softEdge rad="112500"/>
          </a:effectLst>
        </p:spPr>
      </p:pic>
      <p:pic>
        <p:nvPicPr>
          <p:cNvPr id="13" name="Immagin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538" y="3357291"/>
            <a:ext cx="1653653" cy="1415463"/>
          </a:xfrm>
          <a:prstGeom prst="rect">
            <a:avLst/>
          </a:prstGeom>
          <a:ln>
            <a:noFill/>
          </a:ln>
          <a:effectLst>
            <a:softEdge rad="112500"/>
          </a:effectLst>
        </p:spPr>
      </p:pic>
      <p:pic>
        <p:nvPicPr>
          <p:cNvPr id="14" name="Immagin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75152" y="3382742"/>
            <a:ext cx="2178066" cy="1415463"/>
          </a:xfrm>
          <a:prstGeom prst="rect">
            <a:avLst/>
          </a:prstGeom>
          <a:ln>
            <a:noFill/>
          </a:ln>
          <a:effectLst>
            <a:softEdge rad="112500"/>
          </a:effectLst>
        </p:spPr>
      </p:pic>
      <p:pic>
        <p:nvPicPr>
          <p:cNvPr id="15" name="Immagin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31166" y="3370017"/>
            <a:ext cx="1795701" cy="1415463"/>
          </a:xfrm>
          <a:prstGeom prst="rect">
            <a:avLst/>
          </a:prstGeom>
          <a:ln>
            <a:noFill/>
          </a:ln>
          <a:effectLst>
            <a:softEdge rad="112500"/>
          </a:effectLst>
        </p:spPr>
      </p:pic>
      <p:pic>
        <p:nvPicPr>
          <p:cNvPr id="16" name="Immagine 15"/>
          <p:cNvPicPr>
            <a:picLocks noChangeAspect="1"/>
          </p:cNvPicPr>
          <p:nvPr/>
        </p:nvPicPr>
        <p:blipFill rotWithShape="1">
          <a:blip r:embed="rId16">
            <a:extLst>
              <a:ext uri="{28A0092B-C50C-407E-A947-70E740481C1C}">
                <a14:useLocalDpi xmlns:a14="http://schemas.microsoft.com/office/drawing/2010/main" val="0"/>
              </a:ext>
            </a:extLst>
          </a:blip>
          <a:srcRect r="4997" b="17851"/>
          <a:stretch/>
        </p:blipFill>
        <p:spPr>
          <a:xfrm>
            <a:off x="160351" y="4625591"/>
            <a:ext cx="1447502" cy="1159389"/>
          </a:xfrm>
          <a:prstGeom prst="rect">
            <a:avLst/>
          </a:prstGeom>
          <a:ln>
            <a:noFill/>
          </a:ln>
          <a:effectLst>
            <a:softEdge rad="112500"/>
          </a:effectLst>
        </p:spPr>
      </p:pic>
      <p:pic>
        <p:nvPicPr>
          <p:cNvPr id="18" name="Immagin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16678" y="4625591"/>
            <a:ext cx="1235074" cy="1182583"/>
          </a:xfrm>
          <a:prstGeom prst="rect">
            <a:avLst/>
          </a:prstGeom>
          <a:ln>
            <a:noFill/>
          </a:ln>
          <a:effectLst>
            <a:softEdge rad="112500"/>
          </a:effectLst>
        </p:spPr>
      </p:pic>
      <p:pic>
        <p:nvPicPr>
          <p:cNvPr id="19" name="Immagin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95146" y="4633726"/>
            <a:ext cx="1658072" cy="1152666"/>
          </a:xfrm>
          <a:prstGeom prst="rect">
            <a:avLst/>
          </a:prstGeom>
          <a:ln>
            <a:noFill/>
          </a:ln>
          <a:effectLst>
            <a:softEdge rad="112500"/>
          </a:effectLst>
        </p:spPr>
      </p:pic>
      <p:pic>
        <p:nvPicPr>
          <p:cNvPr id="20" name="Immagine 1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4538" y="5697902"/>
            <a:ext cx="2029712" cy="1136639"/>
          </a:xfrm>
          <a:prstGeom prst="rect">
            <a:avLst/>
          </a:prstGeom>
          <a:ln>
            <a:noFill/>
          </a:ln>
          <a:effectLst>
            <a:softEdge rad="112500"/>
          </a:effectLst>
        </p:spPr>
      </p:pic>
      <p:pic>
        <p:nvPicPr>
          <p:cNvPr id="21" name="Immagine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76132" y="5665730"/>
            <a:ext cx="2074640" cy="1168811"/>
          </a:xfrm>
          <a:prstGeom prst="rect">
            <a:avLst/>
          </a:prstGeom>
          <a:ln>
            <a:noFill/>
          </a:ln>
          <a:effectLst>
            <a:softEdge rad="112500"/>
          </a:effectLst>
        </p:spPr>
      </p:pic>
      <p:pic>
        <p:nvPicPr>
          <p:cNvPr id="22" name="Immagine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25879" y="4651190"/>
            <a:ext cx="1460441" cy="1156984"/>
          </a:xfrm>
          <a:prstGeom prst="rect">
            <a:avLst/>
          </a:prstGeom>
          <a:ln>
            <a:noFill/>
          </a:ln>
          <a:effectLst>
            <a:softEdge rad="112500"/>
          </a:effectLst>
        </p:spPr>
      </p:pic>
      <p:pic>
        <p:nvPicPr>
          <p:cNvPr id="23" name="Immagine 22"/>
          <p:cNvPicPr>
            <a:picLocks noChangeAspect="1"/>
          </p:cNvPicPr>
          <p:nvPr/>
        </p:nvPicPr>
        <p:blipFill rotWithShape="1">
          <a:blip r:embed="rId22">
            <a:extLst>
              <a:ext uri="{28A0092B-C50C-407E-A947-70E740481C1C}">
                <a14:useLocalDpi xmlns:a14="http://schemas.microsoft.com/office/drawing/2010/main" val="0"/>
              </a:ext>
            </a:extLst>
          </a:blip>
          <a:srcRect l="-577"/>
          <a:stretch/>
        </p:blipFill>
        <p:spPr>
          <a:xfrm>
            <a:off x="3990059" y="5658394"/>
            <a:ext cx="1709952" cy="1176147"/>
          </a:xfrm>
          <a:prstGeom prst="rect">
            <a:avLst/>
          </a:prstGeom>
          <a:ln>
            <a:noFill/>
          </a:ln>
          <a:effectLst>
            <a:softEdge rad="112500"/>
          </a:effectLst>
        </p:spPr>
      </p:pic>
      <p:pic>
        <p:nvPicPr>
          <p:cNvPr id="24" name="8">
            <a:hlinkClick r:id="" action="ppaction://media"/>
          </p:cNvPr>
          <p:cNvPicPr>
            <a:picLocks noChangeAspect="1"/>
          </p:cNvPicPr>
          <p:nvPr>
            <a:audioFile r:link="rId2"/>
            <p:extLst>
              <p:ext uri="{DAA4B4D4-6D71-4841-9C94-3DE7FCFB9230}">
                <p14:media xmlns:p14="http://schemas.microsoft.com/office/powerpoint/2010/main" r:embed="rId1">
                  <p14:fade in="1500" out="1500"/>
                </p14:media>
              </p:ext>
            </p:extLst>
          </p:nvPr>
        </p:nvPicPr>
        <p:blipFill>
          <a:blip r:embed="rId2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693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24000">
        <p15:prstTrans prst="pageCurlDouble"/>
      </p:transition>
    </mc:Choice>
    <mc:Fallback xmlns="">
      <p:transition spd="slow" advClick="0" advTm="1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475"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2121" showWhenStopped="0">
                <p:cTn id="7" repeatCount="indefinite" fill="hold" display="0">
                  <p:stCondLst>
                    <p:cond delay="indefinite"/>
                  </p:stCondLst>
                </p:cTn>
                <p:tgtEl>
                  <p:spTgt spid="2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22513" y="230416"/>
            <a:ext cx="5225144" cy="3648691"/>
          </a:xfrm>
          <a:prstGeom prst="rect">
            <a:avLst/>
          </a:prstGeom>
        </p:spPr>
        <p:txBody>
          <a:bodyPr wrap="square">
            <a:spAutoFit/>
          </a:bodyPr>
          <a:lstStyle/>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In un periodo come questo, in cui ci sono negate queste piccole cose che spesso sottovalutavamo, ne stiamo realmente comprendendo l’importanza e, personalmente uno strumento grazia al quale riesco a trovare momenti di serenità e distaccarmi da questa tragedia che incombe sul mondo intero è l’immaginazione. Infatti, ho del tutto divorato moltissimi libri che avevo intenzione di leggere, ma per i quali non avevo mai abbastanza tempo...Riconosco che la lettura sia stata una delle mie armi più forti contro questa sorta di “prigionia”... </a:t>
            </a:r>
            <a:endParaRPr lang="it-IT" dirty="0">
              <a:solidFill>
                <a:prstClr val="black"/>
              </a:solidFill>
              <a:ea typeface="Calibri" panose="020F0502020204030204" pitchFamily="34" charset="0"/>
              <a:cs typeface="Times New Roman" panose="02020603050405020304" pitchFamily="18" charset="0"/>
            </a:endParaRPr>
          </a:p>
        </p:txBody>
      </p:sp>
      <p:pic>
        <p:nvPicPr>
          <p:cNvPr id="5124" name="Picture 4" descr="Visualizza immagine di 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7864" y="230416"/>
            <a:ext cx="2691614" cy="20233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ttangolo 3"/>
          <p:cNvSpPr/>
          <p:nvPr/>
        </p:nvSpPr>
        <p:spPr>
          <a:xfrm>
            <a:off x="5920663" y="4004186"/>
            <a:ext cx="5243804" cy="2759602"/>
          </a:xfrm>
          <a:prstGeom prst="rect">
            <a:avLst/>
          </a:prstGeom>
        </p:spPr>
        <p:txBody>
          <a:bodyPr wrap="square">
            <a:spAutoFit/>
          </a:bodyPr>
          <a:lstStyle/>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Essa, assieme alla mia grande ed immensa immaginazione, mi porta in terre lontane, sconosciute, su monti, mari, spiagge dove tutto era tranquillo, rilassante... Dove tutto è in pace, dove non accade nulla, non si sente nulla se non il cinguettio degli uccelli al mattino e dove nulla mi tocca se non il flebile raggio caldo del sole di marzo che in modo piacevole annuncia l’arrivo della primavera...</a:t>
            </a:r>
            <a:endParaRPr lang="it-IT" dirty="0">
              <a:solidFill>
                <a:prstClr val="black"/>
              </a:solidFill>
              <a:ea typeface="Calibri" panose="020F0502020204030204" pitchFamily="34" charset="0"/>
              <a:cs typeface="Times New Roman" panose="02020603050405020304" pitchFamily="18" charset="0"/>
            </a:endParaRPr>
          </a:p>
        </p:txBody>
      </p:sp>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0663" y="2165967"/>
            <a:ext cx="2728815" cy="1765878"/>
          </a:xfrm>
          <a:prstGeom prst="rect">
            <a:avLst/>
          </a:prstGeom>
          <a:ln>
            <a:noFill/>
          </a:ln>
          <a:effectLst>
            <a:softEdge rad="112500"/>
          </a:effectLst>
        </p:spPr>
      </p:pic>
      <p:pic>
        <p:nvPicPr>
          <p:cNvPr id="6" name="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1722" y="2202943"/>
            <a:ext cx="2465623" cy="1728901"/>
          </a:xfrm>
          <a:prstGeom prst="rect">
            <a:avLst/>
          </a:prstGeom>
          <a:ln>
            <a:noFill/>
          </a:ln>
          <a:effectLst>
            <a:softEdge rad="112500"/>
          </a:effectLst>
        </p:spPr>
      </p:pic>
      <p:pic>
        <p:nvPicPr>
          <p:cNvPr id="7" name="Immagine 6"/>
          <p:cNvPicPr>
            <a:picLocks noChangeAspect="1"/>
          </p:cNvPicPr>
          <p:nvPr/>
        </p:nvPicPr>
        <p:blipFill rotWithShape="1">
          <a:blip r:embed="rId7">
            <a:extLst>
              <a:ext uri="{28A0092B-C50C-407E-A947-70E740481C1C}">
                <a14:useLocalDpi xmlns:a14="http://schemas.microsoft.com/office/drawing/2010/main" val="0"/>
              </a:ext>
            </a:extLst>
          </a:blip>
          <a:srcRect l="8977" r="8285"/>
          <a:stretch/>
        </p:blipFill>
        <p:spPr>
          <a:xfrm>
            <a:off x="8571721" y="213534"/>
            <a:ext cx="2465623" cy="2091373"/>
          </a:xfrm>
          <a:prstGeom prst="rect">
            <a:avLst/>
          </a:prstGeom>
          <a:ln>
            <a:noFill/>
          </a:ln>
          <a:effectLst>
            <a:softEdge rad="112500"/>
          </a:effectLst>
        </p:spPr>
      </p:pic>
      <p:pic>
        <p:nvPicPr>
          <p:cNvPr id="8" name="Immagin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430" y="3879107"/>
            <a:ext cx="2581691" cy="1787821"/>
          </a:xfrm>
          <a:prstGeom prst="rect">
            <a:avLst/>
          </a:prstGeom>
          <a:ln>
            <a:noFill/>
          </a:ln>
          <a:effectLst>
            <a:softEdge rad="112500"/>
          </a:effectLst>
        </p:spPr>
      </p:pic>
      <p:pic>
        <p:nvPicPr>
          <p:cNvPr id="9" name="Immagin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2027" y="3871357"/>
            <a:ext cx="2747872" cy="1795571"/>
          </a:xfrm>
          <a:prstGeom prst="rect">
            <a:avLst/>
          </a:prstGeom>
          <a:ln>
            <a:noFill/>
          </a:ln>
          <a:effectLst>
            <a:softEdge rad="112500"/>
          </a:effectLst>
        </p:spPr>
      </p:pic>
      <p:pic>
        <p:nvPicPr>
          <p:cNvPr id="11" name="Immagin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430" y="5557101"/>
            <a:ext cx="2593051" cy="1268345"/>
          </a:xfrm>
          <a:prstGeom prst="rect">
            <a:avLst/>
          </a:prstGeom>
          <a:ln>
            <a:noFill/>
          </a:ln>
          <a:effectLst>
            <a:softEdge rad="112500"/>
          </a:effectLst>
        </p:spPr>
      </p:pic>
      <p:pic>
        <p:nvPicPr>
          <p:cNvPr id="14" name="Immagine 13"/>
          <p:cNvPicPr>
            <a:picLocks noChangeAspect="1"/>
          </p:cNvPicPr>
          <p:nvPr/>
        </p:nvPicPr>
        <p:blipFill rotWithShape="1">
          <a:blip r:embed="rId11" cstate="print">
            <a:extLst>
              <a:ext uri="{28A0092B-C50C-407E-A947-70E740481C1C}">
                <a14:useLocalDpi xmlns:a14="http://schemas.microsoft.com/office/drawing/2010/main" val="0"/>
              </a:ext>
            </a:extLst>
          </a:blip>
          <a:srcRect t="5151" b="18361"/>
          <a:stretch/>
        </p:blipFill>
        <p:spPr>
          <a:xfrm>
            <a:off x="2955915" y="5528491"/>
            <a:ext cx="2733984" cy="1296956"/>
          </a:xfrm>
          <a:prstGeom prst="rect">
            <a:avLst/>
          </a:prstGeom>
          <a:ln>
            <a:noFill/>
          </a:ln>
          <a:effectLst>
            <a:softEdge rad="112500"/>
          </a:effectLst>
        </p:spPr>
      </p:pic>
      <p:pic>
        <p:nvPicPr>
          <p:cNvPr id="10" name="9">
            <a:hlinkClick r:id="" action="ppaction://media"/>
          </p:cNvPr>
          <p:cNvPicPr>
            <a:picLocks noChangeAspect="1"/>
          </p:cNvPicPr>
          <p:nvPr>
            <a:audioFile r:link="rId2"/>
            <p:extLst>
              <p:ext uri="{DAA4B4D4-6D71-4841-9C94-3DE7FCFB9230}">
                <p14:media xmlns:p14="http://schemas.microsoft.com/office/powerpoint/2010/main" r:embed="rId1">
                  <p14:fade in="1250" out="1000"/>
                </p14:media>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63054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2000">
        <p15:prstTrans prst="pageCurlDouble"/>
      </p:transition>
    </mc:Choice>
    <mc:Fallback xmlns="">
      <p:transition spd="slow" advTm="9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9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61" showWhenStopped="0">
                <p:cTn id="7" repeatCount="indefinite" fill="hold" display="0">
                  <p:stCondLst>
                    <p:cond delay="indefinite"/>
                  </p:st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17157" y="3840712"/>
            <a:ext cx="4721290" cy="2759602"/>
          </a:xfrm>
          <a:prstGeom prst="rect">
            <a:avLst/>
          </a:prstGeom>
        </p:spPr>
        <p:txBody>
          <a:bodyPr wrap="square">
            <a:spAutoFit/>
          </a:bodyPr>
          <a:lstStyle/>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Ho trovato del tempo libero per vedere le mie serie preferite su </a:t>
            </a:r>
            <a:r>
              <a:rPr lang="it-IT" dirty="0" err="1"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Netflix</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e ho cercato di sentire il più possibile le mie amiche e i miei parenti tramite videochiamate interminabili che iniziano al mattino e terminano la sera tardi. Infatti, nonostante questa distanza che ci divide, le persone care, quelle veramente importanti, le ho sentite </a:t>
            </a:r>
            <a:r>
              <a:rPr lang="it-IT"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ad un millimetro dal cuore</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a:t>
            </a:r>
            <a:endParaRPr lang="it-IT" dirty="0">
              <a:solidFill>
                <a:prstClr val="black"/>
              </a:solidFill>
              <a:ea typeface="Calibri" panose="020F0502020204030204" pitchFamily="34" charset="0"/>
              <a:cs typeface="Times New Roman" panose="02020603050405020304" pitchFamily="18" charset="0"/>
            </a:endParaRPr>
          </a:p>
        </p:txBody>
      </p:sp>
      <p:sp>
        <p:nvSpPr>
          <p:cNvPr id="3" name="Rettangolo 2"/>
          <p:cNvSpPr/>
          <p:nvPr/>
        </p:nvSpPr>
        <p:spPr>
          <a:xfrm>
            <a:off x="600248" y="595041"/>
            <a:ext cx="6096000" cy="3139321"/>
          </a:xfrm>
          <a:prstGeom prst="rect">
            <a:avLst/>
          </a:prstGeom>
        </p:spPr>
        <p:txBody>
          <a:bodyPr>
            <a:spAutoFit/>
          </a:bodyPr>
          <a:lstStyle/>
          <a:p>
            <a:pPr algn="just"/>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È stato un periodo che, nel bene e nel male, mi ha segnato. Un periodo </a:t>
            </a:r>
            <a:r>
              <a:rPr lang="it-IT"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n</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el quale ho compreso che una serata trascorsa vedendo un film con la propria famiglia o semplicemente parlando con essa a tavola, sia molto più piacevole di andare in discoteca con i propri amici e tornare a casa stanchi. Nel </a:t>
            </a:r>
            <a:r>
              <a:rPr lang="it-IT"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quale ho capito quanto sia di gran lunga più </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delizioso </a:t>
            </a:r>
            <a:r>
              <a:rPr lang="it-IT"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un dolce preparato in casa, anziché comprato in </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pasticceria. Infatti, ho finalmente trovato del tempo libero per imparare a cucinare i piatti più stravaganti e a decorarli in maniera piuttosto bella, per essere alle prime armi.</a:t>
            </a:r>
            <a:r>
              <a:rPr lang="it-IT" dirty="0" smtClean="0">
                <a:solidFill>
                  <a:prstClr val="black"/>
                </a:solidFill>
                <a:ea typeface="Calibri" panose="020F0502020204030204" pitchFamily="34" charset="0"/>
                <a:cs typeface="Times New Roman" panose="02020603050405020304" pitchFamily="18" charset="0"/>
              </a:rPr>
              <a:t> </a:t>
            </a:r>
            <a:endParaRPr lang="it-IT" dirty="0">
              <a:solidFill>
                <a:prstClr val="black"/>
              </a:solidFill>
            </a:endParaRPr>
          </a:p>
        </p:txBody>
      </p:sp>
      <p:pic>
        <p:nvPicPr>
          <p:cNvPr id="5" name="Immagine 4"/>
          <p:cNvPicPr>
            <a:picLocks noChangeAspect="1"/>
          </p:cNvPicPr>
          <p:nvPr/>
        </p:nvPicPr>
        <p:blipFill rotWithShape="1">
          <a:blip r:embed="rId4">
            <a:extLst>
              <a:ext uri="{28A0092B-C50C-407E-A947-70E740481C1C}">
                <a14:useLocalDpi xmlns:a14="http://schemas.microsoft.com/office/drawing/2010/main" val="0"/>
              </a:ext>
            </a:extLst>
          </a:blip>
          <a:srcRect l="544" r="10058"/>
          <a:stretch/>
        </p:blipFill>
        <p:spPr>
          <a:xfrm>
            <a:off x="6817157" y="508816"/>
            <a:ext cx="2544059" cy="1655886"/>
          </a:xfrm>
          <a:prstGeom prst="rect">
            <a:avLst/>
          </a:prstGeom>
          <a:ln>
            <a:noFill/>
          </a:ln>
          <a:effectLst>
            <a:softEdge rad="112500"/>
          </a:effectLst>
        </p:spPr>
      </p:pic>
      <p:pic>
        <p:nvPicPr>
          <p:cNvPr id="7" name="Immagine 6"/>
          <p:cNvPicPr>
            <a:picLocks noChangeAspect="1"/>
          </p:cNvPicPr>
          <p:nvPr/>
        </p:nvPicPr>
        <p:blipFill rotWithShape="1">
          <a:blip r:embed="rId5">
            <a:extLst>
              <a:ext uri="{28A0092B-C50C-407E-A947-70E740481C1C}">
                <a14:useLocalDpi xmlns:a14="http://schemas.microsoft.com/office/drawing/2010/main" val="0"/>
              </a:ext>
            </a:extLst>
          </a:blip>
          <a:srcRect l="-721" t="51458" r="50762"/>
          <a:stretch/>
        </p:blipFill>
        <p:spPr>
          <a:xfrm>
            <a:off x="9177802" y="508816"/>
            <a:ext cx="2360645" cy="1655886"/>
          </a:xfrm>
          <a:prstGeom prst="rect">
            <a:avLst/>
          </a:prstGeom>
          <a:ln>
            <a:noFill/>
          </a:ln>
          <a:effectLst>
            <a:softEdge rad="112500"/>
          </a:effectLst>
        </p:spPr>
      </p:pic>
      <p:pic>
        <p:nvPicPr>
          <p:cNvPr id="8" name="Immagine 7"/>
          <p:cNvPicPr>
            <a:picLocks noChangeAspect="1"/>
          </p:cNvPicPr>
          <p:nvPr/>
        </p:nvPicPr>
        <p:blipFill rotWithShape="1">
          <a:blip r:embed="rId5">
            <a:extLst>
              <a:ext uri="{28A0092B-C50C-407E-A947-70E740481C1C}">
                <a14:useLocalDpi xmlns:a14="http://schemas.microsoft.com/office/drawing/2010/main" val="0"/>
              </a:ext>
            </a:extLst>
          </a:blip>
          <a:srcRect l="49782" t="49515" b="-1"/>
          <a:stretch/>
        </p:blipFill>
        <p:spPr>
          <a:xfrm>
            <a:off x="9314562" y="2072775"/>
            <a:ext cx="2227078" cy="1706123"/>
          </a:xfrm>
          <a:prstGeom prst="rect">
            <a:avLst/>
          </a:prstGeom>
          <a:ln>
            <a:noFill/>
          </a:ln>
          <a:effectLst>
            <a:softEdge rad="112500"/>
          </a:effectLst>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4628" y="2044119"/>
            <a:ext cx="2649116" cy="1734779"/>
          </a:xfrm>
          <a:prstGeom prst="rect">
            <a:avLst/>
          </a:prstGeom>
          <a:ln>
            <a:noFill/>
          </a:ln>
          <a:effectLst>
            <a:softEdge rad="112500"/>
          </a:effectLst>
        </p:spPr>
      </p:pic>
      <p:pic>
        <p:nvPicPr>
          <p:cNvPr id="10" name="Immagin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840" y="3582758"/>
            <a:ext cx="2684041" cy="1789360"/>
          </a:xfrm>
          <a:prstGeom prst="rect">
            <a:avLst/>
          </a:prstGeom>
          <a:ln>
            <a:noFill/>
          </a:ln>
          <a:effectLst>
            <a:softEdge rad="112500"/>
          </a:effectLst>
        </p:spPr>
      </p:pic>
      <p:pic>
        <p:nvPicPr>
          <p:cNvPr id="11" name="Immagin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7790" y="4534678"/>
            <a:ext cx="1660094" cy="2415351"/>
          </a:xfrm>
          <a:prstGeom prst="rect">
            <a:avLst/>
          </a:prstGeom>
          <a:ln>
            <a:noFill/>
          </a:ln>
          <a:effectLst>
            <a:softEdge rad="112500"/>
          </a:effectLst>
        </p:spPr>
      </p:pic>
      <p:pic>
        <p:nvPicPr>
          <p:cNvPr id="12" name="Immagine 11"/>
          <p:cNvPicPr>
            <a:picLocks noChangeAspect="1"/>
          </p:cNvPicPr>
          <p:nvPr/>
        </p:nvPicPr>
        <p:blipFill rotWithShape="1">
          <a:blip r:embed="rId9" cstate="print">
            <a:extLst>
              <a:ext uri="{28A0092B-C50C-407E-A947-70E740481C1C}">
                <a14:useLocalDpi xmlns:a14="http://schemas.microsoft.com/office/drawing/2010/main" val="0"/>
              </a:ext>
            </a:extLst>
          </a:blip>
          <a:srcRect t="3941" b="6158"/>
          <a:stretch/>
        </p:blipFill>
        <p:spPr>
          <a:xfrm>
            <a:off x="611839" y="5262465"/>
            <a:ext cx="2684041" cy="1595535"/>
          </a:xfrm>
          <a:prstGeom prst="rect">
            <a:avLst/>
          </a:prstGeom>
          <a:ln>
            <a:noFill/>
          </a:ln>
          <a:effectLst>
            <a:softEdge rad="112500"/>
          </a:effectLst>
        </p:spPr>
      </p:pic>
      <p:pic>
        <p:nvPicPr>
          <p:cNvPr id="13" name="Immagin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7790" y="3582759"/>
            <a:ext cx="1660094" cy="1146804"/>
          </a:xfrm>
          <a:prstGeom prst="rect">
            <a:avLst/>
          </a:prstGeom>
          <a:ln>
            <a:noFill/>
          </a:ln>
          <a:effectLst>
            <a:softEdge rad="112500"/>
          </a:effectLst>
        </p:spPr>
      </p:pic>
      <p:pic>
        <p:nvPicPr>
          <p:cNvPr id="14" name="Immagin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1118" y="3582758"/>
            <a:ext cx="1935130" cy="1329579"/>
          </a:xfrm>
          <a:prstGeom prst="rect">
            <a:avLst/>
          </a:prstGeom>
          <a:ln>
            <a:noFill/>
          </a:ln>
          <a:effectLst>
            <a:softEdge rad="112500"/>
          </a:effectLst>
        </p:spPr>
      </p:pic>
      <p:pic>
        <p:nvPicPr>
          <p:cNvPr id="15" name="Immagine 14"/>
          <p:cNvPicPr>
            <a:picLocks noChangeAspect="1"/>
          </p:cNvPicPr>
          <p:nvPr/>
        </p:nvPicPr>
        <p:blipFill rotWithShape="1">
          <a:blip r:embed="rId12">
            <a:extLst>
              <a:ext uri="{28A0092B-C50C-407E-A947-70E740481C1C}">
                <a14:useLocalDpi xmlns:a14="http://schemas.microsoft.com/office/drawing/2010/main" val="0"/>
              </a:ext>
            </a:extLst>
          </a:blip>
          <a:srcRect l="19642"/>
          <a:stretch/>
        </p:blipFill>
        <p:spPr>
          <a:xfrm>
            <a:off x="4758227" y="4843538"/>
            <a:ext cx="1938021" cy="1992516"/>
          </a:xfrm>
          <a:prstGeom prst="rect">
            <a:avLst/>
          </a:prstGeom>
          <a:ln>
            <a:noFill/>
          </a:ln>
          <a:effectLst>
            <a:softEdge rad="112500"/>
          </a:effectLst>
        </p:spPr>
      </p:pic>
      <p:pic>
        <p:nvPicPr>
          <p:cNvPr id="6" name="10">
            <a:hlinkClick r:id="" action="ppaction://media"/>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66958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8000">
        <p15:prstTrans prst="pageCurlDouble"/>
      </p:transition>
    </mc:Choice>
    <mc:Fallback xmlns="">
      <p:transition spd="slow" advClick="0" advTm="8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9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2121" showWhenStopped="0">
                <p:cTn id="7" repeatCount="indefinite" fill="hold" display="0">
                  <p:stCondLst>
                    <p:cond delay="indefinite"/>
                  </p:st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823927" y="3505672"/>
            <a:ext cx="7193901" cy="3352328"/>
          </a:xfrm>
          <a:prstGeom prst="rect">
            <a:avLst/>
          </a:prstGeom>
        </p:spPr>
        <p:txBody>
          <a:bodyPr wrap="square">
            <a:spAutoFit/>
          </a:bodyPr>
          <a:lstStyle/>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A volte pensando mi sono anche posta la domanda “ma perché Dio sta permettendo tutto questo? Ci vorrà punire per qualcosa?” La risposta sembra impossibile, ma in realtà non lo è affatto! Anche grazie al cardinale Ravasi, ho compreso che Dio non ha alcuna colpa perché egli non ci libera dalle malattie, ma ci aiuta in esse. Ciò significa che dobbiamo lasciarci guidare da Lui, dal Signore. Bastano alcuni momenti nell’arco della giornata, proprio come faccio io, nei quali dedicarsi a Lui, parlare con Lui e pregare in silenzio che tutto vada bene, che tutto si risolva. Che tutti noi, me compresa, troviamo un senso. Questa è la fede: è </a:t>
            </a:r>
            <a:r>
              <a:rPr lang="it-IT" b="1"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l’affidarsi a Dio, sentirlo accanto. </a:t>
            </a:r>
            <a:endParaRPr lang="it-IT" b="1" dirty="0">
              <a:solidFill>
                <a:prstClr val="black"/>
              </a:solidFill>
              <a:ea typeface="Calibri" panose="020F0502020204030204" pitchFamily="34" charset="0"/>
              <a:cs typeface="Times New Roman" panose="02020603050405020304" pitchFamily="18" charset="0"/>
            </a:endParaRPr>
          </a:p>
        </p:txBody>
      </p:sp>
      <p:sp>
        <p:nvSpPr>
          <p:cNvPr id="3" name="Rettangolo 2"/>
          <p:cNvSpPr/>
          <p:nvPr/>
        </p:nvSpPr>
        <p:spPr>
          <a:xfrm>
            <a:off x="91125" y="0"/>
            <a:ext cx="6848998" cy="3416320"/>
          </a:xfrm>
          <a:prstGeom prst="rect">
            <a:avLst/>
          </a:prstGeom>
        </p:spPr>
        <p:txBody>
          <a:bodyPr wrap="square">
            <a:spAutoFit/>
          </a:bodyPr>
          <a:lstStyle/>
          <a:p>
            <a:pPr algn="just"/>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Ammetto che in questo periodo mi ha aiutato anche vedere quanto noi popolo italiano siamo uniti in questa lotta contro il Covid-19! Non me lo sarei mai aspettata, un paese di anarchici come questo, un paese in cui non si andava mai a messa la domenica, che camminava per strada con la testa abbassata su uno schermo perché prestava più attenzione ad un telefono che alla realtà esterna. Un popolo che, però, di fronte a questa tragedia è come rinato. Alla gente manca la quotidianità, le piazze, le feste, la messa della domenica.</a:t>
            </a:r>
          </a:p>
          <a:p>
            <a:pPr algn="just"/>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Anche a me manca l’abitudine di andarci con mio padre e mia nonna e sentirmi in pace con il mondo perché so che il Signore è presente e sta ascoltando la comunità! </a:t>
            </a:r>
            <a:endParaRPr lang="it-IT" dirty="0">
              <a:solidFill>
                <a:prstClr val="black"/>
              </a:solidFill>
            </a:endParaRP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0873" y="158760"/>
            <a:ext cx="2857500" cy="1914525"/>
          </a:xfrm>
          <a:prstGeom prst="rect">
            <a:avLst/>
          </a:prstGeom>
          <a:ln>
            <a:noFill/>
          </a:ln>
          <a:effectLst>
            <a:softEdge rad="112500"/>
          </a:effectLst>
        </p:spPr>
      </p:pic>
      <p:pic>
        <p:nvPicPr>
          <p:cNvPr id="5" name="Immag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857" y="3269909"/>
            <a:ext cx="2943724" cy="1837983"/>
          </a:xfrm>
          <a:prstGeom prst="rect">
            <a:avLst/>
          </a:prstGeom>
          <a:ln>
            <a:noFill/>
          </a:ln>
          <a:effectLst>
            <a:softEdge rad="112500"/>
          </a:effectLst>
        </p:spPr>
      </p:pic>
      <p:pic>
        <p:nvPicPr>
          <p:cNvPr id="6" name="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1622" y="2004969"/>
            <a:ext cx="2857500" cy="1411351"/>
          </a:xfrm>
          <a:prstGeom prst="rect">
            <a:avLst/>
          </a:prstGeom>
          <a:ln>
            <a:noFill/>
          </a:ln>
          <a:effectLst>
            <a:softEdge rad="112500"/>
          </a:effectLst>
        </p:spPr>
      </p:pic>
      <p:pic>
        <p:nvPicPr>
          <p:cNvPr id="7" name="Immagin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4872" y="135137"/>
            <a:ext cx="2546771" cy="2074763"/>
          </a:xfrm>
          <a:prstGeom prst="rect">
            <a:avLst/>
          </a:prstGeom>
          <a:ln>
            <a:noFill/>
          </a:ln>
          <a:effectLst>
            <a:softEdge rad="112500"/>
          </a:effectLst>
        </p:spPr>
      </p:pic>
      <p:pic>
        <p:nvPicPr>
          <p:cNvPr id="8" name="Immagin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4872" y="2117961"/>
            <a:ext cx="2710062" cy="1265511"/>
          </a:xfrm>
          <a:prstGeom prst="rect">
            <a:avLst/>
          </a:prstGeom>
          <a:ln>
            <a:noFill/>
          </a:ln>
          <a:effectLst>
            <a:softEdge rad="112500"/>
          </a:effectLst>
        </p:spPr>
      </p:pic>
      <p:pic>
        <p:nvPicPr>
          <p:cNvPr id="9" name="Immagin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6969" y="4973216"/>
            <a:ext cx="2513045" cy="1884784"/>
          </a:xfrm>
          <a:prstGeom prst="rect">
            <a:avLst/>
          </a:prstGeom>
          <a:ln>
            <a:noFill/>
          </a:ln>
          <a:effectLst>
            <a:softEdge rad="112500"/>
          </a:effectLst>
        </p:spPr>
      </p:pic>
      <p:pic>
        <p:nvPicPr>
          <p:cNvPr id="10" name="Immagin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85944" y="3279239"/>
            <a:ext cx="1837983" cy="1837983"/>
          </a:xfrm>
          <a:prstGeom prst="rect">
            <a:avLst/>
          </a:prstGeom>
          <a:ln>
            <a:noFill/>
          </a:ln>
          <a:effectLst>
            <a:softEdge rad="112500"/>
          </a:effectLst>
        </p:spPr>
      </p:pic>
      <p:pic>
        <p:nvPicPr>
          <p:cNvPr id="11" name="Immagin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125" y="4981072"/>
            <a:ext cx="2434943" cy="1783621"/>
          </a:xfrm>
          <a:prstGeom prst="rect">
            <a:avLst/>
          </a:prstGeom>
          <a:ln>
            <a:noFill/>
          </a:ln>
          <a:effectLst>
            <a:softEdge rad="112500"/>
          </a:effectLst>
        </p:spPr>
      </p:pic>
      <p:pic>
        <p:nvPicPr>
          <p:cNvPr id="13" name="12">
            <a:hlinkClick r:id="" action="ppaction://media"/>
          </p:cNvPr>
          <p:cNvPicPr>
            <a:picLocks noChangeAspect="1"/>
          </p:cNvPicPr>
          <p:nvPr>
            <a:audioFile r:link="rId2"/>
            <p:extLst>
              <p:ext uri="{DAA4B4D4-6D71-4841-9C94-3DE7FCFB9230}">
                <p14:media xmlns:p14="http://schemas.microsoft.com/office/powerpoint/2010/main" r:embed="rId1">
                  <p14:fade in="750" out="1000"/>
                </p14:media>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79490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8000">
        <p15:prstTrans prst="pageCurlDouble"/>
      </p:transition>
    </mc:Choice>
    <mc:Fallback xmlns="">
      <p:transition spd="slow" advTm="1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59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showWhenStopped="0">
                <p:cTn id="7" repeatCount="indefinite" fill="hold" display="0">
                  <p:stCondLst>
                    <p:cond delay="indefinite"/>
                  </p:st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680718" y="3816231"/>
            <a:ext cx="5511282" cy="3055965"/>
          </a:xfrm>
          <a:prstGeom prst="rect">
            <a:avLst/>
          </a:prstGeom>
        </p:spPr>
        <p:txBody>
          <a:bodyPr wrap="square">
            <a:spAutoFit/>
          </a:bodyPr>
          <a:lstStyle/>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Ci renderemo conto di dover toccare in modo più delicato la nostra vita e le piccole cose che risiedono in essa…Di smetterla di porci domande sulla morte, sulla vita, su di me, su di te che stai leggendo o ascoltando e piuttosto vivercela a pieno perché trovare un senso a questa vita è importante, ma passarla interamente nella ricerca di quest’ultimo non te la farà vivere! Alla fine, il domani arriverà lo stesso! Proprio come dice Vasco Rossi nella canzone “Un senso” </a:t>
            </a:r>
            <a:endParaRPr lang="it-IT" dirty="0">
              <a:solidFill>
                <a:prstClr val="black"/>
              </a:solidFill>
              <a:ea typeface="Calibri" panose="020F0502020204030204" pitchFamily="34" charset="0"/>
              <a:cs typeface="Times New Roman" panose="02020603050405020304" pitchFamily="18" charset="0"/>
            </a:endParaRPr>
          </a:p>
        </p:txBody>
      </p:sp>
      <p:sp>
        <p:nvSpPr>
          <p:cNvPr id="3" name="Rettangolo 2"/>
          <p:cNvSpPr/>
          <p:nvPr/>
        </p:nvSpPr>
        <p:spPr>
          <a:xfrm>
            <a:off x="0" y="109106"/>
            <a:ext cx="7464490" cy="3693319"/>
          </a:xfrm>
          <a:prstGeom prst="rect">
            <a:avLst/>
          </a:prstGeom>
        </p:spPr>
        <p:txBody>
          <a:bodyPr wrap="square">
            <a:spAutoFit/>
          </a:bodyPr>
          <a:lstStyle/>
          <a:p>
            <a:pPr algn="just"/>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E quando tutto questo sarà finito, quando ritornerò alle mie abitudini, quando avrò ottenuto quel che voglio, porterò una mano sul mio cuore e sentirò in ogni singolo battito l’eco di ognuno dei passi che ho compiuto per arrivare fino a lì. E canterò, canterò l’inno del mio paese per sentirmi unita a loro, per sentirmi parte integrante dell’Italia! Perché in quel momento, non solo io, non solo l’Italia, ma tutto il mondo capirà che non ci sono guerre di potere, che non ci sono differenze di razza, specie o colore dinanzi alla morte. Che tutti siamo uguali, accomunati dallo stesso destino e forse, solo allora capiremo di dover rallentare, proprio come recita la poesia “</a:t>
            </a:r>
            <a:r>
              <a:rPr lang="it-IT"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N</a:t>
            </a: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ove marzo 2020” di Mariangela Gualtieri, di dover tornare alla normalità con una “comprensione dilatata”, non avendo fretta del domani, ma vivendoci l’attimo perché il tempo è breve e non aspetta nessuno! </a:t>
            </a:r>
            <a:endParaRPr lang="it-IT" dirty="0">
              <a:solidFill>
                <a:prstClr val="black"/>
              </a:solidFill>
            </a:endParaRPr>
          </a:p>
        </p:txBody>
      </p:sp>
      <p:pic>
        <p:nvPicPr>
          <p:cNvPr id="4" name="Immagin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4490" y="193640"/>
            <a:ext cx="2771775" cy="1762125"/>
          </a:xfrm>
          <a:prstGeom prst="rect">
            <a:avLst/>
          </a:prstGeom>
          <a:ln>
            <a:noFill/>
          </a:ln>
          <a:effectLst>
            <a:softEdge rad="112500"/>
          </a:effectLst>
        </p:spPr>
      </p:pic>
      <p:pic>
        <p:nvPicPr>
          <p:cNvPr id="5" name="Immagin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4490" y="1890451"/>
            <a:ext cx="2552700" cy="1600200"/>
          </a:xfrm>
          <a:prstGeom prst="rect">
            <a:avLst/>
          </a:prstGeom>
          <a:ln>
            <a:noFill/>
          </a:ln>
          <a:effectLst>
            <a:softEdge rad="112500"/>
          </a:effectLst>
        </p:spPr>
      </p:pic>
      <p:pic>
        <p:nvPicPr>
          <p:cNvPr id="6" name="Immagine 5"/>
          <p:cNvPicPr>
            <a:picLocks noChangeAspect="1"/>
          </p:cNvPicPr>
          <p:nvPr/>
        </p:nvPicPr>
        <p:blipFill rotWithShape="1">
          <a:blip r:embed="rId8">
            <a:extLst>
              <a:ext uri="{28A0092B-C50C-407E-A947-70E740481C1C}">
                <a14:useLocalDpi xmlns:a14="http://schemas.microsoft.com/office/drawing/2010/main" val="0"/>
              </a:ext>
            </a:extLst>
          </a:blip>
          <a:srcRect t="-401" r="6161"/>
          <a:stretch/>
        </p:blipFill>
        <p:spPr>
          <a:xfrm>
            <a:off x="9949445" y="1870058"/>
            <a:ext cx="2226324" cy="1600200"/>
          </a:xfrm>
          <a:prstGeom prst="rect">
            <a:avLst/>
          </a:prstGeom>
          <a:ln>
            <a:noFill/>
          </a:ln>
          <a:effectLst>
            <a:softEdge rad="112500"/>
          </a:effectLst>
        </p:spPr>
      </p:pic>
      <p:pic>
        <p:nvPicPr>
          <p:cNvPr id="7" name="Immagine 6"/>
          <p:cNvPicPr>
            <a:picLocks noChangeAspect="1"/>
          </p:cNvPicPr>
          <p:nvPr/>
        </p:nvPicPr>
        <p:blipFill rotWithShape="1">
          <a:blip r:embed="rId9">
            <a:extLst>
              <a:ext uri="{28A0092B-C50C-407E-A947-70E740481C1C}">
                <a14:useLocalDpi xmlns:a14="http://schemas.microsoft.com/office/drawing/2010/main" val="0"/>
              </a:ext>
            </a:extLst>
          </a:blip>
          <a:srcRect l="16575" t="587" r="15021" b="-587"/>
          <a:stretch/>
        </p:blipFill>
        <p:spPr>
          <a:xfrm>
            <a:off x="10085274" y="209318"/>
            <a:ext cx="1954666" cy="1746447"/>
          </a:xfrm>
          <a:prstGeom prst="rect">
            <a:avLst/>
          </a:prstGeom>
          <a:ln>
            <a:noFill/>
          </a:ln>
          <a:effectLst>
            <a:softEdge rad="112500"/>
          </a:effectLst>
        </p:spPr>
      </p:pic>
      <p:pic>
        <p:nvPicPr>
          <p:cNvPr id="8" name="Immagin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3339" y="3859094"/>
            <a:ext cx="2127379" cy="3026908"/>
          </a:xfrm>
          <a:prstGeom prst="rect">
            <a:avLst/>
          </a:prstGeom>
          <a:ln>
            <a:noFill/>
          </a:ln>
          <a:effectLst>
            <a:softEdge rad="112500"/>
          </a:effectLst>
        </p:spPr>
      </p:pic>
      <p:pic>
        <p:nvPicPr>
          <p:cNvPr id="9" name="Immagin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816230"/>
            <a:ext cx="1946988" cy="1846771"/>
          </a:xfrm>
          <a:prstGeom prst="rect">
            <a:avLst/>
          </a:prstGeom>
          <a:ln>
            <a:noFill/>
          </a:ln>
          <a:effectLst>
            <a:softEdge rad="112500"/>
          </a:effectLst>
        </p:spPr>
      </p:pic>
      <p:pic>
        <p:nvPicPr>
          <p:cNvPr id="10" name="Immagine 9"/>
          <p:cNvPicPr>
            <a:picLocks noChangeAspect="1"/>
          </p:cNvPicPr>
          <p:nvPr/>
        </p:nvPicPr>
        <p:blipFill>
          <a:blip r:embed="rId12"/>
          <a:stretch>
            <a:fillRect/>
          </a:stretch>
        </p:blipFill>
        <p:spPr>
          <a:xfrm>
            <a:off x="-59387" y="5581650"/>
            <a:ext cx="2857500" cy="1276350"/>
          </a:xfrm>
          <a:prstGeom prst="rect">
            <a:avLst/>
          </a:prstGeom>
          <a:ln>
            <a:noFill/>
          </a:ln>
          <a:effectLst>
            <a:softEdge rad="112500"/>
          </a:effectLst>
        </p:spPr>
      </p:pic>
      <p:pic>
        <p:nvPicPr>
          <p:cNvPr id="11" name="Immagin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0613" y="3816230"/>
            <a:ext cx="2825363" cy="1797051"/>
          </a:xfrm>
          <a:prstGeom prst="rect">
            <a:avLst/>
          </a:prstGeom>
          <a:ln>
            <a:noFill/>
          </a:ln>
          <a:effectLst>
            <a:softEdge rad="112500"/>
          </a:effectLst>
        </p:spPr>
      </p:pic>
      <p:pic>
        <p:nvPicPr>
          <p:cNvPr id="12" name="Immagin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23198" y="5567845"/>
            <a:ext cx="2105056" cy="1255834"/>
          </a:xfrm>
          <a:prstGeom prst="rect">
            <a:avLst/>
          </a:prstGeom>
          <a:ln>
            <a:noFill/>
          </a:ln>
          <a:effectLst>
            <a:softEdge rad="112500"/>
          </a:effectLst>
        </p:spPr>
      </p:pic>
      <p:pic>
        <p:nvPicPr>
          <p:cNvPr id="13" name="13">
            <a:hlinkClick r:id="" action="ppaction://media"/>
          </p:cNvPr>
          <p:cNvPicPr>
            <a:picLocks noChangeAspect="1"/>
          </p:cNvPicPr>
          <p:nvPr>
            <a:audioFile r:link="rId2"/>
            <p:extLst>
              <p:ext uri="{DAA4B4D4-6D71-4841-9C94-3DE7FCFB9230}">
                <p14:media xmlns:p14="http://schemas.microsoft.com/office/powerpoint/2010/main" r:embed="rId1">
                  <p14:fade in="1500" out="1000"/>
                </p14:media>
              </p:ext>
            </p:extLst>
          </p:nvPr>
        </p:nvPicPr>
        <p:blipFill>
          <a:blip r:embed="rId15"/>
          <a:stretch>
            <a:fillRect/>
          </a:stretch>
        </p:blipFill>
        <p:spPr>
          <a:xfrm>
            <a:off x="7455207" y="3357242"/>
            <a:ext cx="609600" cy="609600"/>
          </a:xfrm>
          <a:prstGeom prst="rect">
            <a:avLst/>
          </a:prstGeom>
        </p:spPr>
      </p:pic>
      <p:pic>
        <p:nvPicPr>
          <p:cNvPr id="14" name="Vasco_Rossi_-_Un_Sens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860873" y="3385053"/>
            <a:ext cx="609600" cy="609600"/>
          </a:xfrm>
          <a:prstGeom prst="rect">
            <a:avLst/>
          </a:prstGeom>
        </p:spPr>
      </p:pic>
    </p:spTree>
    <p:extLst>
      <p:ext uri="{BB962C8B-B14F-4D97-AF65-F5344CB8AC3E}">
        <p14:creationId xmlns:p14="http://schemas.microsoft.com/office/powerpoint/2010/main" val="135586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7000">
        <p15:prstTrans prst="pageCurlDouble"/>
      </p:transition>
    </mc:Choice>
    <mc:Fallback xmlns="">
      <p:transition spd="slow" advTm="8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67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showWhenStopped="0">
                <p:cTn id="10" repeatCount="indefinite" fill="hold" display="0">
                  <p:stCondLst>
                    <p:cond delay="indefinite"/>
                  </p:stCondLst>
                </p:cTn>
                <p:tgtEl>
                  <p:spTgt spid="13"/>
                </p:tgtEl>
              </p:cMediaNode>
            </p:audio>
            <p:audio>
              <p:cMediaNode vol="20000" numSld="999" showWhenStopped="0">
                <p:cTn id="11"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4">
            <a:extLst>
              <a:ext uri="{28A0092B-C50C-407E-A947-70E740481C1C}">
                <a14:useLocalDpi xmlns:a14="http://schemas.microsoft.com/office/drawing/2010/main" val="0"/>
              </a:ext>
            </a:extLst>
          </a:blip>
          <a:srcRect t="12508" b="22340"/>
          <a:stretch/>
        </p:blipFill>
        <p:spPr>
          <a:xfrm>
            <a:off x="5363672" y="2877155"/>
            <a:ext cx="2041601" cy="1520889"/>
          </a:xfrm>
          <a:prstGeom prst="rect">
            <a:avLst/>
          </a:prstGeom>
          <a:ln>
            <a:noFill/>
          </a:ln>
          <a:effectLst>
            <a:softEdge rad="112500"/>
          </a:effectLst>
        </p:spPr>
      </p:pic>
      <p:sp>
        <p:nvSpPr>
          <p:cNvPr id="2" name="Rettangolo 1"/>
          <p:cNvSpPr/>
          <p:nvPr/>
        </p:nvSpPr>
        <p:spPr>
          <a:xfrm>
            <a:off x="444759" y="618935"/>
            <a:ext cx="6749144" cy="2463238"/>
          </a:xfrm>
          <a:prstGeom prst="rect">
            <a:avLst/>
          </a:prstGeom>
        </p:spPr>
        <p:txBody>
          <a:bodyPr wrap="square">
            <a:spAutoFit/>
          </a:bodyPr>
          <a:lstStyle/>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Gli avvenimenti, belli e brutti, che si succedono nel percorso di vita avvengono per leggi naturali a cui non è possibile trovare una ragione ed i quali, la mente umana, può solo destinare al fato. Un destino non sorretto da regole o da imposizioni terrestre ma che, anche nei momenti più bui, lascia aperta una possibilità di rivalsa. Proprio a questo l’artista, Vasco Rossi, fa riferimento invitando sempre a credere in un domani migliore che forse potrà dare una risposta in merito al proprio passato. </a:t>
            </a:r>
            <a:endParaRPr lang="it-IT" dirty="0">
              <a:solidFill>
                <a:prstClr val="black"/>
              </a:solidFill>
              <a:ea typeface="Calibri" panose="020F0502020204030204" pitchFamily="34" charset="0"/>
              <a:cs typeface="Times New Roman" panose="02020603050405020304" pitchFamily="18" charset="0"/>
            </a:endParaRPr>
          </a:p>
        </p:txBody>
      </p:sp>
      <p:sp>
        <p:nvSpPr>
          <p:cNvPr id="3" name="Rettangolo 2"/>
          <p:cNvSpPr/>
          <p:nvPr/>
        </p:nvSpPr>
        <p:spPr>
          <a:xfrm>
            <a:off x="5481735" y="4381549"/>
            <a:ext cx="6096000" cy="2166875"/>
          </a:xfrm>
          <a:prstGeom prst="rect">
            <a:avLst/>
          </a:prstGeom>
        </p:spPr>
        <p:txBody>
          <a:bodyPr>
            <a:spAutoFit/>
          </a:bodyPr>
          <a:lstStyle/>
          <a:p>
            <a:pPr algn="just">
              <a:lnSpc>
                <a:spcPct val="107000"/>
              </a:lnSpc>
              <a:spcAft>
                <a:spcPts val="800"/>
              </a:spcAft>
            </a:pPr>
            <a:r>
              <a:rPr lang="it-I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E' inutile cercare un senso alla vita, quindi, ma è consigliabile viverla così come ci viene offerta giorno per giorno per poi poter dare personalmente un senso alla propria esperienza. Ed anche nelle situazioni più disperate è sempre meglio guardare al futuro con ottimismo e senza mai perdere quella speranza che il domani possa essere migliore.</a:t>
            </a:r>
            <a:endParaRPr lang="it-IT" dirty="0">
              <a:solidFill>
                <a:prstClr val="black"/>
              </a:solidFill>
              <a:ea typeface="Calibri" panose="020F0502020204030204" pitchFamily="34" charset="0"/>
              <a:cs typeface="Times New Roman" panose="02020603050405020304" pitchFamily="18" charset="0"/>
            </a:endParaRPr>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7209" y="505099"/>
            <a:ext cx="4290526" cy="3432421"/>
          </a:xfrm>
          <a:prstGeom prst="rect">
            <a:avLst/>
          </a:prstGeom>
          <a:ln>
            <a:noFill/>
          </a:ln>
          <a:effectLst>
            <a:softEdge rad="112500"/>
          </a:effectLst>
        </p:spPr>
      </p:pic>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6430" y="3110166"/>
            <a:ext cx="3175305" cy="2381479"/>
          </a:xfrm>
          <a:prstGeom prst="rect">
            <a:avLst/>
          </a:prstGeom>
          <a:ln>
            <a:noFill/>
          </a:ln>
          <a:effectLst>
            <a:softEdge rad="112500"/>
          </a:effectLst>
        </p:spPr>
      </p:pic>
      <p:pic>
        <p:nvPicPr>
          <p:cNvPr id="6" name="Immagine 5"/>
          <p:cNvPicPr>
            <a:picLocks noChangeAspect="1"/>
          </p:cNvPicPr>
          <p:nvPr/>
        </p:nvPicPr>
        <p:blipFill rotWithShape="1">
          <a:blip r:embed="rId7">
            <a:extLst>
              <a:ext uri="{28A0092B-C50C-407E-A947-70E740481C1C}">
                <a14:useLocalDpi xmlns:a14="http://schemas.microsoft.com/office/drawing/2010/main" val="0"/>
              </a:ext>
            </a:extLst>
          </a:blip>
          <a:srcRect r="9767"/>
          <a:stretch/>
        </p:blipFill>
        <p:spPr>
          <a:xfrm>
            <a:off x="372325" y="3488124"/>
            <a:ext cx="2062736" cy="2843784"/>
          </a:xfrm>
          <a:prstGeom prst="rect">
            <a:avLst/>
          </a:prstGeom>
          <a:ln>
            <a:noFill/>
          </a:ln>
          <a:effectLst>
            <a:softEdge rad="112500"/>
          </a:effectLst>
        </p:spPr>
      </p:pic>
      <p:pic>
        <p:nvPicPr>
          <p:cNvPr id="8" name="14">
            <a:hlinkClick r:id="" action="ppaction://media"/>
          </p:cNvPr>
          <p:cNvPicPr>
            <a:picLocks noChangeAspect="1"/>
          </p:cNvPicPr>
          <p:nvPr>
            <a:audioFile r:link="rId2"/>
            <p:extLst>
              <p:ext uri="{DAA4B4D4-6D71-4841-9C94-3DE7FCFB9230}">
                <p14:media xmlns:p14="http://schemas.microsoft.com/office/powerpoint/2010/main" r:embed="rId1">
                  <p14:fade in="1250" out="1000"/>
                </p14:media>
              </p:ext>
            </p:extLst>
          </p:nvPr>
        </p:nvPicPr>
        <p:blipFill>
          <a:blip r:embed="rId8"/>
          <a:stretch>
            <a:fillRect/>
          </a:stretch>
        </p:blipFill>
        <p:spPr>
          <a:xfrm>
            <a:off x="4508304" y="5778743"/>
            <a:ext cx="609600" cy="609600"/>
          </a:xfrm>
          <a:prstGeom prst="rect">
            <a:avLst/>
          </a:prstGeom>
        </p:spPr>
      </p:pic>
    </p:spTree>
    <p:extLst>
      <p:ext uri="{BB962C8B-B14F-4D97-AF65-F5344CB8AC3E}">
        <p14:creationId xmlns:p14="http://schemas.microsoft.com/office/powerpoint/2010/main" val="3287429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200">
        <p15:prstTrans prst="pageCurlDouble"/>
      </p:transition>
    </mc:Choice>
    <mc:Fallback xmlns="">
      <p:transition spd="slow" advClick="0" advTm="50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636" showWhenStopped="0">
                <p:cTn id="7" repeatCount="indefinite" fill="hold" display="0">
                  <p:stCondLst>
                    <p:cond delay="indefinite"/>
                  </p:st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5509" y="0"/>
            <a:ext cx="6319935" cy="3945054"/>
          </a:xfrm>
          <a:prstGeom prst="rect">
            <a:avLst/>
          </a:prstGeom>
        </p:spPr>
        <p:txBody>
          <a:bodyPr wrap="square">
            <a:spAutoFit/>
          </a:bodyPr>
          <a:lstStyle/>
          <a:p>
            <a:pPr algn="just">
              <a:lnSpc>
                <a:spcPct val="107000"/>
              </a:lnSpc>
              <a:spcAft>
                <a:spcPts val="800"/>
              </a:spcAft>
            </a:pPr>
            <a:r>
              <a:rPr lang="it-IT" dirty="0" smtClean="0">
                <a:solidFill>
                  <a:prstClr val="black"/>
                </a:solidFill>
                <a:ea typeface="Calibri" panose="020F0502020204030204" pitchFamily="34" charset="0"/>
                <a:cs typeface="Times New Roman" panose="02020603050405020304" pitchFamily="18" charset="0"/>
              </a:rPr>
              <a:t>La speranza, i sentimenti, le emozioni, quelle belle e felici fortunatamente non vanno mai in quarantena, anzi sono esponenzialmente aumentati in un periodo come questo. Quindi il mio è un pensiero rivolto a tutti colore che come me si sono sentiti soli contro il mondo. A tutti quelli che sono impegnati in frontiera, nell’accoglienza di chi non può restare a casa perché una casa non ce l'ha, rischiando anche una denuncia quando si addentrano nei posti dimenticati da tutti per raggiungere anche chi sfugge agli sguardi. Cercano di fare il loro meglio in questa tempesta fragorosa. Va ai medici e al personale sanitario che scendono in campo con la stessa scelta etica di fondo, la stessa necessaria responsabilità verso una professione che si è scelta fino in fondo 'in salute e in malattia’.</a:t>
            </a:r>
          </a:p>
        </p:txBody>
      </p:sp>
      <p:sp>
        <p:nvSpPr>
          <p:cNvPr id="3" name="Rettangolo 2"/>
          <p:cNvSpPr/>
          <p:nvPr/>
        </p:nvSpPr>
        <p:spPr>
          <a:xfrm>
            <a:off x="6096000" y="4001038"/>
            <a:ext cx="6096000" cy="2759602"/>
          </a:xfrm>
          <a:prstGeom prst="rect">
            <a:avLst/>
          </a:prstGeom>
        </p:spPr>
        <p:txBody>
          <a:bodyPr>
            <a:spAutoFit/>
          </a:bodyPr>
          <a:lstStyle/>
          <a:p>
            <a:pPr algn="just">
              <a:lnSpc>
                <a:spcPct val="107000"/>
              </a:lnSpc>
              <a:spcAft>
                <a:spcPts val="800"/>
              </a:spcAft>
            </a:pPr>
            <a:r>
              <a:rPr lang="it-IT" dirty="0" smtClean="0">
                <a:solidFill>
                  <a:prstClr val="black"/>
                </a:solidFill>
                <a:ea typeface="Calibri" panose="020F0502020204030204" pitchFamily="34" charset="0"/>
                <a:cs typeface="Times New Roman" panose="02020603050405020304" pitchFamily="18" charset="0"/>
              </a:rPr>
              <a:t>Chi come mio padre, facente parte dell’arma dei carabinieri, deve continuare ad adempiere il proprio dovere, mettendo in pericolo la propria salute. Chi, come quelle persone che hanno perso il lavoro o non possono praticarlo a causa della quarantena e non sanno come vivere. Chi come me si sente dimenticato, non protetto, abbandonato in un'impresa per la quale si chiede una scalata impervia, ma non si dà l'equipaggiamento necessario, come le tante mascherine ed i disinfettanti che da settimane sono introvabili… </a:t>
            </a:r>
            <a:endParaRPr lang="it-IT" dirty="0">
              <a:solidFill>
                <a:prstClr val="black"/>
              </a:solidFill>
              <a:ea typeface="Calibri" panose="020F0502020204030204" pitchFamily="34" charset="0"/>
              <a:cs typeface="Times New Roman" panose="02020603050405020304" pitchFamily="18" charset="0"/>
            </a:endParaRP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444" y="119743"/>
            <a:ext cx="3107095" cy="2071397"/>
          </a:xfrm>
          <a:prstGeom prst="rect">
            <a:avLst/>
          </a:prstGeom>
          <a:ln>
            <a:noFill/>
          </a:ln>
          <a:effectLst>
            <a:softEdge rad="112500"/>
          </a:effectLst>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5444" y="2191140"/>
            <a:ext cx="3048000" cy="1705097"/>
          </a:xfrm>
          <a:prstGeom prst="rect">
            <a:avLst/>
          </a:prstGeom>
          <a:ln>
            <a:noFill/>
          </a:ln>
          <a:effectLst>
            <a:softEdge rad="112500"/>
          </a:effectLst>
        </p:spPr>
      </p:pic>
      <p:pic>
        <p:nvPicPr>
          <p:cNvPr id="7" name="Immagin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509" y="3945054"/>
            <a:ext cx="3048000" cy="1631650"/>
          </a:xfrm>
          <a:prstGeom prst="rect">
            <a:avLst/>
          </a:prstGeom>
          <a:ln>
            <a:noFill/>
          </a:ln>
          <a:effectLst>
            <a:softEdge rad="112500"/>
          </a:effectLst>
        </p:spPr>
      </p:pic>
      <p:pic>
        <p:nvPicPr>
          <p:cNvPr id="8" name="Immagin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3444" y="144152"/>
            <a:ext cx="2762957" cy="3776494"/>
          </a:xfrm>
          <a:prstGeom prst="rect">
            <a:avLst/>
          </a:prstGeom>
          <a:ln>
            <a:noFill/>
          </a:ln>
          <a:effectLst>
            <a:softEdge rad="112500"/>
          </a:effectLst>
        </p:spPr>
      </p:pic>
      <p:pic>
        <p:nvPicPr>
          <p:cNvPr id="10" name="Immagin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5492" y="3885088"/>
            <a:ext cx="3048525" cy="1716024"/>
          </a:xfrm>
          <a:prstGeom prst="rect">
            <a:avLst/>
          </a:prstGeom>
          <a:ln>
            <a:noFill/>
          </a:ln>
          <a:effectLst>
            <a:softEdge rad="112500"/>
          </a:effectLst>
        </p:spPr>
      </p:pic>
      <p:pic>
        <p:nvPicPr>
          <p:cNvPr id="11" name="Immagin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91" y="5449077"/>
            <a:ext cx="2572533" cy="1418253"/>
          </a:xfrm>
          <a:prstGeom prst="rect">
            <a:avLst/>
          </a:prstGeom>
          <a:ln>
            <a:noFill/>
          </a:ln>
          <a:effectLst>
            <a:softEdge rad="112500"/>
          </a:effectLst>
        </p:spPr>
      </p:pic>
      <p:pic>
        <p:nvPicPr>
          <p:cNvPr id="12" name="Immagine 11"/>
          <p:cNvPicPr>
            <a:picLocks noChangeAspect="1"/>
          </p:cNvPicPr>
          <p:nvPr/>
        </p:nvPicPr>
        <p:blipFill rotWithShape="1">
          <a:blip r:embed="rId10">
            <a:extLst>
              <a:ext uri="{28A0092B-C50C-407E-A947-70E740481C1C}">
                <a14:useLocalDpi xmlns:a14="http://schemas.microsoft.com/office/drawing/2010/main" val="0"/>
              </a:ext>
            </a:extLst>
          </a:blip>
          <a:srcRect t="9875" b="19490"/>
          <a:stretch/>
        </p:blipFill>
        <p:spPr>
          <a:xfrm>
            <a:off x="2544987" y="5449077"/>
            <a:ext cx="1928580" cy="1362270"/>
          </a:xfrm>
          <a:prstGeom prst="rect">
            <a:avLst/>
          </a:prstGeom>
          <a:ln>
            <a:noFill/>
          </a:ln>
          <a:effectLst>
            <a:softEdge rad="112500"/>
          </a:effectLst>
        </p:spPr>
      </p:pic>
      <p:pic>
        <p:nvPicPr>
          <p:cNvPr id="13" name="Immagin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30073" y="5477068"/>
            <a:ext cx="1882427" cy="1334279"/>
          </a:xfrm>
          <a:prstGeom prst="rect">
            <a:avLst/>
          </a:prstGeom>
          <a:ln>
            <a:noFill/>
          </a:ln>
          <a:effectLst>
            <a:softEdge rad="112500"/>
          </a:effectLst>
        </p:spPr>
      </p:pic>
      <p:pic>
        <p:nvPicPr>
          <p:cNvPr id="5" name="15">
            <a:hlinkClick r:id="" action="ppaction://media"/>
          </p:cNvPr>
          <p:cNvPicPr>
            <a:picLocks noChangeAspect="1"/>
          </p:cNvPicPr>
          <p:nvPr>
            <a:audioFile r:link="rId2"/>
            <p:extLst>
              <p:ext uri="{DAA4B4D4-6D71-4841-9C94-3DE7FCFB9230}">
                <p14:media xmlns:p14="http://schemas.microsoft.com/office/powerpoint/2010/main" r:embed="rId1">
                  <p14:fade in="1500" out="1250"/>
                </p14:media>
              </p:ext>
            </p:extLst>
          </p:nvPr>
        </p:nvPicPr>
        <p:blipFill>
          <a:blip r:embed="rId12"/>
          <a:stretch>
            <a:fillRect/>
          </a:stretch>
        </p:blipFill>
        <p:spPr>
          <a:xfrm>
            <a:off x="5865844" y="3391438"/>
            <a:ext cx="609600" cy="609600"/>
          </a:xfrm>
          <a:prstGeom prst="rect">
            <a:avLst/>
          </a:prstGeom>
        </p:spPr>
      </p:pic>
    </p:spTree>
    <p:extLst>
      <p:ext uri="{BB962C8B-B14F-4D97-AF65-F5344CB8AC3E}">
        <p14:creationId xmlns:p14="http://schemas.microsoft.com/office/powerpoint/2010/main" val="3243219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3000">
        <p15:prstTrans prst="pageCurlDouble"/>
      </p:transition>
    </mc:Choice>
    <mc:Fallback xmlns="">
      <p:transition spd="slow" advTm="7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Visualizza immagine di origine"/>
          <p:cNvPicPr>
            <a:picLocks noChangeAspect="1" noChangeArrowheads="1"/>
          </p:cNvPicPr>
          <p:nvPr/>
        </p:nvPicPr>
        <p:blipFill rotWithShape="1">
          <a:blip r:embed="rId4">
            <a:extLst>
              <a:ext uri="{28A0092B-C50C-407E-A947-70E740481C1C}">
                <a14:useLocalDpi xmlns:a14="http://schemas.microsoft.com/office/drawing/2010/main" val="0"/>
              </a:ext>
            </a:extLst>
          </a:blip>
          <a:srcRect r="48415"/>
          <a:stretch/>
        </p:blipFill>
        <p:spPr bwMode="auto">
          <a:xfrm>
            <a:off x="131034" y="2154705"/>
            <a:ext cx="2260307" cy="2467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Immagine 19"/>
          <p:cNvPicPr>
            <a:picLocks noChangeAspect="1"/>
          </p:cNvPicPr>
          <p:nvPr/>
        </p:nvPicPr>
        <p:blipFill rotWithShape="1">
          <a:blip r:embed="rId5" cstate="print">
            <a:extLst>
              <a:ext uri="{28A0092B-C50C-407E-A947-70E740481C1C}">
                <a14:useLocalDpi xmlns:a14="http://schemas.microsoft.com/office/drawing/2010/main" val="0"/>
              </a:ext>
            </a:extLst>
          </a:blip>
          <a:srcRect l="18620" t="8121" r="20550" b="-1216"/>
          <a:stretch/>
        </p:blipFill>
        <p:spPr>
          <a:xfrm>
            <a:off x="9697795" y="2310156"/>
            <a:ext cx="2294361" cy="2341997"/>
          </a:xfrm>
          <a:prstGeom prst="rect">
            <a:avLst/>
          </a:prstGeom>
          <a:ln>
            <a:noFill/>
          </a:ln>
          <a:effectLst>
            <a:softEdge rad="112500"/>
          </a:effectLst>
        </p:spPr>
      </p:pic>
      <p:pic>
        <p:nvPicPr>
          <p:cNvPr id="18" name="Immagin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96" y="4795935"/>
            <a:ext cx="3508399" cy="1967993"/>
          </a:xfrm>
          <a:prstGeom prst="rect">
            <a:avLst/>
          </a:prstGeom>
          <a:ln>
            <a:noFill/>
          </a:ln>
          <a:effectLst>
            <a:softEdge rad="112500"/>
          </a:effectLst>
        </p:spPr>
      </p:pic>
      <p:sp>
        <p:nvSpPr>
          <p:cNvPr id="17" name="Freccia circolare in su 16"/>
          <p:cNvSpPr/>
          <p:nvPr/>
        </p:nvSpPr>
        <p:spPr>
          <a:xfrm rot="20635455">
            <a:off x="8947236" y="1926635"/>
            <a:ext cx="1755299" cy="405927"/>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solidFill>
                <a:prstClr val="black"/>
              </a:solidFill>
            </a:endParaRPr>
          </a:p>
        </p:txBody>
      </p:sp>
      <p:sp>
        <p:nvSpPr>
          <p:cNvPr id="16" name="Freccia circolare in su 15"/>
          <p:cNvSpPr/>
          <p:nvPr/>
        </p:nvSpPr>
        <p:spPr>
          <a:xfrm rot="646625" flipV="1">
            <a:off x="4808610" y="1179083"/>
            <a:ext cx="2698590" cy="532741"/>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solidFill>
                <a:prstClr val="black"/>
              </a:solidFill>
            </a:endParaRPr>
          </a:p>
        </p:txBody>
      </p:sp>
      <p:sp>
        <p:nvSpPr>
          <p:cNvPr id="15" name="Freccia circolare in su 14"/>
          <p:cNvSpPr/>
          <p:nvPr/>
        </p:nvSpPr>
        <p:spPr>
          <a:xfrm rot="1614376">
            <a:off x="1938226" y="1627653"/>
            <a:ext cx="1478190" cy="500391"/>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solidFill>
                <a:prstClr val="black"/>
              </a:solidFill>
            </a:endParaRPr>
          </a:p>
        </p:txBody>
      </p:sp>
      <p:sp>
        <p:nvSpPr>
          <p:cNvPr id="2" name="Rettangolo 1"/>
          <p:cNvSpPr/>
          <p:nvPr/>
        </p:nvSpPr>
        <p:spPr>
          <a:xfrm>
            <a:off x="2163033" y="252226"/>
            <a:ext cx="7763070" cy="6079421"/>
          </a:xfrm>
          <a:prstGeom prst="rect">
            <a:avLst/>
          </a:prstGeom>
        </p:spPr>
        <p:txBody>
          <a:bodyPr wrap="square">
            <a:spAutoFit/>
          </a:bodyPr>
          <a:lstStyle/>
          <a:p>
            <a:pPr algn="ctr">
              <a:lnSpc>
                <a:spcPct val="107000"/>
              </a:lnSpc>
              <a:spcAft>
                <a:spcPts val="800"/>
              </a:spcAft>
            </a:pPr>
            <a:r>
              <a:rPr lang="it-IT" sz="24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A me stessa, a te che stai leggendo, a noi, all’Italia, al mondo intero…</a:t>
            </a:r>
          </a:p>
          <a:p>
            <a:pPr algn="ctr">
              <a:lnSpc>
                <a:spcPct val="107000"/>
              </a:lnSpc>
              <a:spcAft>
                <a:spcPts val="800"/>
              </a:spcAft>
            </a:pPr>
            <a:endParaRPr lang="it-IT" sz="24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it-IT" sz="24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it-IT" sz="28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Termino con il dire che tutto ritornerà ad avere </a:t>
            </a:r>
            <a:r>
              <a:rPr lang="it-IT" sz="2800" b="1" dirty="0">
                <a:ln w="12700">
                  <a:solidFill>
                    <a:srgbClr val="E67878"/>
                  </a:solidFill>
                  <a:prstDash val="solid"/>
                </a:ln>
                <a:blipFill>
                  <a:blip r:embed="rId7"/>
                  <a:stretch>
                    <a:fillRect/>
                  </a:stretch>
                </a:blipFill>
                <a:effectLst>
                  <a:outerShdw dist="38100" dir="2640000" algn="bl" rotWithShape="0">
                    <a:srgbClr val="5FCBEF"/>
                  </a:outerShdw>
                </a:effectLst>
                <a:latin typeface="Trebuchet MS" panose="020B0603020202020204"/>
              </a:rPr>
              <a:t>un </a:t>
            </a:r>
            <a:r>
              <a:rPr lang="it-IT" sz="2800" b="1" dirty="0" smtClean="0">
                <a:ln w="12700">
                  <a:solidFill>
                    <a:srgbClr val="E67878"/>
                  </a:solidFill>
                  <a:prstDash val="solid"/>
                </a:ln>
                <a:blipFill>
                  <a:blip r:embed="rId7"/>
                  <a:stretch>
                    <a:fillRect/>
                  </a:stretch>
                </a:blipFill>
                <a:effectLst>
                  <a:outerShdw dist="38100" dir="2640000" algn="bl" rotWithShape="0">
                    <a:srgbClr val="5FCBEF"/>
                  </a:outerShdw>
                </a:effectLst>
                <a:latin typeface="Trebuchet MS" panose="020B0603020202020204"/>
              </a:rPr>
              <a:t>senso</a:t>
            </a:r>
            <a:r>
              <a:rPr lang="it-IT" sz="28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o meglio ancora ne acquisterà </a:t>
            </a:r>
            <a:r>
              <a:rPr lang="it-IT" sz="2800" b="1" dirty="0">
                <a:ln w="12700">
                  <a:solidFill>
                    <a:srgbClr val="E67878"/>
                  </a:solidFill>
                  <a:prstDash val="solid"/>
                </a:ln>
                <a:blipFill>
                  <a:blip r:embed="rId7"/>
                  <a:stretch>
                    <a:fillRect/>
                  </a:stretch>
                </a:blipFill>
                <a:effectLst>
                  <a:outerShdw dist="38100" dir="2640000" algn="bl" rotWithShape="0">
                    <a:srgbClr val="5FCBEF"/>
                  </a:outerShdw>
                </a:effectLst>
                <a:latin typeface="Trebuchet MS" panose="020B0603020202020204"/>
              </a:rPr>
              <a:t>uno nuovo</a:t>
            </a:r>
            <a:r>
              <a:rPr lang="it-IT" sz="2800" b="1" dirty="0" smtClean="0">
                <a:ln w="12700">
                  <a:solidFill>
                    <a:srgbClr val="E67878"/>
                  </a:solidFill>
                  <a:prstDash val="solid"/>
                </a:ln>
                <a:blipFill>
                  <a:blip r:embed="rId7"/>
                  <a:stretch>
                    <a:fillRect/>
                  </a:stretch>
                </a:blipFill>
                <a:effectLst>
                  <a:outerShdw dist="38100" dir="2640000" algn="bl" rotWithShape="0">
                    <a:srgbClr val="5FCBEF"/>
                  </a:outerShdw>
                </a:effectLst>
                <a:latin typeface="Trebuchet MS" panose="020B0603020202020204"/>
              </a:rPr>
              <a:t>!</a:t>
            </a:r>
            <a:endParaRPr lang="it-IT" sz="28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it-IT" sz="4800" b="1" dirty="0">
                <a:ln w="12700">
                  <a:solidFill>
                    <a:srgbClr val="E67878"/>
                  </a:solidFill>
                  <a:prstDash val="solid"/>
                </a:ln>
                <a:blipFill>
                  <a:blip r:embed="rId7"/>
                  <a:stretch>
                    <a:fillRect/>
                  </a:stretch>
                </a:blipFill>
                <a:effectLst>
                  <a:outerShdw dist="38100" dir="2640000" algn="bl" rotWithShape="0">
                    <a:srgbClr val="5FCBEF"/>
                  </a:outerShdw>
                </a:effectLst>
                <a:latin typeface="Trebuchet MS" panose="020B0603020202020204"/>
              </a:rPr>
              <a:t>Andrà tutto andrà bene!</a:t>
            </a:r>
          </a:p>
          <a:p>
            <a:pPr algn="ctr">
              <a:lnSpc>
                <a:spcPct val="107000"/>
              </a:lnSpc>
              <a:spcAft>
                <a:spcPts val="800"/>
              </a:spcAft>
            </a:pPr>
            <a:endParaRPr lang="it-IT" sz="2800" dirty="0" smtClean="0">
              <a:solidFill>
                <a:prstClr val="black"/>
              </a:solidFill>
              <a:ea typeface="Calibri" panose="020F0502020204030204" pitchFamily="34" charset="0"/>
              <a:cs typeface="Times New Roman" panose="02020603050405020304" pitchFamily="18" charset="0"/>
            </a:endParaRPr>
          </a:p>
          <a:p>
            <a:pPr algn="ctr">
              <a:lnSpc>
                <a:spcPct val="107000"/>
              </a:lnSpc>
              <a:spcAft>
                <a:spcPts val="800"/>
              </a:spcAft>
            </a:pPr>
            <a:r>
              <a:rPr lang="it-IT" sz="28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Fino ad allora, resistiamo. Uniti.</a:t>
            </a:r>
          </a:p>
          <a:p>
            <a:pPr algn="ctr">
              <a:lnSpc>
                <a:spcPct val="107000"/>
              </a:lnSpc>
              <a:spcAft>
                <a:spcPts val="800"/>
              </a:spcAft>
            </a:pPr>
            <a:r>
              <a:rPr lang="it-IT" sz="2800"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 </a:t>
            </a:r>
            <a:r>
              <a:rPr lang="it-IT" sz="3600" b="1" dirty="0">
                <a:ln w="12700">
                  <a:solidFill>
                    <a:srgbClr val="E67878"/>
                  </a:solidFill>
                  <a:prstDash val="solid"/>
                </a:ln>
                <a:blipFill>
                  <a:blip r:embed="rId7"/>
                  <a:stretch>
                    <a:fillRect/>
                  </a:stretch>
                </a:blipFill>
                <a:effectLst>
                  <a:outerShdw dist="38100" dir="2640000" algn="bl" rotWithShape="0">
                    <a:srgbClr val="5FCBEF"/>
                  </a:outerShdw>
                </a:effectLst>
                <a:latin typeface="Trebuchet MS" panose="020B0603020202020204"/>
              </a:rPr>
              <a:t>Ce la possiamo fare!</a:t>
            </a:r>
          </a:p>
        </p:txBody>
      </p:sp>
      <p:pic>
        <p:nvPicPr>
          <p:cNvPr id="5" name="Immagin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684" y="161133"/>
            <a:ext cx="1329041" cy="1530411"/>
          </a:xfrm>
          <a:prstGeom prst="rect">
            <a:avLst/>
          </a:prstGeom>
          <a:ln>
            <a:noFill/>
          </a:ln>
          <a:effectLst>
            <a:softEdge rad="112500"/>
          </a:effectLst>
        </p:spPr>
      </p:pic>
      <p:sp>
        <p:nvSpPr>
          <p:cNvPr id="6" name="AutoShape 4" descr="Risultato immagine per omino"/>
          <p:cNvSpPr>
            <a:spLocks noChangeAspect="1" noChangeArrowheads="1"/>
          </p:cNvSpPr>
          <p:nvPr/>
        </p:nvSpPr>
        <p:spPr bwMode="auto">
          <a:xfrm>
            <a:off x="63500" y="-136525"/>
            <a:ext cx="1552575" cy="1619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8" name="Immagin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9589" y="887991"/>
            <a:ext cx="1638411" cy="1411963"/>
          </a:xfrm>
          <a:prstGeom prst="rect">
            <a:avLst/>
          </a:prstGeom>
          <a:ln>
            <a:noFill/>
          </a:ln>
          <a:effectLst>
            <a:softEdge rad="112500"/>
          </a:effectLst>
        </p:spPr>
      </p:pic>
      <p:pic>
        <p:nvPicPr>
          <p:cNvPr id="10" name="Immagin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3593" y="948235"/>
            <a:ext cx="1766195" cy="1332215"/>
          </a:xfrm>
          <a:prstGeom prst="rect">
            <a:avLst/>
          </a:prstGeom>
          <a:ln>
            <a:noFill/>
          </a:ln>
          <a:effectLst>
            <a:softEdge rad="112500"/>
          </a:effectLst>
        </p:spPr>
      </p:pic>
      <p:pic>
        <p:nvPicPr>
          <p:cNvPr id="13" name="Immagin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28048" y="252226"/>
            <a:ext cx="1630242" cy="1917932"/>
          </a:xfrm>
          <a:prstGeom prst="rect">
            <a:avLst/>
          </a:prstGeom>
        </p:spPr>
      </p:pic>
      <p:pic>
        <p:nvPicPr>
          <p:cNvPr id="19" name="Immagin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06699" y="4795935"/>
            <a:ext cx="3385457" cy="1901498"/>
          </a:xfrm>
          <a:prstGeom prst="rect">
            <a:avLst/>
          </a:prstGeom>
          <a:ln>
            <a:noFill/>
          </a:ln>
          <a:effectLst>
            <a:softEdge rad="112500"/>
          </a:effectLst>
        </p:spPr>
      </p:pic>
      <p:pic>
        <p:nvPicPr>
          <p:cNvPr id="3" name="16">
            <a:hlinkClick r:id="" action="ppaction://media"/>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13"/>
          <a:stretch>
            <a:fillRect/>
          </a:stretch>
        </p:blipFill>
        <p:spPr>
          <a:xfrm>
            <a:off x="5882691" y="1510340"/>
            <a:ext cx="609600" cy="609600"/>
          </a:xfrm>
          <a:prstGeom prst="rect">
            <a:avLst/>
          </a:prstGeom>
        </p:spPr>
      </p:pic>
    </p:spTree>
    <p:extLst>
      <p:ext uri="{BB962C8B-B14F-4D97-AF65-F5344CB8AC3E}">
        <p14:creationId xmlns:p14="http://schemas.microsoft.com/office/powerpoint/2010/main" val="3378236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000">
        <p15:prstTrans prst="pageCurlDouble"/>
      </p:transition>
    </mc:Choice>
    <mc:Fallback xmlns="">
      <p:transition spd="slow"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988866" y="2774580"/>
            <a:ext cx="3919663" cy="1200329"/>
          </a:xfrm>
          <a:prstGeom prst="rect">
            <a:avLst/>
          </a:prstGeom>
        </p:spPr>
        <p:txBody>
          <a:bodyPr wrap="none">
            <a:spAutoFit/>
          </a:bodyPr>
          <a:lstStyle/>
          <a:p>
            <a:r>
              <a:rPr lang="it-IT" sz="7200" b="1" dirty="0" smtClean="0">
                <a:ln w="12700">
                  <a:solidFill>
                    <a:srgbClr val="E67878"/>
                  </a:solidFill>
                  <a:prstDash val="solid"/>
                </a:ln>
                <a:blipFill>
                  <a:blip r:embed="rId2"/>
                  <a:stretch>
                    <a:fillRect/>
                  </a:stretch>
                </a:blipFill>
                <a:effectLst>
                  <a:outerShdw dist="38100" dir="2640000" algn="bl" rotWithShape="0">
                    <a:srgbClr val="5FCBEF"/>
                  </a:outerShdw>
                </a:effectLst>
                <a:latin typeface="Trebuchet MS" panose="020B0603020202020204"/>
              </a:rPr>
              <a:t>THE END</a:t>
            </a:r>
            <a:endParaRPr lang="it-IT" sz="3600" dirty="0"/>
          </a:p>
        </p:txBody>
      </p:sp>
      <p:sp>
        <p:nvSpPr>
          <p:cNvPr id="6" name="Rettangolo 5"/>
          <p:cNvSpPr/>
          <p:nvPr/>
        </p:nvSpPr>
        <p:spPr>
          <a:xfrm>
            <a:off x="4829642" y="4152275"/>
            <a:ext cx="2238113" cy="400110"/>
          </a:xfrm>
          <a:prstGeom prst="rect">
            <a:avLst/>
          </a:prstGeom>
        </p:spPr>
        <p:txBody>
          <a:bodyPr wrap="none">
            <a:spAutoFit/>
          </a:bodyPr>
          <a:lstStyle/>
          <a:p>
            <a:r>
              <a:rPr lang="it-IT" sz="2000" b="1" dirty="0" smtClean="0">
                <a:ln w="12700">
                  <a:solidFill>
                    <a:srgbClr val="E67878"/>
                  </a:solidFill>
                  <a:prstDash val="solid"/>
                </a:ln>
                <a:blipFill>
                  <a:blip r:embed="rId2"/>
                  <a:stretch>
                    <a:fillRect/>
                  </a:stretch>
                </a:blipFill>
                <a:effectLst>
                  <a:outerShdw dist="38100" dir="2640000" algn="bl" rotWithShape="0">
                    <a:srgbClr val="5FCBEF"/>
                  </a:outerShdw>
                </a:effectLst>
                <a:latin typeface="Trebuchet MS" panose="020B0603020202020204"/>
              </a:rPr>
              <a:t>#</a:t>
            </a:r>
            <a:r>
              <a:rPr lang="it-IT" sz="2000" b="1" dirty="0" err="1" smtClean="0">
                <a:ln w="12700">
                  <a:solidFill>
                    <a:srgbClr val="E67878"/>
                  </a:solidFill>
                  <a:prstDash val="solid"/>
                </a:ln>
                <a:blipFill>
                  <a:blip r:embed="rId2"/>
                  <a:stretch>
                    <a:fillRect/>
                  </a:stretch>
                </a:blipFill>
                <a:effectLst>
                  <a:outerShdw dist="38100" dir="2640000" algn="bl" rotWithShape="0">
                    <a:srgbClr val="5FCBEF"/>
                  </a:outerShdw>
                </a:effectLst>
                <a:latin typeface="Trebuchet MS" panose="020B0603020202020204"/>
              </a:rPr>
              <a:t>Andràtuttobene</a:t>
            </a:r>
            <a:endParaRPr lang="it-IT" sz="2000" dirty="0"/>
          </a:p>
        </p:txBody>
      </p:sp>
      <p:sp>
        <p:nvSpPr>
          <p:cNvPr id="8" name="Rettangolo 7"/>
          <p:cNvSpPr/>
          <p:nvPr/>
        </p:nvSpPr>
        <p:spPr>
          <a:xfrm>
            <a:off x="4784756" y="5815410"/>
            <a:ext cx="2327881" cy="830997"/>
          </a:xfrm>
          <a:prstGeom prst="rect">
            <a:avLst/>
          </a:prstGeom>
        </p:spPr>
        <p:txBody>
          <a:bodyPr wrap="none">
            <a:spAutoFit/>
          </a:bodyPr>
          <a:lstStyle/>
          <a:p>
            <a:pPr algn="ctr"/>
            <a:r>
              <a:rPr lang="it-IT" sz="2400" b="1" dirty="0" smtClean="0">
                <a:ln w="12700">
                  <a:solidFill>
                    <a:srgbClr val="E67878"/>
                  </a:solidFill>
                  <a:prstDash val="solid"/>
                </a:ln>
                <a:blipFill>
                  <a:blip r:embed="rId2"/>
                  <a:stretch>
                    <a:fillRect/>
                  </a:stretch>
                </a:blipFill>
                <a:effectLst>
                  <a:outerShdw dist="38100" dir="2640000" algn="bl" rotWithShape="0">
                    <a:srgbClr val="5FCBEF"/>
                  </a:outerShdw>
                </a:effectLst>
                <a:latin typeface="Trebuchet MS" panose="020B0603020202020204"/>
              </a:rPr>
              <a:t>Dalila </a:t>
            </a:r>
            <a:r>
              <a:rPr lang="it-IT" sz="2400" b="1" dirty="0" err="1" smtClean="0">
                <a:ln w="12700">
                  <a:solidFill>
                    <a:srgbClr val="E67878"/>
                  </a:solidFill>
                  <a:prstDash val="solid"/>
                </a:ln>
                <a:blipFill>
                  <a:blip r:embed="rId2"/>
                  <a:stretch>
                    <a:fillRect/>
                  </a:stretch>
                </a:blipFill>
                <a:effectLst>
                  <a:outerShdw dist="38100" dir="2640000" algn="bl" rotWithShape="0">
                    <a:srgbClr val="5FCBEF"/>
                  </a:outerShdw>
                </a:effectLst>
                <a:latin typeface="Trebuchet MS" panose="020B0603020202020204"/>
              </a:rPr>
              <a:t>Pulcrano</a:t>
            </a:r>
            <a:endParaRPr lang="it-IT" sz="2400" b="1" dirty="0" smtClean="0">
              <a:ln w="12700">
                <a:solidFill>
                  <a:srgbClr val="E67878"/>
                </a:solidFill>
                <a:prstDash val="solid"/>
              </a:ln>
              <a:blipFill>
                <a:blip r:embed="rId2"/>
                <a:stretch>
                  <a:fillRect/>
                </a:stretch>
              </a:blipFill>
              <a:effectLst>
                <a:outerShdw dist="38100" dir="2640000" algn="bl" rotWithShape="0">
                  <a:srgbClr val="5FCBEF"/>
                </a:outerShdw>
              </a:effectLst>
              <a:latin typeface="Trebuchet MS" panose="020B0603020202020204"/>
            </a:endParaRPr>
          </a:p>
          <a:p>
            <a:pPr algn="ctr"/>
            <a:r>
              <a:rPr lang="it-IT" sz="2400" b="1" dirty="0" smtClean="0">
                <a:ln w="12700">
                  <a:solidFill>
                    <a:srgbClr val="E67878"/>
                  </a:solidFill>
                  <a:prstDash val="solid"/>
                </a:ln>
                <a:blipFill>
                  <a:blip r:embed="rId2"/>
                  <a:stretch>
                    <a:fillRect/>
                  </a:stretch>
                </a:blipFill>
                <a:effectLst>
                  <a:outerShdw dist="38100" dir="2640000" algn="bl" rotWithShape="0">
                    <a:srgbClr val="5FCBEF"/>
                  </a:outerShdw>
                </a:effectLst>
                <a:latin typeface="Trebuchet MS" panose="020B0603020202020204"/>
              </a:rPr>
              <a:t>IV Cs</a:t>
            </a:r>
            <a:endParaRPr lang="it-IT" sz="2400" dirty="0"/>
          </a:p>
        </p:txBody>
      </p:sp>
    </p:spTree>
    <p:extLst>
      <p:ext uri="{BB962C8B-B14F-4D97-AF65-F5344CB8AC3E}">
        <p14:creationId xmlns:p14="http://schemas.microsoft.com/office/powerpoint/2010/main" val="804974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2811" y="721519"/>
            <a:ext cx="5779146" cy="461665"/>
          </a:xfrm>
          <a:prstGeom prst="rect">
            <a:avLst/>
          </a:prstGeom>
        </p:spPr>
        <p:txBody>
          <a:bodyPr wrap="none">
            <a:spAutoFit/>
          </a:bodyPr>
          <a:lstStyle/>
          <a:p>
            <a:pPr algn="ctr"/>
            <a:r>
              <a:rPr lang="it-IT" sz="2400" u="sng" dirty="0">
                <a:ln w="0"/>
                <a:gradFill>
                  <a:gsLst>
                    <a:gs pos="91000">
                      <a:schemeClr val="accent2">
                        <a:lumMod val="91000"/>
                      </a:schemeClr>
                    </a:gs>
                    <a:gs pos="48000">
                      <a:srgbClr val="0184FF"/>
                    </a:gs>
                    <a:gs pos="19000">
                      <a:srgbClr val="C5C7CA"/>
                    </a:gs>
                  </a:gsLst>
                  <a:lin ang="5400000"/>
                </a:gradFill>
              </a:rPr>
              <a:t>Organizzazione mondiale della sanità</a:t>
            </a:r>
          </a:p>
        </p:txBody>
      </p:sp>
      <p:sp>
        <p:nvSpPr>
          <p:cNvPr id="4" name="Rettangolo arrotondato 3"/>
          <p:cNvSpPr/>
          <p:nvPr/>
        </p:nvSpPr>
        <p:spPr>
          <a:xfrm>
            <a:off x="3873683" y="1706533"/>
            <a:ext cx="1659822" cy="618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il </a:t>
            </a:r>
            <a:r>
              <a:rPr lang="it-IT" sz="1400" dirty="0"/>
              <a:t>22 luglio </a:t>
            </a:r>
            <a:r>
              <a:rPr lang="it-IT" sz="1400" dirty="0" smtClean="0"/>
              <a:t>1946</a:t>
            </a:r>
            <a:endParaRPr lang="it-IT" sz="1400" dirty="0"/>
          </a:p>
        </p:txBody>
      </p:sp>
      <p:sp>
        <p:nvSpPr>
          <p:cNvPr id="5" name="Rettangolo arrotondato 4"/>
          <p:cNvSpPr/>
          <p:nvPr/>
        </p:nvSpPr>
        <p:spPr>
          <a:xfrm>
            <a:off x="1660346" y="1706533"/>
            <a:ext cx="1659822" cy="618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t>OMS (WHO)</a:t>
            </a:r>
            <a:endParaRPr lang="it-IT" sz="1600" dirty="0"/>
          </a:p>
        </p:txBody>
      </p:sp>
      <p:sp>
        <p:nvSpPr>
          <p:cNvPr id="6" name="CasellaDiTesto 5"/>
          <p:cNvSpPr txBox="1"/>
          <p:nvPr/>
        </p:nvSpPr>
        <p:spPr>
          <a:xfrm>
            <a:off x="2271426" y="1340113"/>
            <a:ext cx="696024" cy="369332"/>
          </a:xfrm>
          <a:prstGeom prst="rect">
            <a:avLst/>
          </a:prstGeom>
          <a:noFill/>
        </p:spPr>
        <p:txBody>
          <a:bodyPr wrap="none" rtlCol="0">
            <a:spAutoFit/>
          </a:bodyPr>
          <a:lstStyle/>
          <a:p>
            <a:r>
              <a:rPr lang="it-IT" dirty="0" smtClean="0"/>
              <a:t>Chi?</a:t>
            </a:r>
            <a:endParaRPr lang="it-IT" dirty="0"/>
          </a:p>
        </p:txBody>
      </p:sp>
      <p:sp>
        <p:nvSpPr>
          <p:cNvPr id="7" name="CasellaDiTesto 6"/>
          <p:cNvSpPr txBox="1"/>
          <p:nvPr/>
        </p:nvSpPr>
        <p:spPr>
          <a:xfrm>
            <a:off x="10604475" y="1337201"/>
            <a:ext cx="922047" cy="369332"/>
          </a:xfrm>
          <a:prstGeom prst="rect">
            <a:avLst/>
          </a:prstGeom>
          <a:noFill/>
        </p:spPr>
        <p:txBody>
          <a:bodyPr wrap="none" rtlCol="0">
            <a:spAutoFit/>
          </a:bodyPr>
          <a:lstStyle/>
          <a:p>
            <a:r>
              <a:rPr lang="it-IT" dirty="0" smtClean="0"/>
              <a:t>Dove?</a:t>
            </a:r>
            <a:endParaRPr lang="it-IT" dirty="0"/>
          </a:p>
        </p:txBody>
      </p:sp>
      <p:sp>
        <p:nvSpPr>
          <p:cNvPr id="8" name="CasellaDiTesto 7"/>
          <p:cNvSpPr txBox="1"/>
          <p:nvPr/>
        </p:nvSpPr>
        <p:spPr>
          <a:xfrm>
            <a:off x="4103738" y="1340113"/>
            <a:ext cx="1269899" cy="369332"/>
          </a:xfrm>
          <a:prstGeom prst="rect">
            <a:avLst/>
          </a:prstGeom>
          <a:noFill/>
        </p:spPr>
        <p:txBody>
          <a:bodyPr wrap="none" rtlCol="0">
            <a:spAutoFit/>
          </a:bodyPr>
          <a:lstStyle/>
          <a:p>
            <a:r>
              <a:rPr lang="it-IT" dirty="0" smtClean="0"/>
              <a:t>Quando?</a:t>
            </a:r>
            <a:endParaRPr lang="it-IT" dirty="0"/>
          </a:p>
        </p:txBody>
      </p:sp>
      <p:sp>
        <p:nvSpPr>
          <p:cNvPr id="9" name="CasellaDiTesto 8"/>
          <p:cNvSpPr txBox="1"/>
          <p:nvPr/>
        </p:nvSpPr>
        <p:spPr>
          <a:xfrm>
            <a:off x="6153552" y="1340113"/>
            <a:ext cx="1026243" cy="369332"/>
          </a:xfrm>
          <a:prstGeom prst="rect">
            <a:avLst/>
          </a:prstGeom>
          <a:noFill/>
        </p:spPr>
        <p:txBody>
          <a:bodyPr wrap="none" rtlCol="0">
            <a:spAutoFit/>
          </a:bodyPr>
          <a:lstStyle/>
          <a:p>
            <a:r>
              <a:rPr lang="it-IT" dirty="0" smtClean="0"/>
              <a:t>Come?</a:t>
            </a:r>
            <a:endParaRPr lang="it-IT" dirty="0"/>
          </a:p>
        </p:txBody>
      </p:sp>
      <p:sp>
        <p:nvSpPr>
          <p:cNvPr id="10" name="CasellaDiTesto 9"/>
          <p:cNvSpPr txBox="1"/>
          <p:nvPr/>
        </p:nvSpPr>
        <p:spPr>
          <a:xfrm>
            <a:off x="8490091" y="1340902"/>
            <a:ext cx="1117614" cy="369332"/>
          </a:xfrm>
          <a:prstGeom prst="rect">
            <a:avLst/>
          </a:prstGeom>
          <a:noFill/>
        </p:spPr>
        <p:txBody>
          <a:bodyPr wrap="none" rtlCol="0">
            <a:spAutoFit/>
          </a:bodyPr>
          <a:lstStyle/>
          <a:p>
            <a:r>
              <a:rPr lang="it-IT" dirty="0" smtClean="0"/>
              <a:t>Perché?</a:t>
            </a:r>
            <a:endParaRPr lang="it-IT" dirty="0"/>
          </a:p>
        </p:txBody>
      </p:sp>
      <p:sp>
        <p:nvSpPr>
          <p:cNvPr id="11" name="Rettangolo arrotondato 10"/>
          <p:cNvSpPr/>
          <p:nvPr/>
        </p:nvSpPr>
        <p:spPr>
          <a:xfrm>
            <a:off x="6063753" y="1706533"/>
            <a:ext cx="1659822" cy="618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t>La firma</a:t>
            </a:r>
          </a:p>
        </p:txBody>
      </p:sp>
      <p:sp>
        <p:nvSpPr>
          <p:cNvPr id="12" name="Rettangolo arrotondato 11"/>
          <p:cNvSpPr/>
          <p:nvPr/>
        </p:nvSpPr>
        <p:spPr>
          <a:xfrm>
            <a:off x="8253823" y="1706533"/>
            <a:ext cx="1659822" cy="618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t>il raggiungimento da parte di tutte le popolazioni del livello più alto possibile di salute</a:t>
            </a:r>
            <a:endParaRPr lang="it-IT" sz="900" dirty="0" smtClean="0"/>
          </a:p>
        </p:txBody>
      </p:sp>
      <p:sp>
        <p:nvSpPr>
          <p:cNvPr id="13" name="Rettangolo arrotondato 12"/>
          <p:cNvSpPr/>
          <p:nvPr/>
        </p:nvSpPr>
        <p:spPr>
          <a:xfrm>
            <a:off x="10419379" y="1706533"/>
            <a:ext cx="1659822" cy="618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t>Ginevra</a:t>
            </a:r>
          </a:p>
        </p:txBody>
      </p:sp>
      <p:sp>
        <p:nvSpPr>
          <p:cNvPr id="14" name="Rettangolo arrotondato 13"/>
          <p:cNvSpPr/>
          <p:nvPr/>
        </p:nvSpPr>
        <p:spPr>
          <a:xfrm>
            <a:off x="6063753" y="2691547"/>
            <a:ext cx="1659822" cy="618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t>costituzione</a:t>
            </a:r>
          </a:p>
        </p:txBody>
      </p:sp>
      <p:sp>
        <p:nvSpPr>
          <p:cNvPr id="15" name="Rettangolo arrotondato 14"/>
          <p:cNvSpPr/>
          <p:nvPr/>
        </p:nvSpPr>
        <p:spPr>
          <a:xfrm>
            <a:off x="8240532" y="2705100"/>
            <a:ext cx="165982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smtClean="0"/>
              <a:t>una </a:t>
            </a:r>
            <a:r>
              <a:rPr lang="it-IT" sz="800" dirty="0"/>
              <a:t>condizione di completo benessere fisico, mentale e sociale, e non soltanto come assenza di malattia o di </a:t>
            </a:r>
            <a:r>
              <a:rPr lang="it-IT" sz="800" dirty="0" smtClean="0"/>
              <a:t>infermità</a:t>
            </a:r>
            <a:endParaRPr lang="it-IT" sz="800" dirty="0"/>
          </a:p>
        </p:txBody>
      </p:sp>
      <p:cxnSp>
        <p:nvCxnSpPr>
          <p:cNvPr id="19" name="Connettore 2 18"/>
          <p:cNvCxnSpPr>
            <a:stCxn id="5" idx="3"/>
            <a:endCxn id="4" idx="1"/>
          </p:cNvCxnSpPr>
          <p:nvPr/>
        </p:nvCxnSpPr>
        <p:spPr>
          <a:xfrm>
            <a:off x="3320168" y="2015830"/>
            <a:ext cx="5535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Connettore 2 20"/>
          <p:cNvCxnSpPr>
            <a:stCxn id="4" idx="3"/>
            <a:endCxn id="11" idx="1"/>
          </p:cNvCxnSpPr>
          <p:nvPr/>
        </p:nvCxnSpPr>
        <p:spPr>
          <a:xfrm>
            <a:off x="5533505" y="2015830"/>
            <a:ext cx="53024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Connettore 2 22"/>
          <p:cNvCxnSpPr>
            <a:stCxn id="11" idx="3"/>
            <a:endCxn id="12" idx="1"/>
          </p:cNvCxnSpPr>
          <p:nvPr/>
        </p:nvCxnSpPr>
        <p:spPr>
          <a:xfrm>
            <a:off x="7723575" y="2015830"/>
            <a:ext cx="53024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Connettore 2 24"/>
          <p:cNvCxnSpPr>
            <a:stCxn id="12" idx="3"/>
            <a:endCxn id="13" idx="1"/>
          </p:cNvCxnSpPr>
          <p:nvPr/>
        </p:nvCxnSpPr>
        <p:spPr>
          <a:xfrm>
            <a:off x="9913645" y="2015830"/>
            <a:ext cx="50573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Connettore 4 26"/>
          <p:cNvCxnSpPr/>
          <p:nvPr/>
        </p:nvCxnSpPr>
        <p:spPr>
          <a:xfrm rot="5400000">
            <a:off x="8246797" y="1432759"/>
            <a:ext cx="366420" cy="2190070"/>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30" name="Connettore 2 29"/>
          <p:cNvCxnSpPr>
            <a:stCxn id="14" idx="3"/>
            <a:endCxn id="15" idx="1"/>
          </p:cNvCxnSpPr>
          <p:nvPr/>
        </p:nvCxnSpPr>
        <p:spPr>
          <a:xfrm>
            <a:off x="7723575" y="3000844"/>
            <a:ext cx="516957" cy="42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Connettore 2 35"/>
          <p:cNvCxnSpPr>
            <a:stCxn id="11" idx="2"/>
            <a:endCxn id="14" idx="0"/>
          </p:cNvCxnSpPr>
          <p:nvPr/>
        </p:nvCxnSpPr>
        <p:spPr>
          <a:xfrm>
            <a:off x="6893664" y="2325127"/>
            <a:ext cx="0" cy="3664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7" name="CasellaDiTesto 36"/>
          <p:cNvSpPr txBox="1"/>
          <p:nvPr/>
        </p:nvSpPr>
        <p:spPr>
          <a:xfrm>
            <a:off x="3258969" y="1701529"/>
            <a:ext cx="784228" cy="246221"/>
          </a:xfrm>
          <a:prstGeom prst="rect">
            <a:avLst/>
          </a:prstGeom>
          <a:noFill/>
        </p:spPr>
        <p:txBody>
          <a:bodyPr wrap="square" rtlCol="0">
            <a:spAutoFit/>
          </a:bodyPr>
          <a:lstStyle/>
          <a:p>
            <a:r>
              <a:rPr lang="it-IT" sz="1000" dirty="0"/>
              <a:t>fondata </a:t>
            </a:r>
            <a:endParaRPr lang="it-IT" sz="1600" dirty="0"/>
          </a:p>
        </p:txBody>
      </p:sp>
      <p:sp>
        <p:nvSpPr>
          <p:cNvPr id="38" name="Rettangolo 37"/>
          <p:cNvSpPr/>
          <p:nvPr/>
        </p:nvSpPr>
        <p:spPr>
          <a:xfrm>
            <a:off x="3763056" y="2276049"/>
            <a:ext cx="998459" cy="415498"/>
          </a:xfrm>
          <a:prstGeom prst="rect">
            <a:avLst/>
          </a:prstGeom>
        </p:spPr>
        <p:txBody>
          <a:bodyPr wrap="square">
            <a:spAutoFit/>
          </a:bodyPr>
          <a:lstStyle/>
          <a:p>
            <a:pPr algn="r"/>
            <a:r>
              <a:rPr lang="it-IT" sz="1050" dirty="0"/>
              <a:t>ed entrata in vigore </a:t>
            </a:r>
          </a:p>
        </p:txBody>
      </p:sp>
      <p:sp>
        <p:nvSpPr>
          <p:cNvPr id="39" name="Rettangolo arrotondato 38"/>
          <p:cNvSpPr/>
          <p:nvPr/>
        </p:nvSpPr>
        <p:spPr>
          <a:xfrm>
            <a:off x="3873683" y="2705100"/>
            <a:ext cx="1659822" cy="618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il </a:t>
            </a:r>
            <a:r>
              <a:rPr lang="it-IT" sz="1400" dirty="0"/>
              <a:t>7 aprile 1948</a:t>
            </a:r>
          </a:p>
        </p:txBody>
      </p:sp>
      <p:cxnSp>
        <p:nvCxnSpPr>
          <p:cNvPr id="41" name="Connettore 2 40"/>
          <p:cNvCxnSpPr>
            <a:stCxn id="4" idx="2"/>
            <a:endCxn id="39" idx="0"/>
          </p:cNvCxnSpPr>
          <p:nvPr/>
        </p:nvCxnSpPr>
        <p:spPr>
          <a:xfrm>
            <a:off x="4703594" y="2325127"/>
            <a:ext cx="0" cy="3799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2" name="CasellaDiTesto 41"/>
          <p:cNvSpPr txBox="1"/>
          <p:nvPr/>
        </p:nvSpPr>
        <p:spPr>
          <a:xfrm>
            <a:off x="5465317" y="1688779"/>
            <a:ext cx="764589" cy="253916"/>
          </a:xfrm>
          <a:prstGeom prst="rect">
            <a:avLst/>
          </a:prstGeom>
          <a:noFill/>
        </p:spPr>
        <p:txBody>
          <a:bodyPr wrap="square" rtlCol="0">
            <a:spAutoFit/>
          </a:bodyPr>
          <a:lstStyle/>
          <a:p>
            <a:r>
              <a:rPr lang="it-IT" sz="1050" dirty="0" smtClean="0"/>
              <a:t>tramite</a:t>
            </a:r>
            <a:endParaRPr lang="it-IT" sz="1050" dirty="0"/>
          </a:p>
        </p:txBody>
      </p:sp>
      <p:sp>
        <p:nvSpPr>
          <p:cNvPr id="43" name="CasellaDiTesto 42"/>
          <p:cNvSpPr txBox="1"/>
          <p:nvPr/>
        </p:nvSpPr>
        <p:spPr>
          <a:xfrm>
            <a:off x="6360881" y="2342881"/>
            <a:ext cx="897169" cy="276999"/>
          </a:xfrm>
          <a:prstGeom prst="rect">
            <a:avLst/>
          </a:prstGeom>
          <a:noFill/>
        </p:spPr>
        <p:txBody>
          <a:bodyPr wrap="square" rtlCol="0">
            <a:spAutoFit/>
          </a:bodyPr>
          <a:lstStyle/>
          <a:p>
            <a:r>
              <a:rPr lang="it-IT" sz="1200" dirty="0" smtClean="0"/>
              <a:t>della</a:t>
            </a:r>
            <a:endParaRPr lang="it-IT" sz="1200" dirty="0"/>
          </a:p>
        </p:txBody>
      </p:sp>
      <p:sp>
        <p:nvSpPr>
          <p:cNvPr id="44" name="CasellaDiTesto 43"/>
          <p:cNvSpPr txBox="1"/>
          <p:nvPr/>
        </p:nvSpPr>
        <p:spPr>
          <a:xfrm>
            <a:off x="7772287" y="1682916"/>
            <a:ext cx="404278" cy="253916"/>
          </a:xfrm>
          <a:prstGeom prst="rect">
            <a:avLst/>
          </a:prstGeom>
          <a:noFill/>
        </p:spPr>
        <p:txBody>
          <a:bodyPr wrap="none" rtlCol="0">
            <a:spAutoFit/>
          </a:bodyPr>
          <a:lstStyle/>
          <a:p>
            <a:r>
              <a:rPr lang="it-IT" sz="1050" dirty="0" smtClean="0"/>
              <a:t>per</a:t>
            </a:r>
            <a:endParaRPr lang="it-IT" sz="1050" dirty="0"/>
          </a:p>
        </p:txBody>
      </p:sp>
      <p:sp>
        <p:nvSpPr>
          <p:cNvPr id="46" name="CasellaDiTesto 45"/>
          <p:cNvSpPr txBox="1"/>
          <p:nvPr/>
        </p:nvSpPr>
        <p:spPr>
          <a:xfrm>
            <a:off x="9843973" y="1620843"/>
            <a:ext cx="758601" cy="415498"/>
          </a:xfrm>
          <a:prstGeom prst="rect">
            <a:avLst/>
          </a:prstGeom>
          <a:noFill/>
        </p:spPr>
        <p:txBody>
          <a:bodyPr wrap="square" rtlCol="0">
            <a:spAutoFit/>
          </a:bodyPr>
          <a:lstStyle/>
          <a:p>
            <a:r>
              <a:rPr lang="it-IT" sz="1050" dirty="0" smtClean="0"/>
              <a:t>Con sede a</a:t>
            </a:r>
            <a:endParaRPr lang="it-IT" sz="1050" dirty="0"/>
          </a:p>
        </p:txBody>
      </p:sp>
      <p:sp>
        <p:nvSpPr>
          <p:cNvPr id="48" name="CasellaDiTesto 47"/>
          <p:cNvSpPr txBox="1"/>
          <p:nvPr/>
        </p:nvSpPr>
        <p:spPr>
          <a:xfrm>
            <a:off x="7665654" y="2309853"/>
            <a:ext cx="1043876" cy="253916"/>
          </a:xfrm>
          <a:prstGeom prst="rect">
            <a:avLst/>
          </a:prstGeom>
          <a:noFill/>
        </p:spPr>
        <p:txBody>
          <a:bodyPr wrap="none" rtlCol="0">
            <a:spAutoFit/>
          </a:bodyPr>
          <a:lstStyle/>
          <a:p>
            <a:r>
              <a:rPr lang="it-IT" sz="1050" dirty="0" smtClean="0"/>
              <a:t>definito dalla</a:t>
            </a:r>
            <a:endParaRPr lang="it-IT" sz="1050" dirty="0"/>
          </a:p>
        </p:txBody>
      </p:sp>
      <p:sp>
        <p:nvSpPr>
          <p:cNvPr id="49" name="CasellaDiTesto 48"/>
          <p:cNvSpPr txBox="1"/>
          <p:nvPr/>
        </p:nvSpPr>
        <p:spPr>
          <a:xfrm>
            <a:off x="7691983" y="2763046"/>
            <a:ext cx="593432" cy="261610"/>
          </a:xfrm>
          <a:prstGeom prst="rect">
            <a:avLst/>
          </a:prstGeom>
          <a:noFill/>
        </p:spPr>
        <p:txBody>
          <a:bodyPr wrap="none" rtlCol="0">
            <a:spAutoFit/>
          </a:bodyPr>
          <a:lstStyle/>
          <a:p>
            <a:r>
              <a:rPr lang="it-IT" sz="1050" dirty="0" smtClean="0"/>
              <a:t>come</a:t>
            </a:r>
            <a:endParaRPr lang="it-IT" sz="1050" dirty="0"/>
          </a:p>
        </p:txBody>
      </p:sp>
      <p:pic>
        <p:nvPicPr>
          <p:cNvPr id="50" name="Immagine 49"/>
          <p:cNvPicPr>
            <a:picLocks noChangeAspect="1"/>
          </p:cNvPicPr>
          <p:nvPr/>
        </p:nvPicPr>
        <p:blipFill>
          <a:blip r:embed="rId2"/>
          <a:stretch>
            <a:fillRect/>
          </a:stretch>
        </p:blipFill>
        <p:spPr>
          <a:xfrm>
            <a:off x="9998771" y="2669950"/>
            <a:ext cx="2133454" cy="1487263"/>
          </a:xfrm>
          <a:prstGeom prst="rect">
            <a:avLst/>
          </a:prstGeom>
        </p:spPr>
      </p:pic>
      <p:pic>
        <p:nvPicPr>
          <p:cNvPr id="51" name="Immagin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9534" y="433021"/>
            <a:ext cx="850389" cy="812298"/>
          </a:xfrm>
          <a:prstGeom prst="rect">
            <a:avLst/>
          </a:prstGeom>
        </p:spPr>
      </p:pic>
      <p:pic>
        <p:nvPicPr>
          <p:cNvPr id="52" name="Immagin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486" y="2437463"/>
            <a:ext cx="3147184" cy="2360388"/>
          </a:xfrm>
          <a:prstGeom prst="rect">
            <a:avLst/>
          </a:prstGeom>
          <a:ln>
            <a:noFill/>
          </a:ln>
          <a:effectLst>
            <a:softEdge rad="431800"/>
          </a:effectLst>
        </p:spPr>
      </p:pic>
      <p:pic>
        <p:nvPicPr>
          <p:cNvPr id="53" name="Immagin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3214" y="4277261"/>
            <a:ext cx="3215485" cy="1651590"/>
          </a:xfrm>
          <a:prstGeom prst="rect">
            <a:avLst/>
          </a:prstGeom>
        </p:spPr>
      </p:pic>
      <p:sp>
        <p:nvSpPr>
          <p:cNvPr id="54" name="Rettangolo 53"/>
          <p:cNvSpPr/>
          <p:nvPr/>
        </p:nvSpPr>
        <p:spPr>
          <a:xfrm>
            <a:off x="2743216" y="3966854"/>
            <a:ext cx="2485505" cy="769441"/>
          </a:xfrm>
          <a:prstGeom prst="rect">
            <a:avLst/>
          </a:prstGeom>
        </p:spPr>
        <p:txBody>
          <a:bodyPr wrap="square">
            <a:spAutoFit/>
          </a:bodyPr>
          <a:lstStyle/>
          <a:p>
            <a:pPr lvl="0" algn="ctr"/>
            <a:r>
              <a:rPr lang="it-IT" sz="1100" dirty="0">
                <a:solidFill>
                  <a:srgbClr val="E078E6"/>
                </a:solidFill>
                <a:effectLst>
                  <a:outerShdw blurRad="38100" dist="38100" dir="2700000" algn="tl">
                    <a:srgbClr val="000000">
                      <a:alpha val="43137"/>
                    </a:srgbClr>
                  </a:outerShdw>
                </a:effectLst>
              </a:rPr>
              <a:t>Europa (EURO)</a:t>
            </a:r>
          </a:p>
          <a:p>
            <a:pPr lvl="0" algn="ctr"/>
            <a:r>
              <a:rPr lang="it-IT" sz="1100" dirty="0">
                <a:solidFill>
                  <a:srgbClr val="E078E6"/>
                </a:solidFill>
                <a:effectLst>
                  <a:outerShdw blurRad="38100" dist="38100" dir="2700000" algn="tl">
                    <a:srgbClr val="000000">
                      <a:alpha val="43137"/>
                    </a:srgbClr>
                  </a:outerShdw>
                </a:effectLst>
              </a:rPr>
              <a:t>con sede a Copenaghen in Danimarca e diretto da </a:t>
            </a:r>
            <a:r>
              <a:rPr lang="it-IT" sz="1100" dirty="0" err="1">
                <a:solidFill>
                  <a:srgbClr val="E078E6"/>
                </a:solidFill>
                <a:effectLst>
                  <a:outerShdw blurRad="38100" dist="38100" dir="2700000" algn="tl">
                    <a:srgbClr val="000000">
                      <a:alpha val="43137"/>
                    </a:srgbClr>
                  </a:outerShdw>
                </a:effectLst>
              </a:rPr>
              <a:t>Zsuzsanna</a:t>
            </a:r>
            <a:r>
              <a:rPr lang="it-IT" sz="1100" dirty="0">
                <a:solidFill>
                  <a:srgbClr val="E078E6"/>
                </a:solidFill>
                <a:effectLst>
                  <a:outerShdw blurRad="38100" dist="38100" dir="2700000" algn="tl">
                    <a:srgbClr val="000000">
                      <a:alpha val="43137"/>
                    </a:srgbClr>
                  </a:outerShdw>
                </a:effectLst>
              </a:rPr>
              <a:t> </a:t>
            </a:r>
            <a:r>
              <a:rPr lang="it-IT" sz="1100" dirty="0" err="1">
                <a:solidFill>
                  <a:srgbClr val="E078E6"/>
                </a:solidFill>
                <a:effectLst>
                  <a:outerShdw blurRad="38100" dist="38100" dir="2700000" algn="tl">
                    <a:srgbClr val="000000">
                      <a:alpha val="43137"/>
                    </a:srgbClr>
                  </a:outerShdw>
                </a:effectLst>
              </a:rPr>
              <a:t>Jakab</a:t>
            </a:r>
            <a:r>
              <a:rPr lang="it-IT" sz="1100" dirty="0">
                <a:solidFill>
                  <a:srgbClr val="E078E6"/>
                </a:solidFill>
                <a:effectLst>
                  <a:outerShdw blurRad="38100" dist="38100" dir="2700000" algn="tl">
                    <a:srgbClr val="000000">
                      <a:alpha val="43137"/>
                    </a:srgbClr>
                  </a:outerShdw>
                </a:effectLst>
              </a:rPr>
              <a:t>.</a:t>
            </a:r>
          </a:p>
        </p:txBody>
      </p:sp>
      <p:sp>
        <p:nvSpPr>
          <p:cNvPr id="56" name="Rettangolo 55"/>
          <p:cNvSpPr/>
          <p:nvPr/>
        </p:nvSpPr>
        <p:spPr>
          <a:xfrm>
            <a:off x="3763056" y="5962689"/>
            <a:ext cx="2417317" cy="830997"/>
          </a:xfrm>
          <a:prstGeom prst="rect">
            <a:avLst/>
          </a:prstGeom>
        </p:spPr>
        <p:txBody>
          <a:bodyPr wrap="square">
            <a:spAutoFit/>
          </a:bodyPr>
          <a:lstStyle/>
          <a:p>
            <a:pPr lvl="0" algn="ctr"/>
            <a:r>
              <a:rPr lang="it-IT" sz="1200" dirty="0">
                <a:solidFill>
                  <a:srgbClr val="0184FF"/>
                </a:solidFill>
                <a:effectLst>
                  <a:outerShdw blurRad="38100" dist="38100" dir="2700000" algn="tl">
                    <a:srgbClr val="000000">
                      <a:alpha val="43137"/>
                    </a:srgbClr>
                  </a:outerShdw>
                </a:effectLst>
              </a:rPr>
              <a:t>Africa (AFRO), con sede a Brazzaville nella Repubblica del Congo e diretto da </a:t>
            </a:r>
            <a:r>
              <a:rPr lang="it-IT" sz="1200" dirty="0" err="1">
                <a:solidFill>
                  <a:srgbClr val="0184FF"/>
                </a:solidFill>
                <a:effectLst>
                  <a:outerShdw blurRad="38100" dist="38100" dir="2700000" algn="tl">
                    <a:srgbClr val="000000">
                      <a:alpha val="43137"/>
                    </a:srgbClr>
                  </a:outerShdw>
                </a:effectLst>
              </a:rPr>
              <a:t>Matshidiso</a:t>
            </a:r>
            <a:r>
              <a:rPr lang="it-IT" sz="1200" dirty="0">
                <a:solidFill>
                  <a:srgbClr val="0184FF"/>
                </a:solidFill>
                <a:effectLst>
                  <a:outerShdw blurRad="38100" dist="38100" dir="2700000" algn="tl">
                    <a:srgbClr val="000000">
                      <a:alpha val="43137"/>
                    </a:srgbClr>
                  </a:outerShdw>
                </a:effectLst>
              </a:rPr>
              <a:t> </a:t>
            </a:r>
            <a:r>
              <a:rPr lang="it-IT" sz="1200" dirty="0" err="1">
                <a:solidFill>
                  <a:srgbClr val="0184FF"/>
                </a:solidFill>
                <a:effectLst>
                  <a:outerShdw blurRad="38100" dist="38100" dir="2700000" algn="tl">
                    <a:srgbClr val="000000">
                      <a:alpha val="43137"/>
                    </a:srgbClr>
                  </a:outerShdw>
                </a:effectLst>
              </a:rPr>
              <a:t>Moeti</a:t>
            </a:r>
            <a:r>
              <a:rPr lang="it-IT" sz="1200" dirty="0">
                <a:solidFill>
                  <a:srgbClr val="0184FF"/>
                </a:solidFill>
                <a:effectLst>
                  <a:outerShdw blurRad="38100" dist="38100" dir="2700000" algn="tl">
                    <a:srgbClr val="000000">
                      <a:alpha val="43137"/>
                    </a:srgbClr>
                  </a:outerShdw>
                </a:effectLst>
              </a:rPr>
              <a:t>.</a:t>
            </a:r>
          </a:p>
        </p:txBody>
      </p:sp>
      <p:sp>
        <p:nvSpPr>
          <p:cNvPr id="57" name="Rettangolo 56"/>
          <p:cNvSpPr/>
          <p:nvPr/>
        </p:nvSpPr>
        <p:spPr>
          <a:xfrm>
            <a:off x="7039297" y="5928851"/>
            <a:ext cx="2274536" cy="830997"/>
          </a:xfrm>
          <a:prstGeom prst="rect">
            <a:avLst/>
          </a:prstGeom>
        </p:spPr>
        <p:txBody>
          <a:bodyPr wrap="square">
            <a:spAutoFit/>
          </a:bodyPr>
          <a:lstStyle/>
          <a:p>
            <a:pPr algn="ctr"/>
            <a:r>
              <a:rPr lang="it-IT" sz="1200" dirty="0">
                <a:solidFill>
                  <a:srgbClr val="FFFF00"/>
                </a:solidFill>
                <a:effectLst>
                  <a:outerShdw blurRad="38100" dist="38100" dir="2700000" algn="tl">
                    <a:srgbClr val="000000">
                      <a:alpha val="43137"/>
                    </a:srgbClr>
                  </a:outerShdw>
                </a:effectLst>
              </a:rPr>
              <a:t>Mediterraneo orientale (EMRO), con sede al Cairo in Egitto e diretto da Ala </a:t>
            </a:r>
            <a:r>
              <a:rPr lang="it-IT" sz="1200" dirty="0" err="1">
                <a:solidFill>
                  <a:srgbClr val="FFFF00"/>
                </a:solidFill>
                <a:effectLst>
                  <a:outerShdw blurRad="38100" dist="38100" dir="2700000" algn="tl">
                    <a:srgbClr val="000000">
                      <a:alpha val="43137"/>
                    </a:srgbClr>
                  </a:outerShdw>
                </a:effectLst>
              </a:rPr>
              <a:t>Alwan</a:t>
            </a:r>
            <a:r>
              <a:rPr lang="it-IT" sz="1200" dirty="0">
                <a:solidFill>
                  <a:srgbClr val="FFFF00"/>
                </a:solidFill>
                <a:effectLst>
                  <a:outerShdw blurRad="38100" dist="38100" dir="2700000" algn="tl">
                    <a:srgbClr val="000000">
                      <a:alpha val="43137"/>
                    </a:srgbClr>
                  </a:outerShdw>
                </a:effectLst>
              </a:rPr>
              <a:t>.</a:t>
            </a:r>
          </a:p>
        </p:txBody>
      </p:sp>
      <p:sp>
        <p:nvSpPr>
          <p:cNvPr id="58" name="Rettangolo 57"/>
          <p:cNvSpPr/>
          <p:nvPr/>
        </p:nvSpPr>
        <p:spPr>
          <a:xfrm>
            <a:off x="2538962" y="4918413"/>
            <a:ext cx="2112738" cy="830997"/>
          </a:xfrm>
          <a:prstGeom prst="rect">
            <a:avLst/>
          </a:prstGeom>
        </p:spPr>
        <p:txBody>
          <a:bodyPr wrap="square">
            <a:spAutoFit/>
          </a:bodyPr>
          <a:lstStyle/>
          <a:p>
            <a:pPr lvl="0" algn="ctr"/>
            <a:r>
              <a:rPr lang="it-IT" sz="1200" dirty="0">
                <a:solidFill>
                  <a:srgbClr val="E67878"/>
                </a:solidFill>
                <a:effectLst>
                  <a:outerShdw blurRad="38100" dist="38100" dir="2700000" algn="tl">
                    <a:srgbClr val="000000">
                      <a:alpha val="43137"/>
                    </a:srgbClr>
                  </a:outerShdw>
                </a:effectLst>
              </a:rPr>
              <a:t>Americhe (AMRO), con sede a Washington, D.C. negli Stati Uniti e diretta da </a:t>
            </a:r>
            <a:r>
              <a:rPr lang="it-IT" sz="1200" dirty="0" err="1">
                <a:solidFill>
                  <a:srgbClr val="E67878"/>
                </a:solidFill>
                <a:effectLst>
                  <a:outerShdw blurRad="38100" dist="38100" dir="2700000" algn="tl">
                    <a:srgbClr val="000000">
                      <a:alpha val="43137"/>
                    </a:srgbClr>
                  </a:outerShdw>
                </a:effectLst>
              </a:rPr>
              <a:t>Carissa</a:t>
            </a:r>
            <a:r>
              <a:rPr lang="it-IT" sz="1200" dirty="0">
                <a:solidFill>
                  <a:srgbClr val="E67878"/>
                </a:solidFill>
                <a:effectLst>
                  <a:outerShdw blurRad="38100" dist="38100" dir="2700000" algn="tl">
                    <a:srgbClr val="000000">
                      <a:alpha val="43137"/>
                    </a:srgbClr>
                  </a:outerShdw>
                </a:effectLst>
              </a:rPr>
              <a:t> F. Etienne</a:t>
            </a:r>
          </a:p>
        </p:txBody>
      </p:sp>
      <p:sp>
        <p:nvSpPr>
          <p:cNvPr id="60" name="Rettangolo 59"/>
          <p:cNvSpPr/>
          <p:nvPr/>
        </p:nvSpPr>
        <p:spPr>
          <a:xfrm>
            <a:off x="7685376" y="3966854"/>
            <a:ext cx="2417317" cy="830997"/>
          </a:xfrm>
          <a:prstGeom prst="rect">
            <a:avLst/>
          </a:prstGeom>
        </p:spPr>
        <p:txBody>
          <a:bodyPr wrap="square">
            <a:spAutoFit/>
          </a:bodyPr>
          <a:lstStyle/>
          <a:p>
            <a:pPr lvl="0" algn="ctr"/>
            <a:r>
              <a:rPr lang="it-IT" sz="1200" dirty="0">
                <a:solidFill>
                  <a:srgbClr val="00B050"/>
                </a:solidFill>
                <a:effectLst>
                  <a:outerShdw blurRad="38100" dist="38100" dir="2700000" algn="tl">
                    <a:srgbClr val="000000">
                      <a:alpha val="43137"/>
                    </a:srgbClr>
                  </a:outerShdw>
                </a:effectLst>
              </a:rPr>
              <a:t>Sud-est asiatico (SEARO), </a:t>
            </a:r>
          </a:p>
          <a:p>
            <a:pPr lvl="0" algn="ctr"/>
            <a:r>
              <a:rPr lang="it-IT" sz="1200" dirty="0">
                <a:solidFill>
                  <a:srgbClr val="00B050"/>
                </a:solidFill>
                <a:effectLst>
                  <a:outerShdw blurRad="38100" dist="38100" dir="2700000" algn="tl">
                    <a:srgbClr val="000000">
                      <a:alpha val="43137"/>
                    </a:srgbClr>
                  </a:outerShdw>
                </a:effectLst>
              </a:rPr>
              <a:t>con sede a Nuova Delhi in India e diretto da </a:t>
            </a:r>
            <a:r>
              <a:rPr lang="it-IT" sz="1200" dirty="0" err="1">
                <a:solidFill>
                  <a:srgbClr val="00B050"/>
                </a:solidFill>
                <a:effectLst>
                  <a:outerShdw blurRad="38100" dist="38100" dir="2700000" algn="tl">
                    <a:srgbClr val="000000">
                      <a:alpha val="43137"/>
                    </a:srgbClr>
                  </a:outerShdw>
                </a:effectLst>
              </a:rPr>
              <a:t>Poonam</a:t>
            </a:r>
            <a:r>
              <a:rPr lang="it-IT" sz="1200" dirty="0">
                <a:solidFill>
                  <a:srgbClr val="00B050"/>
                </a:solidFill>
                <a:effectLst>
                  <a:outerShdw blurRad="38100" dist="38100" dir="2700000" algn="tl">
                    <a:srgbClr val="000000">
                      <a:alpha val="43137"/>
                    </a:srgbClr>
                  </a:outerShdw>
                </a:effectLst>
              </a:rPr>
              <a:t> </a:t>
            </a:r>
            <a:r>
              <a:rPr lang="it-IT" sz="1200" dirty="0" err="1">
                <a:solidFill>
                  <a:srgbClr val="00B050"/>
                </a:solidFill>
                <a:effectLst>
                  <a:outerShdw blurRad="38100" dist="38100" dir="2700000" algn="tl">
                    <a:srgbClr val="000000">
                      <a:alpha val="43137"/>
                    </a:srgbClr>
                  </a:outerShdw>
                </a:effectLst>
              </a:rPr>
              <a:t>Khetrapal</a:t>
            </a:r>
            <a:r>
              <a:rPr lang="it-IT" sz="1200" dirty="0">
                <a:solidFill>
                  <a:srgbClr val="00B050"/>
                </a:solidFill>
                <a:effectLst>
                  <a:outerShdw blurRad="38100" dist="38100" dir="2700000" algn="tl">
                    <a:srgbClr val="000000">
                      <a:alpha val="43137"/>
                    </a:srgbClr>
                  </a:outerShdw>
                </a:effectLst>
              </a:rPr>
              <a:t> </a:t>
            </a:r>
            <a:r>
              <a:rPr lang="it-IT" sz="1200" dirty="0" err="1">
                <a:solidFill>
                  <a:srgbClr val="00B050"/>
                </a:solidFill>
                <a:effectLst>
                  <a:outerShdw blurRad="38100" dist="38100" dir="2700000" algn="tl">
                    <a:srgbClr val="000000">
                      <a:alpha val="43137"/>
                    </a:srgbClr>
                  </a:outerShdw>
                </a:effectLst>
              </a:rPr>
              <a:t>Singh</a:t>
            </a:r>
            <a:r>
              <a:rPr lang="it-IT" sz="1200" dirty="0">
                <a:solidFill>
                  <a:srgbClr val="00B050"/>
                </a:solidFill>
                <a:effectLst>
                  <a:outerShdw blurRad="38100" dist="38100" dir="2700000" algn="tl">
                    <a:srgbClr val="000000">
                      <a:alpha val="43137"/>
                    </a:srgbClr>
                  </a:outerShdw>
                </a:effectLst>
              </a:rPr>
              <a:t>.</a:t>
            </a:r>
          </a:p>
        </p:txBody>
      </p:sp>
      <p:sp>
        <p:nvSpPr>
          <p:cNvPr id="61" name="Rettangolo 60"/>
          <p:cNvSpPr/>
          <p:nvPr/>
        </p:nvSpPr>
        <p:spPr>
          <a:xfrm>
            <a:off x="7974426" y="4918413"/>
            <a:ext cx="2307993" cy="830997"/>
          </a:xfrm>
          <a:prstGeom prst="rect">
            <a:avLst/>
          </a:prstGeom>
        </p:spPr>
        <p:txBody>
          <a:bodyPr wrap="square">
            <a:spAutoFit/>
          </a:bodyPr>
          <a:lstStyle/>
          <a:p>
            <a:pPr lvl="0" algn="ctr"/>
            <a:r>
              <a:rPr lang="it-IT" sz="1200" dirty="0">
                <a:solidFill>
                  <a:srgbClr val="7AE6CE"/>
                </a:solidFill>
                <a:effectLst>
                  <a:outerShdw blurRad="38100" dist="38100" dir="2700000" algn="tl">
                    <a:srgbClr val="000000">
                      <a:alpha val="43137"/>
                    </a:srgbClr>
                  </a:outerShdw>
                </a:effectLst>
              </a:rPr>
              <a:t>Pacifico occidentale (WPRO), con sede a Manila nelle Filippine e diretto da </a:t>
            </a:r>
            <a:r>
              <a:rPr lang="it-IT" sz="1200" dirty="0" err="1">
                <a:solidFill>
                  <a:srgbClr val="7AE6CE"/>
                </a:solidFill>
                <a:effectLst>
                  <a:outerShdw blurRad="38100" dist="38100" dir="2700000" algn="tl">
                    <a:srgbClr val="000000">
                      <a:alpha val="43137"/>
                    </a:srgbClr>
                  </a:outerShdw>
                </a:effectLst>
              </a:rPr>
              <a:t>Shin</a:t>
            </a:r>
            <a:r>
              <a:rPr lang="it-IT" sz="1200" dirty="0">
                <a:solidFill>
                  <a:srgbClr val="7AE6CE"/>
                </a:solidFill>
                <a:effectLst>
                  <a:outerShdw blurRad="38100" dist="38100" dir="2700000" algn="tl">
                    <a:srgbClr val="000000">
                      <a:alpha val="43137"/>
                    </a:srgbClr>
                  </a:outerShdw>
                </a:effectLst>
              </a:rPr>
              <a:t> Young-</a:t>
            </a:r>
            <a:r>
              <a:rPr lang="it-IT" sz="1200" dirty="0" err="1">
                <a:solidFill>
                  <a:srgbClr val="7AE6CE"/>
                </a:solidFill>
                <a:effectLst>
                  <a:outerShdw blurRad="38100" dist="38100" dir="2700000" algn="tl">
                    <a:srgbClr val="000000">
                      <a:alpha val="43137"/>
                    </a:srgbClr>
                  </a:outerShdw>
                </a:effectLst>
              </a:rPr>
              <a:t>soo</a:t>
            </a:r>
            <a:r>
              <a:rPr lang="it-IT" sz="1200" dirty="0">
                <a:solidFill>
                  <a:srgbClr val="7AE6CE"/>
                </a:solidFill>
                <a:effectLst>
                  <a:outerShdw blurRad="38100" dist="38100" dir="2700000" algn="tl">
                    <a:srgbClr val="000000">
                      <a:alpha val="43137"/>
                    </a:srgbClr>
                  </a:outerShdw>
                </a:effectLst>
              </a:rPr>
              <a:t>.</a:t>
            </a:r>
          </a:p>
        </p:txBody>
      </p:sp>
      <p:sp>
        <p:nvSpPr>
          <p:cNvPr id="62" name="Rettangolo 61"/>
          <p:cNvSpPr/>
          <p:nvPr/>
        </p:nvSpPr>
        <p:spPr>
          <a:xfrm>
            <a:off x="4356733" y="3437919"/>
            <a:ext cx="4294533" cy="646331"/>
          </a:xfrm>
          <a:prstGeom prst="rect">
            <a:avLst/>
          </a:prstGeom>
        </p:spPr>
        <p:txBody>
          <a:bodyPr wrap="square">
            <a:spAutoFit/>
          </a:bodyPr>
          <a:lstStyle/>
          <a:p>
            <a:pPr lvl="0" algn="ctr"/>
            <a:r>
              <a:rPr lang="it-IT" sz="1200" dirty="0">
                <a:solidFill>
                  <a:prstClr val="black"/>
                </a:solidFill>
              </a:rPr>
              <a:t>L'OMS suddivide il mondo in sei strutture organizzative regionali, ognuna facente capo ad un proprio Comitato Regionale. Le regioni sono: </a:t>
            </a:r>
          </a:p>
        </p:txBody>
      </p:sp>
      <p:cxnSp>
        <p:nvCxnSpPr>
          <p:cNvPr id="66" name="Connettore 2 65"/>
          <p:cNvCxnSpPr/>
          <p:nvPr/>
        </p:nvCxnSpPr>
        <p:spPr>
          <a:xfrm>
            <a:off x="4971714" y="4297529"/>
            <a:ext cx="1388528" cy="1852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Connettore 2 67"/>
          <p:cNvCxnSpPr/>
          <p:nvPr/>
        </p:nvCxnSpPr>
        <p:spPr>
          <a:xfrm flipV="1">
            <a:off x="4467225" y="4949574"/>
            <a:ext cx="906412" cy="4298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Connettore 2 69"/>
          <p:cNvCxnSpPr/>
          <p:nvPr/>
        </p:nvCxnSpPr>
        <p:spPr>
          <a:xfrm flipV="1">
            <a:off x="4971714" y="5197042"/>
            <a:ext cx="1409242" cy="7656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Connettore 2 71"/>
          <p:cNvCxnSpPr>
            <a:stCxn id="57" idx="0"/>
          </p:cNvCxnSpPr>
          <p:nvPr/>
        </p:nvCxnSpPr>
        <p:spPr>
          <a:xfrm flipH="1" flipV="1">
            <a:off x="6776146" y="4949574"/>
            <a:ext cx="1400419" cy="9792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Connettore 2 75"/>
          <p:cNvCxnSpPr/>
          <p:nvPr/>
        </p:nvCxnSpPr>
        <p:spPr>
          <a:xfrm flipH="1" flipV="1">
            <a:off x="7334972" y="4797851"/>
            <a:ext cx="841593" cy="3991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Connettore 2 77"/>
          <p:cNvCxnSpPr/>
          <p:nvPr/>
        </p:nvCxnSpPr>
        <p:spPr>
          <a:xfrm flipH="1">
            <a:off x="7039297" y="4351574"/>
            <a:ext cx="857776" cy="4774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Connettore 2 79"/>
          <p:cNvCxnSpPr>
            <a:stCxn id="13" idx="2"/>
          </p:cNvCxnSpPr>
          <p:nvPr/>
        </p:nvCxnSpPr>
        <p:spPr>
          <a:xfrm>
            <a:off x="11249290" y="2325127"/>
            <a:ext cx="0" cy="3523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ttangolo 1"/>
          <p:cNvSpPr/>
          <p:nvPr/>
        </p:nvSpPr>
        <p:spPr>
          <a:xfrm>
            <a:off x="223429" y="-71633"/>
            <a:ext cx="4095993" cy="923330"/>
          </a:xfrm>
          <a:prstGeom prst="rect">
            <a:avLst/>
          </a:prstGeom>
          <a:noFill/>
        </p:spPr>
        <p:txBody>
          <a:bodyPr wrap="none" lIns="91440" tIns="45720" rIns="91440" bIns="45720">
            <a:spAutoFit/>
          </a:bodyPr>
          <a:lstStyle/>
          <a:p>
            <a:pPr algn="ctr"/>
            <a:r>
              <a:rPr lang="it-IT" sz="5400" b="0" cap="none" spc="0" dirty="0" smtClean="0">
                <a:ln w="0"/>
                <a:gradFill>
                  <a:gsLst>
                    <a:gs pos="13000">
                      <a:srgbClr val="C00000"/>
                    </a:gs>
                    <a:gs pos="94000">
                      <a:srgbClr val="F3BFBF"/>
                    </a:gs>
                    <a:gs pos="50000">
                      <a:srgbClr val="FF0000"/>
                    </a:gs>
                  </a:gsLst>
                  <a:lin ang="5400000"/>
                </a:gradFill>
                <a:effectLst/>
              </a:rPr>
              <a:t>Cos’è l’OMS?</a:t>
            </a:r>
            <a:endParaRPr lang="it-IT" sz="5400" b="0" cap="none" spc="0" dirty="0">
              <a:ln w="0"/>
              <a:gradFill>
                <a:gsLst>
                  <a:gs pos="13000">
                    <a:srgbClr val="C00000"/>
                  </a:gs>
                  <a:gs pos="94000">
                    <a:srgbClr val="F3BFBF"/>
                  </a:gs>
                  <a:gs pos="50000">
                    <a:srgbClr val="FF0000"/>
                  </a:gs>
                </a:gsLst>
                <a:lin ang="5400000"/>
              </a:gradFill>
              <a:effectLst/>
            </a:endParaRPr>
          </a:p>
        </p:txBody>
      </p:sp>
    </p:spTree>
    <p:extLst>
      <p:ext uri="{BB962C8B-B14F-4D97-AF65-F5344CB8AC3E}">
        <p14:creationId xmlns:p14="http://schemas.microsoft.com/office/powerpoint/2010/main" val="3928324923"/>
      </p:ext>
    </p:extLst>
  </p:cSld>
  <p:clrMapOvr>
    <a:masterClrMapping/>
  </p:clrMapOvr>
  <mc:AlternateContent xmlns:mc="http://schemas.openxmlformats.org/markup-compatibility/2006" xmlns:p14="http://schemas.microsoft.com/office/powerpoint/2010/main">
    <mc:Choice Requires="p14">
      <p:transition spd="slow" p14:dur="1250" advClick="0" advTm="60000">
        <p14:switch dir="r"/>
      </p:transition>
    </mc:Choice>
    <mc:Fallback xmlns="">
      <p:transition spd="slow" advClick="0" advTm="6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5384053" y="661443"/>
            <a:ext cx="2724538" cy="5318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OMS</a:t>
            </a:r>
            <a:endParaRPr lang="it-IT" dirty="0"/>
          </a:p>
        </p:txBody>
      </p:sp>
      <p:sp>
        <p:nvSpPr>
          <p:cNvPr id="5" name="Rettangolo arrotondato 4"/>
          <p:cNvSpPr/>
          <p:nvPr/>
        </p:nvSpPr>
        <p:spPr>
          <a:xfrm>
            <a:off x="3268853" y="1640525"/>
            <a:ext cx="1502228" cy="5318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t>il </a:t>
            </a:r>
            <a:r>
              <a:rPr lang="it-IT" sz="1600" dirty="0"/>
              <a:t>Consiglio esecutivo</a:t>
            </a:r>
          </a:p>
        </p:txBody>
      </p:sp>
      <p:sp>
        <p:nvSpPr>
          <p:cNvPr id="6" name="Rettangolo arrotondato 5"/>
          <p:cNvSpPr/>
          <p:nvPr/>
        </p:nvSpPr>
        <p:spPr>
          <a:xfrm>
            <a:off x="8162355" y="1674281"/>
            <a:ext cx="1502228" cy="5318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il Segretariato</a:t>
            </a:r>
          </a:p>
        </p:txBody>
      </p:sp>
      <p:sp>
        <p:nvSpPr>
          <p:cNvPr id="7" name="Rettangolo arrotondato 6"/>
          <p:cNvSpPr/>
          <p:nvPr/>
        </p:nvSpPr>
        <p:spPr>
          <a:xfrm>
            <a:off x="3256500" y="2851319"/>
            <a:ext cx="1506893" cy="5637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rappresentanti </a:t>
            </a:r>
            <a:r>
              <a:rPr lang="it-IT" sz="1400" dirty="0"/>
              <a:t>di 34 Stati </a:t>
            </a:r>
            <a:r>
              <a:rPr lang="it-IT" sz="1400" dirty="0" smtClean="0"/>
              <a:t>Membri</a:t>
            </a:r>
            <a:endParaRPr lang="it-IT" sz="1400" dirty="0"/>
          </a:p>
        </p:txBody>
      </p:sp>
      <p:sp>
        <p:nvSpPr>
          <p:cNvPr id="8" name="Rettangolo arrotondato 7"/>
          <p:cNvSpPr/>
          <p:nvPr/>
        </p:nvSpPr>
        <p:spPr>
          <a:xfrm>
            <a:off x="1064304" y="2851319"/>
            <a:ext cx="1516224" cy="569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smtClean="0"/>
              <a:t>elettiva </a:t>
            </a:r>
            <a:r>
              <a:rPr lang="it-IT" sz="1100" dirty="0"/>
              <a:t>e della durata di tre anni</a:t>
            </a:r>
          </a:p>
        </p:txBody>
      </p:sp>
      <p:sp>
        <p:nvSpPr>
          <p:cNvPr id="9" name="Rettangolo arrotondato 8"/>
          <p:cNvSpPr/>
          <p:nvPr/>
        </p:nvSpPr>
        <p:spPr>
          <a:xfrm>
            <a:off x="10548658" y="1674281"/>
            <a:ext cx="1502228" cy="5318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t>Sei Uffici regionali</a:t>
            </a:r>
            <a:endParaRPr lang="it-IT" sz="1400" dirty="0"/>
          </a:p>
        </p:txBody>
      </p:sp>
      <p:sp>
        <p:nvSpPr>
          <p:cNvPr id="10" name="Rettangolo 9"/>
          <p:cNvSpPr/>
          <p:nvPr/>
        </p:nvSpPr>
        <p:spPr>
          <a:xfrm>
            <a:off x="4039960" y="2215050"/>
            <a:ext cx="826881" cy="415498"/>
          </a:xfrm>
          <a:prstGeom prst="rect">
            <a:avLst/>
          </a:prstGeom>
        </p:spPr>
        <p:txBody>
          <a:bodyPr wrap="square">
            <a:spAutoFit/>
          </a:bodyPr>
          <a:lstStyle/>
          <a:p>
            <a:r>
              <a:rPr lang="it-IT" sz="1050" dirty="0"/>
              <a:t>è formato dai </a:t>
            </a:r>
          </a:p>
        </p:txBody>
      </p:sp>
      <p:sp>
        <p:nvSpPr>
          <p:cNvPr id="11" name="Rettangolo 10"/>
          <p:cNvSpPr/>
          <p:nvPr/>
        </p:nvSpPr>
        <p:spPr>
          <a:xfrm>
            <a:off x="2762679" y="2520491"/>
            <a:ext cx="641023" cy="577081"/>
          </a:xfrm>
          <a:prstGeom prst="rect">
            <a:avLst/>
          </a:prstGeom>
        </p:spPr>
        <p:txBody>
          <a:bodyPr wrap="square">
            <a:spAutoFit/>
          </a:bodyPr>
          <a:lstStyle/>
          <a:p>
            <a:r>
              <a:rPr lang="it-IT" sz="1050" dirty="0"/>
              <a:t>l</a:t>
            </a:r>
            <a:r>
              <a:rPr lang="it-IT" sz="1050" dirty="0" smtClean="0"/>
              <a:t>a cui carica è</a:t>
            </a:r>
            <a:endParaRPr lang="it-IT" sz="1050" dirty="0"/>
          </a:p>
        </p:txBody>
      </p:sp>
      <p:sp>
        <p:nvSpPr>
          <p:cNvPr id="12" name="Rettangolo arrotondato 11"/>
          <p:cNvSpPr/>
          <p:nvPr/>
        </p:nvSpPr>
        <p:spPr>
          <a:xfrm>
            <a:off x="3137145" y="4065941"/>
            <a:ext cx="1745602" cy="6624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smtClean="0"/>
              <a:t>attua </a:t>
            </a:r>
            <a:r>
              <a:rPr lang="it-IT" sz="1050" dirty="0"/>
              <a:t>le decisioni e le </a:t>
            </a:r>
            <a:r>
              <a:rPr lang="it-IT" sz="1050" dirty="0" smtClean="0"/>
              <a:t>politiche dell’OMS, e ne </a:t>
            </a:r>
            <a:r>
              <a:rPr lang="it-IT" sz="1050" dirty="0"/>
              <a:t>facilita le attività.</a:t>
            </a:r>
          </a:p>
        </p:txBody>
      </p:sp>
      <p:sp>
        <p:nvSpPr>
          <p:cNvPr id="13" name="Rettangolo arrotondato 12"/>
          <p:cNvSpPr/>
          <p:nvPr/>
        </p:nvSpPr>
        <p:spPr>
          <a:xfrm>
            <a:off x="5452014" y="2766023"/>
            <a:ext cx="2024743" cy="906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t>definisce le politiche e il bilancio </a:t>
            </a:r>
            <a:r>
              <a:rPr lang="it-IT" sz="1050" dirty="0" smtClean="0"/>
              <a:t>dell’OMS </a:t>
            </a:r>
            <a:r>
              <a:rPr lang="it-IT" sz="1050" dirty="0"/>
              <a:t>e discute su questioni che richiedono azioni e indagini</a:t>
            </a:r>
          </a:p>
        </p:txBody>
      </p:sp>
      <p:sp>
        <p:nvSpPr>
          <p:cNvPr id="14" name="Rettangolo arrotondato 13"/>
          <p:cNvSpPr/>
          <p:nvPr/>
        </p:nvSpPr>
        <p:spPr>
          <a:xfrm>
            <a:off x="5713271" y="1640526"/>
            <a:ext cx="1506893" cy="5256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t>l’Assemblea mondiale della sanità</a:t>
            </a:r>
            <a:endParaRPr lang="it-IT" dirty="0"/>
          </a:p>
        </p:txBody>
      </p:sp>
      <p:sp>
        <p:nvSpPr>
          <p:cNvPr id="15" name="Rettangolo arrotondato 14"/>
          <p:cNvSpPr/>
          <p:nvPr/>
        </p:nvSpPr>
        <p:spPr>
          <a:xfrm>
            <a:off x="8162355" y="2920683"/>
            <a:ext cx="1506893" cy="5637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t>direttore generale</a:t>
            </a:r>
            <a:endParaRPr lang="it-IT" sz="1400" dirty="0"/>
          </a:p>
        </p:txBody>
      </p:sp>
      <p:sp>
        <p:nvSpPr>
          <p:cNvPr id="17" name="CasellaDiTesto 16"/>
          <p:cNvSpPr txBox="1"/>
          <p:nvPr/>
        </p:nvSpPr>
        <p:spPr>
          <a:xfrm>
            <a:off x="8850977" y="2401364"/>
            <a:ext cx="1249060" cy="276999"/>
          </a:xfrm>
          <a:prstGeom prst="rect">
            <a:avLst/>
          </a:prstGeom>
          <a:noFill/>
        </p:spPr>
        <p:txBody>
          <a:bodyPr wrap="none" rtlCol="0">
            <a:spAutoFit/>
          </a:bodyPr>
          <a:lstStyle/>
          <a:p>
            <a:r>
              <a:rPr lang="it-IT" sz="1200" dirty="0" smtClean="0"/>
              <a:t>Presieduto dal</a:t>
            </a:r>
            <a:endParaRPr lang="it-IT" sz="1200" dirty="0"/>
          </a:p>
        </p:txBody>
      </p:sp>
      <p:cxnSp>
        <p:nvCxnSpPr>
          <p:cNvPr id="19" name="Connettore 4 18"/>
          <p:cNvCxnSpPr>
            <a:stCxn id="15" idx="1"/>
            <a:endCxn id="14" idx="3"/>
          </p:cNvCxnSpPr>
          <p:nvPr/>
        </p:nvCxnSpPr>
        <p:spPr>
          <a:xfrm rot="10800000">
            <a:off x="7220165" y="1903361"/>
            <a:ext cx="942191" cy="1299196"/>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20" name="CasellaDiTesto 19"/>
          <p:cNvSpPr txBox="1"/>
          <p:nvPr/>
        </p:nvSpPr>
        <p:spPr>
          <a:xfrm>
            <a:off x="7220164" y="1709450"/>
            <a:ext cx="828979" cy="415498"/>
          </a:xfrm>
          <a:prstGeom prst="rect">
            <a:avLst/>
          </a:prstGeom>
          <a:noFill/>
        </p:spPr>
        <p:txBody>
          <a:bodyPr wrap="square" rtlCol="0">
            <a:spAutoFit/>
          </a:bodyPr>
          <a:lstStyle/>
          <a:p>
            <a:r>
              <a:rPr lang="it-IT" sz="1050" dirty="0" smtClean="0"/>
              <a:t>Nominato da</a:t>
            </a:r>
            <a:endParaRPr lang="it-IT" sz="1050" dirty="0"/>
          </a:p>
        </p:txBody>
      </p:sp>
      <p:sp>
        <p:nvSpPr>
          <p:cNvPr id="22" name="Rettangolo arrotondato 21"/>
          <p:cNvSpPr/>
          <p:nvPr/>
        </p:nvSpPr>
        <p:spPr>
          <a:xfrm>
            <a:off x="10473141" y="4015737"/>
            <a:ext cx="1653261" cy="7150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a:t>svolgono attività di assistenza tecnica</a:t>
            </a:r>
            <a:endParaRPr lang="it-IT" sz="1050" dirty="0"/>
          </a:p>
        </p:txBody>
      </p:sp>
      <p:cxnSp>
        <p:nvCxnSpPr>
          <p:cNvPr id="24" name="Connettore 2 23"/>
          <p:cNvCxnSpPr>
            <a:stCxn id="5" idx="2"/>
            <a:endCxn id="7" idx="0"/>
          </p:cNvCxnSpPr>
          <p:nvPr/>
        </p:nvCxnSpPr>
        <p:spPr>
          <a:xfrm flipH="1">
            <a:off x="4009947" y="2172371"/>
            <a:ext cx="10020" cy="678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Connettore 2 25"/>
          <p:cNvCxnSpPr>
            <a:stCxn id="7" idx="1"/>
            <a:endCxn id="8" idx="3"/>
          </p:cNvCxnSpPr>
          <p:nvPr/>
        </p:nvCxnSpPr>
        <p:spPr>
          <a:xfrm flipH="1">
            <a:off x="2580528" y="3133193"/>
            <a:ext cx="675972" cy="29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Connettore 2 27"/>
          <p:cNvCxnSpPr>
            <a:stCxn id="7" idx="2"/>
            <a:endCxn id="12" idx="0"/>
          </p:cNvCxnSpPr>
          <p:nvPr/>
        </p:nvCxnSpPr>
        <p:spPr>
          <a:xfrm flipH="1">
            <a:off x="4009946" y="3415066"/>
            <a:ext cx="1" cy="6508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nettore 2 29"/>
          <p:cNvCxnSpPr>
            <a:stCxn id="14" idx="2"/>
            <a:endCxn id="13" idx="0"/>
          </p:cNvCxnSpPr>
          <p:nvPr/>
        </p:nvCxnSpPr>
        <p:spPr>
          <a:xfrm flipH="1">
            <a:off x="6464386" y="2166195"/>
            <a:ext cx="2332" cy="5998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ttore 2 31"/>
          <p:cNvCxnSpPr>
            <a:stCxn id="6" idx="2"/>
            <a:endCxn id="15" idx="0"/>
          </p:cNvCxnSpPr>
          <p:nvPr/>
        </p:nvCxnSpPr>
        <p:spPr>
          <a:xfrm>
            <a:off x="8913469" y="2206127"/>
            <a:ext cx="2333" cy="7145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Connettore 2 33"/>
          <p:cNvCxnSpPr>
            <a:stCxn id="9" idx="2"/>
            <a:endCxn id="22" idx="0"/>
          </p:cNvCxnSpPr>
          <p:nvPr/>
        </p:nvCxnSpPr>
        <p:spPr>
          <a:xfrm>
            <a:off x="11299772" y="2206127"/>
            <a:ext cx="0" cy="18096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CasellaDiTesto 37"/>
          <p:cNvSpPr txBox="1"/>
          <p:nvPr/>
        </p:nvSpPr>
        <p:spPr>
          <a:xfrm>
            <a:off x="6401893" y="2315969"/>
            <a:ext cx="453970" cy="261610"/>
          </a:xfrm>
          <a:prstGeom prst="rect">
            <a:avLst/>
          </a:prstGeom>
          <a:noFill/>
        </p:spPr>
        <p:txBody>
          <a:bodyPr wrap="none" rtlCol="0">
            <a:spAutoFit/>
          </a:bodyPr>
          <a:lstStyle/>
          <a:p>
            <a:r>
              <a:rPr lang="it-IT" sz="1100" dirty="0" smtClean="0"/>
              <a:t>che</a:t>
            </a:r>
            <a:endParaRPr lang="it-IT" dirty="0"/>
          </a:p>
        </p:txBody>
      </p:sp>
      <p:sp>
        <p:nvSpPr>
          <p:cNvPr id="39" name="Rettangolo 38"/>
          <p:cNvSpPr/>
          <p:nvPr/>
        </p:nvSpPr>
        <p:spPr>
          <a:xfrm>
            <a:off x="10868983" y="2920683"/>
            <a:ext cx="453970" cy="261610"/>
          </a:xfrm>
          <a:prstGeom prst="rect">
            <a:avLst/>
          </a:prstGeom>
        </p:spPr>
        <p:txBody>
          <a:bodyPr wrap="none">
            <a:spAutoFit/>
          </a:bodyPr>
          <a:lstStyle/>
          <a:p>
            <a:r>
              <a:rPr lang="it-IT" sz="1100" dirty="0">
                <a:solidFill>
                  <a:prstClr val="black"/>
                </a:solidFill>
              </a:rPr>
              <a:t>che</a:t>
            </a:r>
            <a:endParaRPr lang="it-IT" dirty="0"/>
          </a:p>
        </p:txBody>
      </p:sp>
      <p:sp>
        <p:nvSpPr>
          <p:cNvPr id="41" name="Rettangolo 40"/>
          <p:cNvSpPr/>
          <p:nvPr/>
        </p:nvSpPr>
        <p:spPr>
          <a:xfrm>
            <a:off x="3996057" y="3558384"/>
            <a:ext cx="453970" cy="261610"/>
          </a:xfrm>
          <a:prstGeom prst="rect">
            <a:avLst/>
          </a:prstGeom>
        </p:spPr>
        <p:txBody>
          <a:bodyPr wrap="none">
            <a:spAutoFit/>
          </a:bodyPr>
          <a:lstStyle/>
          <a:p>
            <a:r>
              <a:rPr lang="it-IT" sz="1100" dirty="0">
                <a:solidFill>
                  <a:prstClr val="black"/>
                </a:solidFill>
              </a:rPr>
              <a:t>che</a:t>
            </a:r>
            <a:endParaRPr lang="it-IT" dirty="0"/>
          </a:p>
        </p:txBody>
      </p:sp>
      <p:cxnSp>
        <p:nvCxnSpPr>
          <p:cNvPr id="43" name="Connettore 4 42"/>
          <p:cNvCxnSpPr>
            <a:stCxn id="5" idx="0"/>
            <a:endCxn id="9" idx="0"/>
          </p:cNvCxnSpPr>
          <p:nvPr/>
        </p:nvCxnSpPr>
        <p:spPr>
          <a:xfrm rot="16200000" flipH="1">
            <a:off x="7642991" y="-1982499"/>
            <a:ext cx="33756" cy="7279805"/>
          </a:xfrm>
          <a:prstGeom prst="bentConnector3">
            <a:avLst>
              <a:gd name="adj1" fmla="val -677213"/>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5" name="Connettore 4 44"/>
          <p:cNvCxnSpPr>
            <a:stCxn id="14" idx="0"/>
            <a:endCxn id="6" idx="0"/>
          </p:cNvCxnSpPr>
          <p:nvPr/>
        </p:nvCxnSpPr>
        <p:spPr>
          <a:xfrm rot="16200000" flipH="1">
            <a:off x="7673215" y="434028"/>
            <a:ext cx="33755" cy="2446751"/>
          </a:xfrm>
          <a:prstGeom prst="bentConnector3">
            <a:avLst>
              <a:gd name="adj1" fmla="val -677233"/>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6" name="Connettore 1 55"/>
          <p:cNvCxnSpPr>
            <a:endCxn id="2" idx="2"/>
          </p:cNvCxnSpPr>
          <p:nvPr/>
        </p:nvCxnSpPr>
        <p:spPr>
          <a:xfrm flipV="1">
            <a:off x="6744136" y="1193289"/>
            <a:ext cx="2186" cy="263469"/>
          </a:xfrm>
          <a:prstGeom prst="line">
            <a:avLst/>
          </a:prstGeom>
        </p:spPr>
        <p:style>
          <a:lnRef idx="1">
            <a:schemeClr val="dk1"/>
          </a:lnRef>
          <a:fillRef idx="0">
            <a:schemeClr val="dk1"/>
          </a:fillRef>
          <a:effectRef idx="0">
            <a:schemeClr val="dk1"/>
          </a:effectRef>
          <a:fontRef idx="minor">
            <a:schemeClr val="tx1"/>
          </a:fontRef>
        </p:style>
      </p:cxnSp>
      <p:sp>
        <p:nvSpPr>
          <p:cNvPr id="57" name="CasellaDiTesto 56"/>
          <p:cNvSpPr txBox="1"/>
          <p:nvPr/>
        </p:nvSpPr>
        <p:spPr>
          <a:xfrm>
            <a:off x="6702044" y="1199639"/>
            <a:ext cx="1168910" cy="276999"/>
          </a:xfrm>
          <a:prstGeom prst="rect">
            <a:avLst/>
          </a:prstGeom>
          <a:noFill/>
        </p:spPr>
        <p:txBody>
          <a:bodyPr wrap="none" rtlCol="0">
            <a:spAutoFit/>
          </a:bodyPr>
          <a:lstStyle/>
          <a:p>
            <a:r>
              <a:rPr lang="it-IT" sz="1200" dirty="0" smtClean="0"/>
              <a:t>È formata da</a:t>
            </a:r>
            <a:endParaRPr lang="it-IT" sz="1200" dirty="0"/>
          </a:p>
        </p:txBody>
      </p:sp>
      <p:cxnSp>
        <p:nvCxnSpPr>
          <p:cNvPr id="37" name="Connettore 4 36"/>
          <p:cNvCxnSpPr>
            <a:stCxn id="14" idx="1"/>
          </p:cNvCxnSpPr>
          <p:nvPr/>
        </p:nvCxnSpPr>
        <p:spPr>
          <a:xfrm rot="10800000" flipV="1">
            <a:off x="5344077" y="1903361"/>
            <a:ext cx="369195" cy="214977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52" name="Rettangolo arrotondato 51"/>
          <p:cNvSpPr/>
          <p:nvPr/>
        </p:nvSpPr>
        <p:spPr>
          <a:xfrm>
            <a:off x="5153517" y="4065942"/>
            <a:ext cx="1745602" cy="6624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t>Il Regolamento Sanitario Internazionale (RSI) </a:t>
            </a:r>
          </a:p>
        </p:txBody>
      </p:sp>
      <p:sp>
        <p:nvSpPr>
          <p:cNvPr id="54" name="Rettangolo arrotondato 53"/>
          <p:cNvSpPr/>
          <p:nvPr/>
        </p:nvSpPr>
        <p:spPr>
          <a:xfrm>
            <a:off x="5153517" y="5045714"/>
            <a:ext cx="1745602" cy="6624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t>uno strumento giuridico </a:t>
            </a:r>
          </a:p>
        </p:txBody>
      </p:sp>
      <p:sp>
        <p:nvSpPr>
          <p:cNvPr id="55" name="Rettangolo arrotondato 54"/>
          <p:cNvSpPr/>
          <p:nvPr/>
        </p:nvSpPr>
        <p:spPr>
          <a:xfrm>
            <a:off x="8068093" y="5052092"/>
            <a:ext cx="1903643" cy="6497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t>garantire la massima sicurezza contro la diffusione internazionale delle malattie</a:t>
            </a:r>
          </a:p>
        </p:txBody>
      </p:sp>
      <p:cxnSp>
        <p:nvCxnSpPr>
          <p:cNvPr id="53" name="Connettore 2 52"/>
          <p:cNvCxnSpPr>
            <a:stCxn id="52" idx="2"/>
            <a:endCxn id="54" idx="0"/>
          </p:cNvCxnSpPr>
          <p:nvPr/>
        </p:nvCxnSpPr>
        <p:spPr>
          <a:xfrm>
            <a:off x="6026318" y="4728415"/>
            <a:ext cx="0" cy="3172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Connettore 2 60"/>
          <p:cNvCxnSpPr>
            <a:stCxn id="54" idx="3"/>
            <a:endCxn id="55" idx="1"/>
          </p:cNvCxnSpPr>
          <p:nvPr/>
        </p:nvCxnSpPr>
        <p:spPr>
          <a:xfrm flipV="1">
            <a:off x="6899119" y="5376950"/>
            <a:ext cx="116897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CasellaDiTesto 61"/>
          <p:cNvSpPr txBox="1"/>
          <p:nvPr/>
        </p:nvSpPr>
        <p:spPr>
          <a:xfrm>
            <a:off x="5142474" y="1696682"/>
            <a:ext cx="619080" cy="246221"/>
          </a:xfrm>
          <a:prstGeom prst="rect">
            <a:avLst/>
          </a:prstGeom>
          <a:noFill/>
        </p:spPr>
        <p:txBody>
          <a:bodyPr wrap="none" rtlCol="0">
            <a:spAutoFit/>
          </a:bodyPr>
          <a:lstStyle/>
          <a:p>
            <a:r>
              <a:rPr lang="it-IT" sz="1000" dirty="0" smtClean="0"/>
              <a:t>adotta</a:t>
            </a:r>
            <a:endParaRPr lang="it-IT" sz="1000" dirty="0"/>
          </a:p>
        </p:txBody>
      </p:sp>
      <p:sp>
        <p:nvSpPr>
          <p:cNvPr id="63" name="CasellaDiTesto 62"/>
          <p:cNvSpPr txBox="1"/>
          <p:nvPr/>
        </p:nvSpPr>
        <p:spPr>
          <a:xfrm>
            <a:off x="5418459" y="4782757"/>
            <a:ext cx="607859" cy="261610"/>
          </a:xfrm>
          <a:prstGeom prst="rect">
            <a:avLst/>
          </a:prstGeom>
          <a:noFill/>
        </p:spPr>
        <p:txBody>
          <a:bodyPr wrap="none" rtlCol="0">
            <a:spAutoFit/>
          </a:bodyPr>
          <a:lstStyle/>
          <a:p>
            <a:r>
              <a:rPr lang="it-IT" sz="1100" dirty="0" smtClean="0"/>
              <a:t>Che è</a:t>
            </a:r>
            <a:endParaRPr lang="it-IT" sz="1100" dirty="0"/>
          </a:p>
        </p:txBody>
      </p:sp>
      <p:sp>
        <p:nvSpPr>
          <p:cNvPr id="64" name="CasellaDiTesto 63"/>
          <p:cNvSpPr txBox="1"/>
          <p:nvPr/>
        </p:nvSpPr>
        <p:spPr>
          <a:xfrm>
            <a:off x="7118152" y="5044367"/>
            <a:ext cx="434734" cy="276999"/>
          </a:xfrm>
          <a:prstGeom prst="rect">
            <a:avLst/>
          </a:prstGeom>
          <a:noFill/>
        </p:spPr>
        <p:txBody>
          <a:bodyPr wrap="none" rtlCol="0">
            <a:spAutoFit/>
          </a:bodyPr>
          <a:lstStyle/>
          <a:p>
            <a:r>
              <a:rPr lang="it-IT" sz="1200" dirty="0" smtClean="0"/>
              <a:t>per</a:t>
            </a:r>
            <a:endParaRPr lang="it-IT" sz="1200" dirty="0"/>
          </a:p>
        </p:txBody>
      </p:sp>
      <p:sp>
        <p:nvSpPr>
          <p:cNvPr id="46" name="Rettangolo arrotondato 45"/>
          <p:cNvSpPr/>
          <p:nvPr/>
        </p:nvSpPr>
        <p:spPr>
          <a:xfrm>
            <a:off x="5153517" y="6025485"/>
            <a:ext cx="1745602" cy="6624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smtClean="0"/>
              <a:t>le </a:t>
            </a:r>
            <a:r>
              <a:rPr lang="it-IT" sz="1050" dirty="0"/>
              <a:t>regole sono state </a:t>
            </a:r>
            <a:r>
              <a:rPr lang="it-IT" sz="1050" dirty="0" smtClean="0"/>
              <a:t>riformate</a:t>
            </a:r>
            <a:endParaRPr lang="it-IT" sz="1050" dirty="0"/>
          </a:p>
        </p:txBody>
      </p:sp>
      <p:sp>
        <p:nvSpPr>
          <p:cNvPr id="47" name="Rettangolo arrotondato 46"/>
          <p:cNvSpPr/>
          <p:nvPr/>
        </p:nvSpPr>
        <p:spPr>
          <a:xfrm>
            <a:off x="8068092" y="6025485"/>
            <a:ext cx="1903643" cy="6624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smtClean="0"/>
              <a:t> </a:t>
            </a:r>
            <a:r>
              <a:rPr lang="it-IT" sz="1050" dirty="0"/>
              <a:t>estendere la loro attuazione a </a:t>
            </a:r>
            <a:r>
              <a:rPr lang="it-IT" sz="1200" b="1" dirty="0"/>
              <a:t>pandemie</a:t>
            </a:r>
            <a:r>
              <a:rPr lang="it-IT" sz="1050" dirty="0"/>
              <a:t> </a:t>
            </a:r>
          </a:p>
        </p:txBody>
      </p:sp>
      <p:cxnSp>
        <p:nvCxnSpPr>
          <p:cNvPr id="27" name="Connettore 2 26"/>
          <p:cNvCxnSpPr>
            <a:stCxn id="54" idx="2"/>
            <a:endCxn id="46" idx="0"/>
          </p:cNvCxnSpPr>
          <p:nvPr/>
        </p:nvCxnSpPr>
        <p:spPr>
          <a:xfrm>
            <a:off x="6026318" y="5708187"/>
            <a:ext cx="0" cy="3172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nettore 2 30"/>
          <p:cNvCxnSpPr>
            <a:stCxn id="46" idx="3"/>
            <a:endCxn id="47" idx="1"/>
          </p:cNvCxnSpPr>
          <p:nvPr/>
        </p:nvCxnSpPr>
        <p:spPr>
          <a:xfrm>
            <a:off x="6899119" y="6356722"/>
            <a:ext cx="116897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Rettangolo 35"/>
          <p:cNvSpPr/>
          <p:nvPr/>
        </p:nvSpPr>
        <p:spPr>
          <a:xfrm>
            <a:off x="5313161" y="5711123"/>
            <a:ext cx="800219" cy="261610"/>
          </a:xfrm>
          <a:prstGeom prst="rect">
            <a:avLst/>
          </a:prstGeom>
        </p:spPr>
        <p:txBody>
          <a:bodyPr wrap="none">
            <a:spAutoFit/>
          </a:bodyPr>
          <a:lstStyle/>
          <a:p>
            <a:r>
              <a:rPr lang="it-IT" sz="1100" dirty="0"/>
              <a:t>Nel 2007 </a:t>
            </a:r>
          </a:p>
        </p:txBody>
      </p:sp>
      <p:sp>
        <p:nvSpPr>
          <p:cNvPr id="40" name="Rettangolo 39"/>
          <p:cNvSpPr/>
          <p:nvPr/>
        </p:nvSpPr>
        <p:spPr>
          <a:xfrm>
            <a:off x="7118152" y="6020775"/>
            <a:ext cx="434734" cy="276999"/>
          </a:xfrm>
          <a:prstGeom prst="rect">
            <a:avLst/>
          </a:prstGeom>
        </p:spPr>
        <p:txBody>
          <a:bodyPr wrap="none">
            <a:spAutoFit/>
          </a:bodyPr>
          <a:lstStyle/>
          <a:p>
            <a:r>
              <a:rPr lang="it-IT" sz="1200" dirty="0"/>
              <a:t>per</a:t>
            </a:r>
          </a:p>
        </p:txBody>
      </p:sp>
      <p:sp>
        <p:nvSpPr>
          <p:cNvPr id="4" name="Rettangolo 3"/>
          <p:cNvSpPr/>
          <p:nvPr/>
        </p:nvSpPr>
        <p:spPr>
          <a:xfrm>
            <a:off x="0" y="485403"/>
            <a:ext cx="4818947" cy="707886"/>
          </a:xfrm>
          <a:prstGeom prst="rect">
            <a:avLst/>
          </a:prstGeom>
          <a:noFill/>
        </p:spPr>
        <p:txBody>
          <a:bodyPr wrap="none" lIns="91440" tIns="45720" rIns="91440" bIns="45720">
            <a:spAutoFit/>
          </a:bodyPr>
          <a:lstStyle/>
          <a:p>
            <a:pPr algn="ctr"/>
            <a:r>
              <a:rPr lang="it-IT" sz="4000" b="1" cap="none" spc="50" dirty="0" smtClean="0">
                <a:ln w="0"/>
                <a:solidFill>
                  <a:srgbClr val="5FCBEF"/>
                </a:solidFill>
                <a:effectLst>
                  <a:innerShdw blurRad="63500" dist="50800" dir="13500000">
                    <a:srgbClr val="000000">
                      <a:alpha val="50000"/>
                    </a:srgbClr>
                  </a:innerShdw>
                </a:effectLst>
              </a:rPr>
              <a:t>Da cosa è formata?</a:t>
            </a:r>
            <a:endParaRPr lang="it-IT" sz="4000" b="1" cap="none" spc="50" dirty="0">
              <a:ln w="0"/>
              <a:solidFill>
                <a:srgbClr val="5FCBEF"/>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673260451"/>
      </p:ext>
    </p:extLst>
  </p:cSld>
  <p:clrMapOvr>
    <a:masterClrMapping/>
  </p:clrMapOvr>
  <mc:AlternateContent xmlns:mc="http://schemas.openxmlformats.org/markup-compatibility/2006" xmlns:p14="http://schemas.microsoft.com/office/powerpoint/2010/main">
    <mc:Choice Requires="p14">
      <p:transition spd="slow" p14:dur="2000" advClick="0" advTm="60000">
        <p14:vortex dir="r"/>
      </p:transition>
    </mc:Choice>
    <mc:Fallback xmlns="">
      <p:transition spd="slow" advClick="0" advTm="6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68772">
            <a:off x="8370818" y="3671060"/>
            <a:ext cx="2751272" cy="1575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a:off x="303873" y="2995621"/>
            <a:ext cx="3918857" cy="400110"/>
          </a:xfrm>
          <a:prstGeom prst="rect">
            <a:avLst/>
          </a:prstGeom>
          <a:noFill/>
        </p:spPr>
        <p:txBody>
          <a:bodyPr wrap="square" rtlCol="0">
            <a:spAutoFit/>
          </a:bodyPr>
          <a:lstStyle/>
          <a:p>
            <a:r>
              <a:rPr lang="it-IT" sz="2000" b="1" dirty="0" smtClean="0">
                <a:solidFill>
                  <a:srgbClr val="FF0000"/>
                </a:solidFill>
              </a:rPr>
              <a:t>Che cos’è la </a:t>
            </a:r>
            <a:r>
              <a:rPr lang="it-IT" sz="2000" b="1" u="sng" dirty="0" smtClean="0">
                <a:solidFill>
                  <a:srgbClr val="FF0000"/>
                </a:solidFill>
              </a:rPr>
              <a:t>pandemia</a:t>
            </a:r>
            <a:r>
              <a:rPr lang="it-IT" sz="2000" b="1" dirty="0" smtClean="0">
                <a:solidFill>
                  <a:srgbClr val="FF0000"/>
                </a:solidFill>
              </a:rPr>
              <a:t>?</a:t>
            </a:r>
            <a:endParaRPr lang="it-IT" sz="2000" b="1" dirty="0">
              <a:solidFill>
                <a:srgbClr val="FF0000"/>
              </a:solidFill>
            </a:endParaRPr>
          </a:p>
        </p:txBody>
      </p:sp>
      <p:sp>
        <p:nvSpPr>
          <p:cNvPr id="4" name="Rettangolo 3"/>
          <p:cNvSpPr/>
          <p:nvPr/>
        </p:nvSpPr>
        <p:spPr>
          <a:xfrm>
            <a:off x="303873" y="3499652"/>
            <a:ext cx="7025951" cy="1169551"/>
          </a:xfrm>
          <a:prstGeom prst="rect">
            <a:avLst/>
          </a:prstGeom>
        </p:spPr>
        <p:txBody>
          <a:bodyPr wrap="square">
            <a:spAutoFit/>
          </a:bodyPr>
          <a:lstStyle/>
          <a:p>
            <a:pPr algn="just"/>
            <a:r>
              <a:rPr lang="it-IT" sz="1400" dirty="0"/>
              <a:t>La pandemia è un'epidemia con tendenza a diffondersi rapidamente attraverso vastissimi territori o continenti. </a:t>
            </a:r>
          </a:p>
          <a:p>
            <a:pPr algn="just"/>
            <a:r>
              <a:rPr lang="it-IT" sz="1400" dirty="0"/>
              <a:t>Secondo la definizione dell'Oms, </a:t>
            </a:r>
            <a:r>
              <a:rPr lang="it-IT" sz="1400" u="sng" dirty="0">
                <a:solidFill>
                  <a:srgbClr val="FF0000"/>
                </a:solidFill>
              </a:rPr>
              <a:t>una pandemia è "un nuovo virus che si diffonde in tutto il mondo e contro il quale la maggioranza degli uomini non ha difese immunitarie". </a:t>
            </a:r>
          </a:p>
        </p:txBody>
      </p:sp>
      <p:sp>
        <p:nvSpPr>
          <p:cNvPr id="5" name="Rettangolo 4"/>
          <p:cNvSpPr/>
          <p:nvPr/>
        </p:nvSpPr>
        <p:spPr>
          <a:xfrm>
            <a:off x="6736700" y="2964843"/>
            <a:ext cx="1933949" cy="461665"/>
          </a:xfrm>
          <a:prstGeom prst="rect">
            <a:avLst/>
          </a:prstGeom>
        </p:spPr>
        <p:txBody>
          <a:bodyPr wrap="square">
            <a:spAutoFit/>
          </a:bodyPr>
          <a:lstStyle/>
          <a:p>
            <a:pPr algn="ctr"/>
            <a:r>
              <a:rPr lang="it-IT" sz="1200" dirty="0"/>
              <a:t>dal greco pan-</a:t>
            </a:r>
            <a:r>
              <a:rPr lang="it-IT" sz="1200" dirty="0" err="1"/>
              <a:t>demos</a:t>
            </a:r>
            <a:r>
              <a:rPr lang="it-IT" sz="1200" dirty="0"/>
              <a:t>, "tutto il popolo</a:t>
            </a:r>
            <a:r>
              <a:rPr lang="it-IT" sz="1200" dirty="0" smtClean="0"/>
              <a:t>" </a:t>
            </a:r>
            <a:endParaRPr lang="it-IT" sz="1200" dirty="0"/>
          </a:p>
        </p:txBody>
      </p:sp>
      <p:cxnSp>
        <p:nvCxnSpPr>
          <p:cNvPr id="7" name="Connettore 2 6"/>
          <p:cNvCxnSpPr>
            <a:stCxn id="3" idx="3"/>
            <a:endCxn id="5" idx="1"/>
          </p:cNvCxnSpPr>
          <p:nvPr/>
        </p:nvCxnSpPr>
        <p:spPr>
          <a:xfrm>
            <a:off x="4222730" y="3195676"/>
            <a:ext cx="251397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Rettangolo 11"/>
          <p:cNvSpPr/>
          <p:nvPr/>
        </p:nvSpPr>
        <p:spPr>
          <a:xfrm>
            <a:off x="303873" y="4841265"/>
            <a:ext cx="7100596" cy="1815882"/>
          </a:xfrm>
          <a:prstGeom prst="rect">
            <a:avLst/>
          </a:prstGeom>
        </p:spPr>
        <p:txBody>
          <a:bodyPr wrap="square">
            <a:spAutoFit/>
          </a:bodyPr>
          <a:lstStyle/>
          <a:p>
            <a:pPr algn="just"/>
            <a:r>
              <a:rPr lang="it-IT" sz="1400" dirty="0"/>
              <a:t>Secondo l'Organizzazione mondiale della sanità, le condizioni affinché si possa verificare una vera e propria</a:t>
            </a:r>
            <a:r>
              <a:rPr lang="it-IT" sz="1400" b="1" dirty="0">
                <a:solidFill>
                  <a:srgbClr val="FF0000"/>
                </a:solidFill>
              </a:rPr>
              <a:t> pandemia </a:t>
            </a:r>
            <a:r>
              <a:rPr lang="it-IT" sz="1400" dirty="0"/>
              <a:t>sono tre: </a:t>
            </a:r>
            <a:endParaRPr lang="it-IT" sz="1400" dirty="0" smtClean="0"/>
          </a:p>
          <a:p>
            <a:pPr algn="just"/>
            <a:endParaRPr lang="it-IT" sz="1400" dirty="0"/>
          </a:p>
          <a:p>
            <a:pPr marL="342900" indent="-342900" algn="just">
              <a:buAutoNum type="arabicPeriod"/>
            </a:pPr>
            <a:r>
              <a:rPr lang="it-IT" sz="1400" dirty="0" smtClean="0"/>
              <a:t>la </a:t>
            </a:r>
            <a:r>
              <a:rPr lang="it-IT" sz="1400" dirty="0"/>
              <a:t>comparsa di un nuovo agente </a:t>
            </a:r>
            <a:r>
              <a:rPr lang="it-IT" sz="1400" dirty="0" smtClean="0"/>
              <a:t>patogeno;</a:t>
            </a:r>
          </a:p>
          <a:p>
            <a:pPr algn="just"/>
            <a:endParaRPr lang="it-IT" sz="1400" dirty="0"/>
          </a:p>
          <a:p>
            <a:pPr algn="just"/>
            <a:r>
              <a:rPr lang="it-IT" sz="1400" dirty="0"/>
              <a:t>2. la capacità di tale agente di colpire gli umani</a:t>
            </a:r>
            <a:r>
              <a:rPr lang="it-IT" sz="1400" dirty="0" smtClean="0"/>
              <a:t>;</a:t>
            </a:r>
          </a:p>
          <a:p>
            <a:pPr algn="just"/>
            <a:endParaRPr lang="it-IT" sz="1400" dirty="0"/>
          </a:p>
          <a:p>
            <a:pPr algn="just"/>
            <a:r>
              <a:rPr lang="it-IT" sz="1400" dirty="0"/>
              <a:t>3. la capacità di tale agente di diffondersi rapidamente per contagio</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526" y="5273508"/>
            <a:ext cx="2937885" cy="1555701"/>
          </a:xfrm>
          <a:prstGeom prst="rect">
            <a:avLst/>
          </a:prstGeom>
          <a:ln>
            <a:noFill/>
          </a:ln>
          <a:effectLst>
            <a:softEdge rad="112500"/>
          </a:effectLst>
        </p:spPr>
      </p:pic>
      <p:sp>
        <p:nvSpPr>
          <p:cNvPr id="10" name="Rettangolo 9"/>
          <p:cNvSpPr/>
          <p:nvPr/>
        </p:nvSpPr>
        <p:spPr>
          <a:xfrm>
            <a:off x="303873" y="882681"/>
            <a:ext cx="10114385" cy="738664"/>
          </a:xfrm>
          <a:prstGeom prst="rect">
            <a:avLst/>
          </a:prstGeom>
        </p:spPr>
        <p:txBody>
          <a:bodyPr wrap="square">
            <a:spAutoFit/>
          </a:bodyPr>
          <a:lstStyle/>
          <a:p>
            <a:pPr algn="just"/>
            <a:r>
              <a:rPr lang="it-IT" sz="1400" dirty="0" smtClean="0">
                <a:solidFill>
                  <a:srgbClr val="252525"/>
                </a:solidFill>
                <a:latin typeface="+mj-lt"/>
              </a:rPr>
              <a:t>L’11 marzo 2020 il direttore dell’OMS, </a:t>
            </a:r>
            <a:r>
              <a:rPr lang="it-IT" sz="1400" dirty="0" err="1" smtClean="0">
                <a:solidFill>
                  <a:srgbClr val="252525"/>
                </a:solidFill>
                <a:latin typeface="+mj-lt"/>
              </a:rPr>
              <a:t>Tedros</a:t>
            </a:r>
            <a:r>
              <a:rPr lang="it-IT" sz="1400" dirty="0" smtClean="0">
                <a:solidFill>
                  <a:srgbClr val="252525"/>
                </a:solidFill>
                <a:latin typeface="+mj-lt"/>
              </a:rPr>
              <a:t> </a:t>
            </a:r>
            <a:r>
              <a:rPr lang="it-IT" sz="1400" dirty="0" err="1" smtClean="0">
                <a:solidFill>
                  <a:srgbClr val="252525"/>
                </a:solidFill>
                <a:latin typeface="+mj-lt"/>
              </a:rPr>
              <a:t>Adhanom</a:t>
            </a:r>
            <a:r>
              <a:rPr lang="it-IT" sz="1400" dirty="0" smtClean="0">
                <a:solidFill>
                  <a:srgbClr val="252525"/>
                </a:solidFill>
                <a:latin typeface="+mj-lt"/>
              </a:rPr>
              <a:t> </a:t>
            </a:r>
            <a:r>
              <a:rPr lang="it-IT" sz="1400" dirty="0" err="1" smtClean="0">
                <a:solidFill>
                  <a:srgbClr val="252525"/>
                </a:solidFill>
                <a:latin typeface="+mj-lt"/>
              </a:rPr>
              <a:t>Ghebreyesus</a:t>
            </a:r>
            <a:r>
              <a:rPr lang="it-IT" sz="1400" dirty="0" smtClean="0">
                <a:solidFill>
                  <a:srgbClr val="252525"/>
                </a:solidFill>
                <a:latin typeface="+mj-lt"/>
              </a:rPr>
              <a:t>, ha aspettato fino all’ultimo, conscio degli effetti psicologici, più che pratici di una mossa simile. </a:t>
            </a:r>
          </a:p>
          <a:p>
            <a:pPr algn="just"/>
            <a:endParaRPr lang="it-IT" sz="1400" dirty="0" smtClean="0">
              <a:solidFill>
                <a:srgbClr val="252525"/>
              </a:solidFill>
              <a:latin typeface="+mj-lt"/>
            </a:endParaRPr>
          </a:p>
        </p:txBody>
      </p:sp>
      <p:pic>
        <p:nvPicPr>
          <p:cNvPr id="26" name="Immagine 25"/>
          <p:cNvPicPr>
            <a:picLocks noChangeAspect="1"/>
          </p:cNvPicPr>
          <p:nvPr/>
        </p:nvPicPr>
        <p:blipFill rotWithShape="1">
          <a:blip r:embed="rId4"/>
          <a:srcRect l="15065" r="15320"/>
          <a:stretch/>
        </p:blipFill>
        <p:spPr>
          <a:xfrm>
            <a:off x="8871410" y="1453913"/>
            <a:ext cx="1305513" cy="12692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Rettangolo 28"/>
          <p:cNvSpPr/>
          <p:nvPr/>
        </p:nvSpPr>
        <p:spPr>
          <a:xfrm>
            <a:off x="216587" y="1461842"/>
            <a:ext cx="8413489" cy="1400383"/>
          </a:xfrm>
          <a:prstGeom prst="rect">
            <a:avLst/>
          </a:prstGeom>
        </p:spPr>
        <p:txBody>
          <a:bodyPr wrap="square">
            <a:spAutoFit/>
          </a:bodyPr>
          <a:lstStyle/>
          <a:p>
            <a:pPr lvl="0" algn="just"/>
            <a:r>
              <a:rPr lang="it-IT" sz="1400" dirty="0">
                <a:solidFill>
                  <a:srgbClr val="252525"/>
                </a:solidFill>
              </a:rPr>
              <a:t>“</a:t>
            </a:r>
            <a:r>
              <a:rPr lang="it-IT" sz="1400" dirty="0">
                <a:solidFill>
                  <a:srgbClr val="252525"/>
                </a:solidFill>
                <a:latin typeface="Bell MT" panose="02020503060305020303" pitchFamily="18" charset="0"/>
              </a:rPr>
              <a:t>Siamo profondamente preoccupati per la diffusione e la severità della malattia e per l’allarmante livello di inazione” di alcuni paesi. “</a:t>
            </a:r>
            <a:r>
              <a:rPr lang="it-IT" sz="1600" dirty="0">
                <a:solidFill>
                  <a:srgbClr val="252525"/>
                </a:solidFill>
                <a:latin typeface="Bell MT" panose="02020503060305020303" pitchFamily="18" charset="0"/>
                <a:cs typeface="Arial" panose="020B0604020202020204" pitchFamily="34" charset="0"/>
              </a:rPr>
              <a:t>Per questo abbiamo deciso che Covid-19 può essere caratterizzato come una </a:t>
            </a:r>
            <a:r>
              <a:rPr lang="it-IT" sz="1600" u="sng" dirty="0">
                <a:solidFill>
                  <a:srgbClr val="252525"/>
                </a:solidFill>
                <a:latin typeface="Bell MT" panose="02020503060305020303" pitchFamily="18" charset="0"/>
                <a:cs typeface="Arial" panose="020B0604020202020204" pitchFamily="34" charset="0"/>
              </a:rPr>
              <a:t>pandemia</a:t>
            </a:r>
            <a:r>
              <a:rPr lang="it-IT" sz="1400" dirty="0">
                <a:solidFill>
                  <a:srgbClr val="252525"/>
                </a:solidFill>
                <a:latin typeface="Bell MT" panose="02020503060305020303" pitchFamily="18" charset="0"/>
              </a:rPr>
              <a:t>. “La parola potrebbe suggerire che non possiamo fare più nulla per contenere il virus” ha aggiunto il direttore. “Questo non è vero. </a:t>
            </a:r>
            <a:r>
              <a:rPr lang="it-IT" sz="1400" u="sng" dirty="0">
                <a:solidFill>
                  <a:srgbClr val="252525"/>
                </a:solidFill>
                <a:latin typeface="Bell MT" panose="02020503060305020303" pitchFamily="18" charset="0"/>
              </a:rPr>
              <a:t>Siamo impegnati in una lotta che può essere vinta se facciamo le cose giuste</a:t>
            </a:r>
            <a:r>
              <a:rPr lang="it-IT" sz="1400" dirty="0" smtClean="0">
                <a:solidFill>
                  <a:srgbClr val="252525"/>
                </a:solidFill>
              </a:rPr>
              <a:t>”.</a:t>
            </a:r>
          </a:p>
          <a:p>
            <a:pPr lvl="0" algn="just"/>
            <a:endParaRPr lang="it-IT" sz="1400" dirty="0" smtClean="0">
              <a:solidFill>
                <a:srgbClr val="252525"/>
              </a:solidFill>
            </a:endParaRPr>
          </a:p>
          <a:p>
            <a:pPr lvl="0" algn="r"/>
            <a:r>
              <a:rPr lang="it-IT" sz="1100" dirty="0">
                <a:solidFill>
                  <a:srgbClr val="252525"/>
                </a:solidFill>
              </a:rPr>
              <a:t>p</a:t>
            </a:r>
            <a:r>
              <a:rPr lang="it-IT" sz="1100" dirty="0" smtClean="0">
                <a:solidFill>
                  <a:srgbClr val="252525"/>
                </a:solidFill>
              </a:rPr>
              <a:t>ubblicato da ‘la Repubblica’</a:t>
            </a:r>
          </a:p>
        </p:txBody>
      </p:sp>
      <p:sp>
        <p:nvSpPr>
          <p:cNvPr id="33" name="Rettangolo 32"/>
          <p:cNvSpPr/>
          <p:nvPr/>
        </p:nvSpPr>
        <p:spPr>
          <a:xfrm>
            <a:off x="176016" y="210987"/>
            <a:ext cx="8494633" cy="584775"/>
          </a:xfrm>
          <a:prstGeom prst="rect">
            <a:avLst/>
          </a:prstGeom>
          <a:noFill/>
        </p:spPr>
        <p:txBody>
          <a:bodyPr wrap="none" lIns="91440" tIns="45720" rIns="91440" bIns="45720">
            <a:spAutoFit/>
          </a:bodyPr>
          <a:lstStyle/>
          <a:p>
            <a:pPr algn="ctr"/>
            <a:r>
              <a:rPr lang="it-IT" sz="32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L’OMS dichiara il coronavirus «pandemia»</a:t>
            </a:r>
            <a:endParaRPr lang="it-IT" sz="3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032886465"/>
      </p:ext>
    </p:extLst>
  </p:cSld>
  <p:clrMapOvr>
    <a:masterClrMapping/>
  </p:clrMapOvr>
  <mc:AlternateContent xmlns:mc="http://schemas.openxmlformats.org/markup-compatibility/2006" xmlns:p14="http://schemas.microsoft.com/office/powerpoint/2010/main">
    <mc:Choice Requires="p14">
      <p:transition spd="slow" p14:dur="2000" advClick="0" advTm="75000">
        <p:checker/>
      </p:transition>
    </mc:Choice>
    <mc:Fallback xmlns="">
      <p:transition spd="slow" advClick="0" advTm="75000">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108501" y="180538"/>
            <a:ext cx="10145486" cy="461665"/>
          </a:xfrm>
          <a:prstGeom prst="rect">
            <a:avLst/>
          </a:prstGeom>
        </p:spPr>
        <p:txBody>
          <a:bodyPr wrap="square">
            <a:spAutoFit/>
          </a:bodyPr>
          <a:lstStyle/>
          <a:p>
            <a:r>
              <a:rPr lang="it-IT" sz="2400" b="1" dirty="0" smtClean="0">
                <a:solidFill>
                  <a:srgbClr val="FF0000"/>
                </a:solidFill>
                <a:latin typeface="Verdana" panose="020B0604030504040204" pitchFamily="34" charset="0"/>
              </a:rPr>
              <a:t>Le </a:t>
            </a:r>
            <a:r>
              <a:rPr lang="it-IT" sz="2400" b="1" dirty="0">
                <a:solidFill>
                  <a:srgbClr val="FF0000"/>
                </a:solidFill>
                <a:latin typeface="Verdana" panose="020B0604030504040204" pitchFamily="34" charset="0"/>
              </a:rPr>
              <a:t>fasi della pandemia e le possibili contromisure </a:t>
            </a:r>
            <a:endParaRPr lang="it-IT" sz="2400" dirty="0">
              <a:solidFill>
                <a:srgbClr val="FF0000"/>
              </a:solidFill>
            </a:endParaRPr>
          </a:p>
        </p:txBody>
      </p:sp>
      <p:sp>
        <p:nvSpPr>
          <p:cNvPr id="9" name="Rettangolo 8"/>
          <p:cNvSpPr/>
          <p:nvPr/>
        </p:nvSpPr>
        <p:spPr>
          <a:xfrm>
            <a:off x="2743200" y="1519366"/>
            <a:ext cx="2279780" cy="307777"/>
          </a:xfrm>
          <a:prstGeom prst="rect">
            <a:avLst/>
          </a:prstGeom>
        </p:spPr>
        <p:txBody>
          <a:bodyPr wrap="square">
            <a:spAutoFit/>
          </a:bodyPr>
          <a:lstStyle/>
          <a:p>
            <a:r>
              <a:rPr lang="it-IT" sz="1400" b="1" dirty="0"/>
              <a:t>Fase 1 	</a:t>
            </a:r>
          </a:p>
        </p:txBody>
      </p:sp>
      <p:sp>
        <p:nvSpPr>
          <p:cNvPr id="10" name="Rettangolo 9"/>
          <p:cNvSpPr/>
          <p:nvPr/>
        </p:nvSpPr>
        <p:spPr>
          <a:xfrm>
            <a:off x="8110677" y="1289737"/>
            <a:ext cx="2031325" cy="369332"/>
          </a:xfrm>
          <a:prstGeom prst="rect">
            <a:avLst/>
          </a:prstGeom>
        </p:spPr>
        <p:txBody>
          <a:bodyPr wrap="none">
            <a:spAutoFit/>
          </a:bodyPr>
          <a:lstStyle/>
          <a:p>
            <a:r>
              <a:rPr lang="it-IT" sz="1400" b="1" dirty="0" smtClean="0">
                <a:solidFill>
                  <a:srgbClr val="000000"/>
                </a:solidFill>
                <a:latin typeface="Verdana" panose="020B0604030504040204" pitchFamily="34" charset="0"/>
              </a:rPr>
              <a:t>CONTROMISURE: </a:t>
            </a:r>
            <a:r>
              <a:rPr lang="it-IT" dirty="0">
                <a:solidFill>
                  <a:srgbClr val="000000"/>
                </a:solidFill>
                <a:latin typeface="Verdana" panose="020B0604030504040204" pitchFamily="34" charset="0"/>
              </a:rPr>
              <a:t>	</a:t>
            </a:r>
            <a:endParaRPr lang="it-IT" dirty="0"/>
          </a:p>
        </p:txBody>
      </p:sp>
      <p:sp>
        <p:nvSpPr>
          <p:cNvPr id="21" name="Rettangolo 20"/>
          <p:cNvSpPr/>
          <p:nvPr/>
        </p:nvSpPr>
        <p:spPr>
          <a:xfrm>
            <a:off x="2746809" y="1295748"/>
            <a:ext cx="739305" cy="307777"/>
          </a:xfrm>
          <a:prstGeom prst="rect">
            <a:avLst/>
          </a:prstGeom>
        </p:spPr>
        <p:txBody>
          <a:bodyPr wrap="none">
            <a:spAutoFit/>
          </a:bodyPr>
          <a:lstStyle/>
          <a:p>
            <a:r>
              <a:rPr lang="it-IT" sz="1400" b="1" dirty="0" smtClean="0">
                <a:solidFill>
                  <a:srgbClr val="000000"/>
                </a:solidFill>
                <a:latin typeface="Verdana" panose="020B0604030504040204" pitchFamily="34" charset="0"/>
              </a:rPr>
              <a:t>FASI:</a:t>
            </a:r>
            <a:endParaRPr lang="it-IT" dirty="0">
              <a:solidFill>
                <a:srgbClr val="000000"/>
              </a:solidFill>
              <a:latin typeface="Verdana" panose="020B0604030504040204" pitchFamily="34" charset="0"/>
            </a:endParaRPr>
          </a:p>
        </p:txBody>
      </p:sp>
      <p:sp>
        <p:nvSpPr>
          <p:cNvPr id="22" name="Rettangolo 21"/>
          <p:cNvSpPr/>
          <p:nvPr/>
        </p:nvSpPr>
        <p:spPr>
          <a:xfrm>
            <a:off x="2743200" y="1753547"/>
            <a:ext cx="5533053" cy="600164"/>
          </a:xfrm>
          <a:prstGeom prst="rect">
            <a:avLst/>
          </a:prstGeom>
        </p:spPr>
        <p:txBody>
          <a:bodyPr wrap="square">
            <a:spAutoFit/>
          </a:bodyPr>
          <a:lstStyle/>
          <a:p>
            <a:r>
              <a:rPr lang="it-IT" sz="1100" dirty="0"/>
              <a:t>Non vengono scoperti nuovi sottotipi di virus influenzali. Un sottotipo di virus di influenza che provoca l’infezione nell’uomo potrebbe essere presente anche negli animali. Il rischio è </a:t>
            </a:r>
            <a:r>
              <a:rPr lang="it-IT" sz="1100" dirty="0" smtClean="0"/>
              <a:t>basso</a:t>
            </a:r>
            <a:endParaRPr lang="it-IT" sz="1100" dirty="0"/>
          </a:p>
        </p:txBody>
      </p:sp>
      <p:sp>
        <p:nvSpPr>
          <p:cNvPr id="23" name="Rettangolo 22"/>
          <p:cNvSpPr/>
          <p:nvPr/>
        </p:nvSpPr>
        <p:spPr>
          <a:xfrm>
            <a:off x="8092007" y="1753547"/>
            <a:ext cx="3711218" cy="600164"/>
          </a:xfrm>
          <a:prstGeom prst="rect">
            <a:avLst/>
          </a:prstGeom>
        </p:spPr>
        <p:txBody>
          <a:bodyPr wrap="square">
            <a:spAutoFit/>
          </a:bodyPr>
          <a:lstStyle/>
          <a:p>
            <a:r>
              <a:rPr lang="it-IT" sz="1100" dirty="0"/>
              <a:t>Rafforzare il livello di preparazione e risposta all’influenza pandemica a tutti i livelli (mondiale, continentale, nazionale e regionale)</a:t>
            </a:r>
          </a:p>
        </p:txBody>
      </p:sp>
      <p:sp>
        <p:nvSpPr>
          <p:cNvPr id="24" name="Rettangolo 23"/>
          <p:cNvSpPr/>
          <p:nvPr/>
        </p:nvSpPr>
        <p:spPr>
          <a:xfrm>
            <a:off x="2743200" y="2353711"/>
            <a:ext cx="5449078" cy="646331"/>
          </a:xfrm>
          <a:prstGeom prst="rect">
            <a:avLst/>
          </a:prstGeom>
        </p:spPr>
        <p:txBody>
          <a:bodyPr wrap="square">
            <a:spAutoFit/>
          </a:bodyPr>
          <a:lstStyle/>
          <a:p>
            <a:r>
              <a:rPr lang="it-IT" sz="1400" b="1" dirty="0"/>
              <a:t>Fase 2</a:t>
            </a:r>
          </a:p>
          <a:p>
            <a:r>
              <a:rPr lang="it-IT" sz="1100" dirty="0"/>
              <a:t>Non vengono scoperti nuovi sottotipi di virus influenzali. C’è però il rischio sostanziale che un virus influenzale diffuso negli animali si trasmetta </a:t>
            </a:r>
            <a:r>
              <a:rPr lang="it-IT" sz="1100" dirty="0" smtClean="0"/>
              <a:t>all’uomo</a:t>
            </a:r>
          </a:p>
        </p:txBody>
      </p:sp>
      <p:sp>
        <p:nvSpPr>
          <p:cNvPr id="26" name="Rettangolo 25"/>
          <p:cNvSpPr/>
          <p:nvPr/>
        </p:nvSpPr>
        <p:spPr>
          <a:xfrm>
            <a:off x="8092007" y="2574146"/>
            <a:ext cx="4099993" cy="600164"/>
          </a:xfrm>
          <a:prstGeom prst="rect">
            <a:avLst/>
          </a:prstGeom>
        </p:spPr>
        <p:txBody>
          <a:bodyPr wrap="square">
            <a:spAutoFit/>
          </a:bodyPr>
          <a:lstStyle/>
          <a:p>
            <a:pPr lvl="0"/>
            <a:r>
              <a:rPr lang="it-IT" sz="1100" dirty="0">
                <a:solidFill>
                  <a:prstClr val="black"/>
                </a:solidFill>
              </a:rPr>
              <a:t>Ridurre al minimo il rischio di trasmissione all’uomo. In caso di passaggio dell’infezione all’uomo, rilevare e documentare il più rapidamente possibile la trasmissione</a:t>
            </a:r>
          </a:p>
        </p:txBody>
      </p:sp>
      <p:sp>
        <p:nvSpPr>
          <p:cNvPr id="27" name="Rettangolo 26"/>
          <p:cNvSpPr/>
          <p:nvPr/>
        </p:nvSpPr>
        <p:spPr>
          <a:xfrm>
            <a:off x="2755900" y="3470837"/>
            <a:ext cx="5348807" cy="600164"/>
          </a:xfrm>
          <a:prstGeom prst="rect">
            <a:avLst/>
          </a:prstGeom>
        </p:spPr>
        <p:txBody>
          <a:bodyPr wrap="square">
            <a:spAutoFit/>
          </a:bodyPr>
          <a:lstStyle/>
          <a:p>
            <a:r>
              <a:rPr lang="it-IT" sz="1100" dirty="0" smtClean="0"/>
              <a:t>Infezioni </a:t>
            </a:r>
            <a:r>
              <a:rPr lang="it-IT" sz="1100" dirty="0"/>
              <a:t>nell’uomo da parte di un nuovo sottotipo di virus, ma non c’è ancora trasmissione diretta della malattia da persona a persona (al massimo solo sporadici casi provocati da un contatto molto ravvicinato</a:t>
            </a:r>
            <a:r>
              <a:rPr lang="it-IT" sz="1100" dirty="0" smtClean="0"/>
              <a:t>)</a:t>
            </a:r>
            <a:endParaRPr lang="it-IT" sz="1100" dirty="0"/>
          </a:p>
        </p:txBody>
      </p:sp>
      <p:sp>
        <p:nvSpPr>
          <p:cNvPr id="28" name="Rettangolo 27"/>
          <p:cNvSpPr/>
          <p:nvPr/>
        </p:nvSpPr>
        <p:spPr>
          <a:xfrm>
            <a:off x="8092007" y="3389754"/>
            <a:ext cx="4290888" cy="600164"/>
          </a:xfrm>
          <a:prstGeom prst="rect">
            <a:avLst/>
          </a:prstGeom>
        </p:spPr>
        <p:txBody>
          <a:bodyPr wrap="square">
            <a:spAutoFit/>
          </a:bodyPr>
          <a:lstStyle/>
          <a:p>
            <a:pPr lvl="0"/>
            <a:r>
              <a:rPr lang="it-IT" sz="1100" dirty="0">
                <a:solidFill>
                  <a:prstClr val="black"/>
                </a:solidFill>
              </a:rPr>
              <a:t>Assicurare una rapida tipizzazione del nuovo virus e garantire immediate capacità di rilevamento, notifica e risposta già a partire dai primi casi registrati</a:t>
            </a:r>
          </a:p>
        </p:txBody>
      </p:sp>
      <p:sp>
        <p:nvSpPr>
          <p:cNvPr id="29" name="Rettangolo 28"/>
          <p:cNvSpPr/>
          <p:nvPr/>
        </p:nvSpPr>
        <p:spPr>
          <a:xfrm>
            <a:off x="2743200" y="4164186"/>
            <a:ext cx="5348807" cy="815608"/>
          </a:xfrm>
          <a:prstGeom prst="rect">
            <a:avLst/>
          </a:prstGeom>
        </p:spPr>
        <p:txBody>
          <a:bodyPr wrap="square">
            <a:spAutoFit/>
          </a:bodyPr>
          <a:lstStyle/>
          <a:p>
            <a:r>
              <a:rPr lang="it-IT" sz="1400" b="1" dirty="0"/>
              <a:t>Fase 4</a:t>
            </a:r>
          </a:p>
          <a:p>
            <a:r>
              <a:rPr lang="it-IT" sz="1100" dirty="0"/>
              <a:t>Piccoli cluster epidemici, con una limitata trasmissione del virus da uomo a uomo. La diffusione è localizzata perché il virus non si è ancora adattato bene alla specie </a:t>
            </a:r>
            <a:r>
              <a:rPr lang="it-IT" sz="1100" dirty="0" smtClean="0"/>
              <a:t>umana</a:t>
            </a:r>
            <a:endParaRPr lang="it-IT" sz="1100" dirty="0"/>
          </a:p>
        </p:txBody>
      </p:sp>
      <p:sp>
        <p:nvSpPr>
          <p:cNvPr id="30" name="Rettangolo 29"/>
          <p:cNvSpPr/>
          <p:nvPr/>
        </p:nvSpPr>
        <p:spPr>
          <a:xfrm>
            <a:off x="8092006" y="4384621"/>
            <a:ext cx="4099993" cy="769441"/>
          </a:xfrm>
          <a:prstGeom prst="rect">
            <a:avLst/>
          </a:prstGeom>
        </p:spPr>
        <p:txBody>
          <a:bodyPr wrap="square">
            <a:spAutoFit/>
          </a:bodyPr>
          <a:lstStyle/>
          <a:p>
            <a:r>
              <a:rPr lang="it-IT" sz="1100" dirty="0"/>
              <a:t>Contenere i focolai epidemici e rallentare il più possibile la diffusione della malattia per guadagnare tempo e implementare così le contromisure, compreso lo sviluppo di un vaccino</a:t>
            </a:r>
          </a:p>
        </p:txBody>
      </p:sp>
      <p:sp>
        <p:nvSpPr>
          <p:cNvPr id="31" name="Rettangolo 30"/>
          <p:cNvSpPr/>
          <p:nvPr/>
        </p:nvSpPr>
        <p:spPr>
          <a:xfrm>
            <a:off x="2743199" y="5401958"/>
            <a:ext cx="5348805" cy="600164"/>
          </a:xfrm>
          <a:prstGeom prst="rect">
            <a:avLst/>
          </a:prstGeom>
        </p:spPr>
        <p:txBody>
          <a:bodyPr wrap="square">
            <a:spAutoFit/>
          </a:bodyPr>
          <a:lstStyle/>
          <a:p>
            <a:r>
              <a:rPr lang="it-IT" sz="1100" dirty="0" smtClean="0"/>
              <a:t>Grandi </a:t>
            </a:r>
            <a:r>
              <a:rPr lang="it-IT" sz="1100" dirty="0"/>
              <a:t>cluster epidemici, ma la trasmissione da persona a persona è ancora localizzata: il virus inizia ad adattarsi meglio alla specie umana (rischio pandemico sostanziale</a:t>
            </a:r>
            <a:r>
              <a:rPr lang="it-IT" sz="1100" dirty="0" smtClean="0"/>
              <a:t>)</a:t>
            </a:r>
            <a:endParaRPr lang="it-IT" sz="1100" dirty="0"/>
          </a:p>
        </p:txBody>
      </p:sp>
      <p:sp>
        <p:nvSpPr>
          <p:cNvPr id="32" name="Rettangolo 31"/>
          <p:cNvSpPr/>
          <p:nvPr/>
        </p:nvSpPr>
        <p:spPr>
          <a:xfrm>
            <a:off x="8045875" y="5374497"/>
            <a:ext cx="4226768" cy="769441"/>
          </a:xfrm>
          <a:prstGeom prst="rect">
            <a:avLst/>
          </a:prstGeom>
        </p:spPr>
        <p:txBody>
          <a:bodyPr wrap="square">
            <a:spAutoFit/>
          </a:bodyPr>
          <a:lstStyle/>
          <a:p>
            <a:r>
              <a:rPr lang="it-IT" sz="1100" dirty="0"/>
              <a:t>Aumentare al massimo gli sforzi per contenere e rallentare la diffusione della malattia con l’obiettivo di scongiurare una pandemia e guadagnare tempo per attuare tutte le possibili contromisure</a:t>
            </a:r>
          </a:p>
        </p:txBody>
      </p:sp>
      <p:sp>
        <p:nvSpPr>
          <p:cNvPr id="33" name="Rettangolo 32"/>
          <p:cNvSpPr/>
          <p:nvPr/>
        </p:nvSpPr>
        <p:spPr>
          <a:xfrm>
            <a:off x="2746810" y="6343578"/>
            <a:ext cx="3940628" cy="261610"/>
          </a:xfrm>
          <a:prstGeom prst="rect">
            <a:avLst/>
          </a:prstGeom>
        </p:spPr>
        <p:txBody>
          <a:bodyPr wrap="square">
            <a:spAutoFit/>
          </a:bodyPr>
          <a:lstStyle/>
          <a:p>
            <a:r>
              <a:rPr lang="it-IT" sz="1100" dirty="0" smtClean="0"/>
              <a:t>Pandemia</a:t>
            </a:r>
            <a:r>
              <a:rPr lang="it-IT" sz="1100" dirty="0"/>
              <a:t>: il virus si trasmette in tutta la </a:t>
            </a:r>
            <a:r>
              <a:rPr lang="it-IT" sz="1100" dirty="0" smtClean="0"/>
              <a:t>popolazione</a:t>
            </a:r>
            <a:endParaRPr lang="it-IT" sz="1100" dirty="0"/>
          </a:p>
        </p:txBody>
      </p:sp>
      <p:sp>
        <p:nvSpPr>
          <p:cNvPr id="34" name="Rettangolo 33"/>
          <p:cNvSpPr/>
          <p:nvPr/>
        </p:nvSpPr>
        <p:spPr>
          <a:xfrm>
            <a:off x="8092004" y="6338426"/>
            <a:ext cx="2771913" cy="261610"/>
          </a:xfrm>
          <a:prstGeom prst="rect">
            <a:avLst/>
          </a:prstGeom>
        </p:spPr>
        <p:txBody>
          <a:bodyPr wrap="none">
            <a:spAutoFit/>
          </a:bodyPr>
          <a:lstStyle/>
          <a:p>
            <a:pPr lvl="0"/>
            <a:r>
              <a:rPr lang="it-IT" sz="1100" dirty="0">
                <a:solidFill>
                  <a:prstClr val="black"/>
                </a:solidFill>
              </a:rPr>
              <a:t>Minimizzare l’impatto della pandemia</a:t>
            </a:r>
          </a:p>
        </p:txBody>
      </p:sp>
      <p:cxnSp>
        <p:nvCxnSpPr>
          <p:cNvPr id="36" name="Connettore 2 35"/>
          <p:cNvCxnSpPr>
            <a:stCxn id="21" idx="3"/>
            <a:endCxn id="10" idx="1"/>
          </p:cNvCxnSpPr>
          <p:nvPr/>
        </p:nvCxnSpPr>
        <p:spPr>
          <a:xfrm>
            <a:off x="3486114" y="1449637"/>
            <a:ext cx="4624563" cy="2476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8" name="Rettangolo 37"/>
          <p:cNvSpPr/>
          <p:nvPr/>
        </p:nvSpPr>
        <p:spPr>
          <a:xfrm>
            <a:off x="285126" y="1900828"/>
            <a:ext cx="1615452" cy="461665"/>
          </a:xfrm>
          <a:prstGeom prst="rect">
            <a:avLst/>
          </a:prstGeom>
          <a:solidFill>
            <a:schemeClr val="tx1"/>
          </a:solidFill>
        </p:spPr>
        <p:txBody>
          <a:bodyPr wrap="square">
            <a:spAutoFit/>
          </a:bodyPr>
          <a:lstStyle/>
          <a:p>
            <a:pPr algn="ctr"/>
            <a:r>
              <a:rPr lang="it-IT" sz="1200" dirty="0">
                <a:solidFill>
                  <a:srgbClr val="FFFF00"/>
                </a:solidFill>
                <a:effectLst>
                  <a:outerShdw blurRad="38100" dist="38100" dir="2700000" algn="tl">
                    <a:srgbClr val="000000">
                      <a:alpha val="43137"/>
                    </a:srgbClr>
                  </a:outerShdw>
                </a:effectLst>
              </a:rPr>
              <a:t>Periodo </a:t>
            </a:r>
            <a:r>
              <a:rPr lang="it-IT" sz="1200" dirty="0" err="1">
                <a:solidFill>
                  <a:srgbClr val="FFFF00"/>
                </a:solidFill>
                <a:effectLst>
                  <a:outerShdw blurRad="38100" dist="38100" dir="2700000" algn="tl">
                    <a:srgbClr val="000000">
                      <a:alpha val="43137"/>
                    </a:srgbClr>
                  </a:outerShdw>
                </a:effectLst>
              </a:rPr>
              <a:t>intrapandemico</a:t>
            </a:r>
            <a:endParaRPr lang="it-IT" sz="1200" dirty="0">
              <a:solidFill>
                <a:srgbClr val="FFFF00"/>
              </a:solidFill>
              <a:effectLst>
                <a:outerShdw blurRad="38100" dist="38100" dir="2700000" algn="tl">
                  <a:srgbClr val="000000">
                    <a:alpha val="43137"/>
                  </a:srgbClr>
                </a:outerShdw>
              </a:effectLst>
            </a:endParaRPr>
          </a:p>
        </p:txBody>
      </p:sp>
      <p:cxnSp>
        <p:nvCxnSpPr>
          <p:cNvPr id="40" name="Connettore 4 39"/>
          <p:cNvCxnSpPr>
            <a:stCxn id="9" idx="1"/>
            <a:endCxn id="24" idx="1"/>
          </p:cNvCxnSpPr>
          <p:nvPr/>
        </p:nvCxnSpPr>
        <p:spPr>
          <a:xfrm rot="10800000" flipV="1">
            <a:off x="2743200" y="1673255"/>
            <a:ext cx="12700" cy="1003622"/>
          </a:xfrm>
          <a:prstGeom prst="bentConnector3">
            <a:avLst>
              <a:gd name="adj1" fmla="val 1800000"/>
            </a:avLst>
          </a:prstGeom>
          <a:ln>
            <a:solidFill>
              <a:srgbClr val="FFFF00"/>
            </a:solidFill>
          </a:ln>
        </p:spPr>
        <p:style>
          <a:lnRef idx="3">
            <a:schemeClr val="dk1"/>
          </a:lnRef>
          <a:fillRef idx="0">
            <a:schemeClr val="dk1"/>
          </a:fillRef>
          <a:effectRef idx="2">
            <a:schemeClr val="dk1"/>
          </a:effectRef>
          <a:fontRef idx="minor">
            <a:schemeClr val="tx1"/>
          </a:fontRef>
        </p:style>
      </p:cxnSp>
      <p:sp>
        <p:nvSpPr>
          <p:cNvPr id="43" name="Rettangolo 42"/>
          <p:cNvSpPr/>
          <p:nvPr/>
        </p:nvSpPr>
        <p:spPr>
          <a:xfrm>
            <a:off x="2767628" y="3218833"/>
            <a:ext cx="734496" cy="307777"/>
          </a:xfrm>
          <a:prstGeom prst="rect">
            <a:avLst/>
          </a:prstGeom>
        </p:spPr>
        <p:txBody>
          <a:bodyPr wrap="none">
            <a:spAutoFit/>
          </a:bodyPr>
          <a:lstStyle/>
          <a:p>
            <a:r>
              <a:rPr lang="it-IT" sz="1400" b="1" dirty="0"/>
              <a:t>Fase 3</a:t>
            </a:r>
          </a:p>
        </p:txBody>
      </p:sp>
      <p:sp>
        <p:nvSpPr>
          <p:cNvPr id="44" name="Rettangolo 43"/>
          <p:cNvSpPr/>
          <p:nvPr/>
        </p:nvSpPr>
        <p:spPr>
          <a:xfrm>
            <a:off x="2767628" y="5094181"/>
            <a:ext cx="734496" cy="307777"/>
          </a:xfrm>
          <a:prstGeom prst="rect">
            <a:avLst/>
          </a:prstGeom>
        </p:spPr>
        <p:txBody>
          <a:bodyPr wrap="none">
            <a:spAutoFit/>
          </a:bodyPr>
          <a:lstStyle/>
          <a:p>
            <a:r>
              <a:rPr lang="it-IT" sz="1400" b="1" dirty="0"/>
              <a:t>Fase 5</a:t>
            </a:r>
          </a:p>
        </p:txBody>
      </p:sp>
      <p:cxnSp>
        <p:nvCxnSpPr>
          <p:cNvPr id="48" name="Connettore 4 47"/>
          <p:cNvCxnSpPr>
            <a:stCxn id="43" idx="1"/>
            <a:endCxn id="31" idx="1"/>
          </p:cNvCxnSpPr>
          <p:nvPr/>
        </p:nvCxnSpPr>
        <p:spPr>
          <a:xfrm rot="10800000" flipV="1">
            <a:off x="2743200" y="3372722"/>
            <a:ext cx="24429" cy="2329318"/>
          </a:xfrm>
          <a:prstGeom prst="bentConnector3">
            <a:avLst>
              <a:gd name="adj1" fmla="val 1035773"/>
            </a:avLst>
          </a:prstGeom>
          <a:ln>
            <a:solidFill>
              <a:srgbClr val="FFC000"/>
            </a:solidFill>
          </a:ln>
        </p:spPr>
        <p:style>
          <a:lnRef idx="3">
            <a:schemeClr val="dk1"/>
          </a:lnRef>
          <a:fillRef idx="0">
            <a:schemeClr val="dk1"/>
          </a:fillRef>
          <a:effectRef idx="2">
            <a:schemeClr val="dk1"/>
          </a:effectRef>
          <a:fontRef idx="minor">
            <a:schemeClr val="tx1"/>
          </a:fontRef>
        </p:style>
      </p:cxnSp>
      <p:sp>
        <p:nvSpPr>
          <p:cNvPr id="50" name="Rettangolo 49"/>
          <p:cNvSpPr/>
          <p:nvPr/>
        </p:nvSpPr>
        <p:spPr>
          <a:xfrm>
            <a:off x="285126" y="4306548"/>
            <a:ext cx="1615452" cy="461665"/>
          </a:xfrm>
          <a:prstGeom prst="rect">
            <a:avLst/>
          </a:prstGeom>
          <a:solidFill>
            <a:schemeClr val="tx1"/>
          </a:solidFill>
        </p:spPr>
        <p:txBody>
          <a:bodyPr wrap="square">
            <a:spAutoFit/>
          </a:bodyPr>
          <a:lstStyle/>
          <a:p>
            <a:pPr algn="ctr"/>
            <a:r>
              <a:rPr lang="it-IT" sz="1200" dirty="0">
                <a:solidFill>
                  <a:srgbClr val="FFC000"/>
                </a:solidFill>
              </a:rPr>
              <a:t>Periodo di allerta pandemica</a:t>
            </a:r>
          </a:p>
        </p:txBody>
      </p:sp>
      <p:sp>
        <p:nvSpPr>
          <p:cNvPr id="75" name="Rettangolo 74"/>
          <p:cNvSpPr/>
          <p:nvPr/>
        </p:nvSpPr>
        <p:spPr>
          <a:xfrm>
            <a:off x="284642" y="6191107"/>
            <a:ext cx="1615452" cy="461665"/>
          </a:xfrm>
          <a:prstGeom prst="rect">
            <a:avLst/>
          </a:prstGeom>
          <a:solidFill>
            <a:schemeClr val="tx1"/>
          </a:solidFill>
        </p:spPr>
        <p:txBody>
          <a:bodyPr wrap="square">
            <a:spAutoFit/>
          </a:bodyPr>
          <a:lstStyle/>
          <a:p>
            <a:pPr algn="ctr"/>
            <a:r>
              <a:rPr lang="it-IT" sz="1200" dirty="0">
                <a:solidFill>
                  <a:srgbClr val="FF0000"/>
                </a:solidFill>
              </a:rPr>
              <a:t>Periodo </a:t>
            </a:r>
            <a:endParaRPr lang="it-IT" sz="1200" dirty="0" smtClean="0">
              <a:solidFill>
                <a:srgbClr val="FF0000"/>
              </a:solidFill>
            </a:endParaRPr>
          </a:p>
          <a:p>
            <a:pPr algn="ctr"/>
            <a:r>
              <a:rPr lang="it-IT" sz="1200" dirty="0" smtClean="0">
                <a:solidFill>
                  <a:srgbClr val="FF0000"/>
                </a:solidFill>
              </a:rPr>
              <a:t>pandemico</a:t>
            </a:r>
            <a:endParaRPr lang="it-IT" sz="1200" dirty="0">
              <a:solidFill>
                <a:srgbClr val="FF0000"/>
              </a:solidFill>
            </a:endParaRPr>
          </a:p>
        </p:txBody>
      </p:sp>
      <p:sp>
        <p:nvSpPr>
          <p:cNvPr id="77" name="Rettangolo 76"/>
          <p:cNvSpPr/>
          <p:nvPr/>
        </p:nvSpPr>
        <p:spPr>
          <a:xfrm>
            <a:off x="2737721" y="6125704"/>
            <a:ext cx="734496" cy="307777"/>
          </a:xfrm>
          <a:prstGeom prst="rect">
            <a:avLst/>
          </a:prstGeom>
        </p:spPr>
        <p:txBody>
          <a:bodyPr wrap="none">
            <a:spAutoFit/>
          </a:bodyPr>
          <a:lstStyle/>
          <a:p>
            <a:r>
              <a:rPr lang="it-IT" sz="1400" b="1" dirty="0"/>
              <a:t>Fase 6</a:t>
            </a:r>
          </a:p>
        </p:txBody>
      </p:sp>
      <p:cxnSp>
        <p:nvCxnSpPr>
          <p:cNvPr id="79" name="Connettore 4 78"/>
          <p:cNvCxnSpPr/>
          <p:nvPr/>
        </p:nvCxnSpPr>
        <p:spPr>
          <a:xfrm rot="10800000" flipH="1" flipV="1">
            <a:off x="2728631" y="6324545"/>
            <a:ext cx="9089" cy="194790"/>
          </a:xfrm>
          <a:prstGeom prst="bentConnector3">
            <a:avLst>
              <a:gd name="adj1" fmla="val -2390923"/>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81" name="Rettangolo 80"/>
          <p:cNvSpPr/>
          <p:nvPr/>
        </p:nvSpPr>
        <p:spPr>
          <a:xfrm>
            <a:off x="121797" y="712055"/>
            <a:ext cx="9190654" cy="523220"/>
          </a:xfrm>
          <a:prstGeom prst="rect">
            <a:avLst/>
          </a:prstGeom>
        </p:spPr>
        <p:txBody>
          <a:bodyPr wrap="square">
            <a:spAutoFit/>
          </a:bodyPr>
          <a:lstStyle/>
          <a:p>
            <a:r>
              <a:rPr lang="it-IT" sz="1400" dirty="0"/>
              <a:t>L'OMS ha utilizzato una classificazione in 6 stadi che descriveva il processo mediante il quale un nuovo virus influenzale procede dalle prime infezioni iniziali nell'uomo arrivando ad una </a:t>
            </a:r>
            <a:r>
              <a:rPr lang="it-IT" sz="1400" dirty="0" smtClean="0"/>
              <a:t>pandemia</a:t>
            </a:r>
            <a:endParaRPr lang="it-IT" sz="1400" dirty="0"/>
          </a:p>
        </p:txBody>
      </p:sp>
      <p:sp>
        <p:nvSpPr>
          <p:cNvPr id="2" name="Rettangolo 1"/>
          <p:cNvSpPr/>
          <p:nvPr/>
        </p:nvSpPr>
        <p:spPr>
          <a:xfrm>
            <a:off x="2755414" y="1580042"/>
            <a:ext cx="9296854" cy="157078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2746809" y="3160178"/>
            <a:ext cx="9327003" cy="297819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2746809" y="6125704"/>
            <a:ext cx="9305459" cy="603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1 5"/>
          <p:cNvCxnSpPr/>
          <p:nvPr/>
        </p:nvCxnSpPr>
        <p:spPr>
          <a:xfrm>
            <a:off x="8104707" y="1580042"/>
            <a:ext cx="0" cy="157078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flipH="1">
            <a:off x="8098356" y="3150827"/>
            <a:ext cx="1244" cy="296931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8104707" y="6138371"/>
            <a:ext cx="0" cy="5903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2755414" y="4164186"/>
            <a:ext cx="9296854"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Connettore 1 44"/>
          <p:cNvCxnSpPr/>
          <p:nvPr/>
        </p:nvCxnSpPr>
        <p:spPr>
          <a:xfrm>
            <a:off x="2746809" y="5090983"/>
            <a:ext cx="9327003" cy="319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Connettore 1 45"/>
          <p:cNvCxnSpPr/>
          <p:nvPr/>
        </p:nvCxnSpPr>
        <p:spPr>
          <a:xfrm>
            <a:off x="2746809" y="2405898"/>
            <a:ext cx="9296854"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cxnSp>
        <p:nvCxnSpPr>
          <p:cNvPr id="7" name="Connettore 1 6"/>
          <p:cNvCxnSpPr>
            <a:stCxn id="38" idx="3"/>
          </p:cNvCxnSpPr>
          <p:nvPr/>
        </p:nvCxnSpPr>
        <p:spPr>
          <a:xfrm flipV="1">
            <a:off x="1900578" y="2131660"/>
            <a:ext cx="602318" cy="1"/>
          </a:xfrm>
          <a:prstGeom prst="line">
            <a:avLst/>
          </a:prstGeom>
        </p:spPr>
        <p:style>
          <a:lnRef idx="2">
            <a:schemeClr val="dk1"/>
          </a:lnRef>
          <a:fillRef idx="0">
            <a:schemeClr val="dk1"/>
          </a:fillRef>
          <a:effectRef idx="1">
            <a:schemeClr val="dk1"/>
          </a:effectRef>
          <a:fontRef idx="minor">
            <a:schemeClr val="tx1"/>
          </a:fontRef>
        </p:style>
      </p:cxnSp>
      <p:cxnSp>
        <p:nvCxnSpPr>
          <p:cNvPr id="17" name="Connettore 1 16"/>
          <p:cNvCxnSpPr/>
          <p:nvPr/>
        </p:nvCxnSpPr>
        <p:spPr>
          <a:xfrm flipV="1">
            <a:off x="1909183" y="4536867"/>
            <a:ext cx="593713" cy="513"/>
          </a:xfrm>
          <a:prstGeom prst="line">
            <a:avLst/>
          </a:prstGeom>
        </p:spPr>
        <p:style>
          <a:lnRef idx="2">
            <a:schemeClr val="dk1"/>
          </a:lnRef>
          <a:fillRef idx="0">
            <a:schemeClr val="dk1"/>
          </a:fillRef>
          <a:effectRef idx="1">
            <a:schemeClr val="dk1"/>
          </a:effectRef>
          <a:fontRef idx="minor">
            <a:schemeClr val="tx1"/>
          </a:fontRef>
        </p:style>
      </p:cxnSp>
      <p:cxnSp>
        <p:nvCxnSpPr>
          <p:cNvPr id="25" name="Connettore 1 24"/>
          <p:cNvCxnSpPr>
            <a:stCxn id="75" idx="3"/>
          </p:cNvCxnSpPr>
          <p:nvPr/>
        </p:nvCxnSpPr>
        <p:spPr>
          <a:xfrm>
            <a:off x="1900094" y="6421940"/>
            <a:ext cx="594659" cy="743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2879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20000">
        <p15:prstTrans prst="peelOff"/>
      </p:transition>
    </mc:Choice>
    <mc:Fallback xmlns="">
      <p:transition spd="slow" advClick="0" advTm="12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3737" y="1010164"/>
            <a:ext cx="2416840" cy="2426136"/>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207" y="3559482"/>
            <a:ext cx="3895899" cy="2967603"/>
          </a:xfrm>
          <a:prstGeom prst="rect">
            <a:avLst/>
          </a:prstGeom>
        </p:spPr>
      </p:pic>
      <p:sp>
        <p:nvSpPr>
          <p:cNvPr id="6" name="Rettangolo 5"/>
          <p:cNvSpPr/>
          <p:nvPr/>
        </p:nvSpPr>
        <p:spPr>
          <a:xfrm>
            <a:off x="531712" y="423257"/>
            <a:ext cx="3754553" cy="830997"/>
          </a:xfrm>
          <a:prstGeom prst="rect">
            <a:avLst/>
          </a:prstGeom>
          <a:noFill/>
        </p:spPr>
        <p:txBody>
          <a:bodyPr wrap="none" lIns="91440" tIns="45720" rIns="91440" bIns="45720">
            <a:spAutoFit/>
          </a:bodyPr>
          <a:lstStyle/>
          <a:p>
            <a:pPr algn="ctr"/>
            <a:r>
              <a:rPr lang="it-IT" sz="4800" b="1" dirty="0" smtClean="0">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rPr>
              <a:t>Coronavirus</a:t>
            </a:r>
            <a:endParaRPr lang="it-IT" sz="4800" b="1" dirty="0">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endParaRPr>
          </a:p>
        </p:txBody>
      </p:sp>
      <p:sp>
        <p:nvSpPr>
          <p:cNvPr id="8" name="Rettangolo 7"/>
          <p:cNvSpPr/>
          <p:nvPr/>
        </p:nvSpPr>
        <p:spPr>
          <a:xfrm>
            <a:off x="633422" y="1519698"/>
            <a:ext cx="7977177" cy="738664"/>
          </a:xfrm>
          <a:prstGeom prst="rect">
            <a:avLst/>
          </a:prstGeom>
        </p:spPr>
        <p:txBody>
          <a:bodyPr wrap="square">
            <a:spAutoFit/>
          </a:bodyPr>
          <a:lstStyle/>
          <a:p>
            <a:r>
              <a:rPr lang="it-IT" sz="1400" dirty="0"/>
              <a:t>Fra le pandemie più catastrofiche vi è il </a:t>
            </a:r>
            <a:r>
              <a:rPr lang="it-IT" sz="1400" b="1" dirty="0"/>
              <a:t>COVID-19 </a:t>
            </a:r>
            <a:r>
              <a:rPr lang="it-IT" sz="1400" dirty="0"/>
              <a:t>(o comunemente chiamata "</a:t>
            </a:r>
            <a:r>
              <a:rPr lang="it-IT" sz="1400" b="1" dirty="0"/>
              <a:t>coronavirus</a:t>
            </a:r>
            <a:r>
              <a:rPr lang="it-IT" sz="1400" dirty="0"/>
              <a:t>") causata dal coronavirus </a:t>
            </a:r>
            <a:r>
              <a:rPr lang="it-IT" sz="1400" dirty="0" smtClean="0"/>
              <a:t>SARS-CoV-2, </a:t>
            </a:r>
            <a:r>
              <a:rPr lang="it-IT" sz="1400" dirty="0"/>
              <a:t>proveniente da Wuhan (Cina) e diffusasi rapidamente in tutto il resto del mondo nel 2020. </a:t>
            </a:r>
          </a:p>
        </p:txBody>
      </p:sp>
      <p:sp>
        <p:nvSpPr>
          <p:cNvPr id="9" name="Rettangolo 8"/>
          <p:cNvSpPr/>
          <p:nvPr/>
        </p:nvSpPr>
        <p:spPr>
          <a:xfrm>
            <a:off x="633422" y="6119708"/>
            <a:ext cx="7087301" cy="276999"/>
          </a:xfrm>
          <a:prstGeom prst="rect">
            <a:avLst/>
          </a:prstGeom>
        </p:spPr>
        <p:txBody>
          <a:bodyPr wrap="square">
            <a:spAutoFit/>
          </a:bodyPr>
          <a:lstStyle/>
          <a:p>
            <a:r>
              <a:rPr lang="it-IT" sz="1200" dirty="0"/>
              <a:t>A</a:t>
            </a:r>
            <a:r>
              <a:rPr lang="it-IT" sz="1200" dirty="0" smtClean="0"/>
              <a:t>ttualmente</a:t>
            </a:r>
            <a:r>
              <a:rPr lang="it-IT" sz="1200" dirty="0"/>
              <a:t>, peraltro, </a:t>
            </a:r>
            <a:r>
              <a:rPr lang="it-IT" sz="1200" u="sng" dirty="0"/>
              <a:t>non esiste nemmeno un </a:t>
            </a:r>
            <a:r>
              <a:rPr lang="it-IT" sz="1200" u="sng" dirty="0" smtClean="0"/>
              <a:t>vaccino, ma solo rimedi sintomatici.</a:t>
            </a:r>
            <a:endParaRPr lang="it-IT" sz="1200" u="sng" dirty="0"/>
          </a:p>
        </p:txBody>
      </p:sp>
      <p:sp>
        <p:nvSpPr>
          <p:cNvPr id="11" name="Rettangolo 10"/>
          <p:cNvSpPr/>
          <p:nvPr/>
        </p:nvSpPr>
        <p:spPr>
          <a:xfrm>
            <a:off x="610543" y="4581088"/>
            <a:ext cx="6505984" cy="1015663"/>
          </a:xfrm>
          <a:prstGeom prst="rect">
            <a:avLst/>
          </a:prstGeom>
        </p:spPr>
        <p:txBody>
          <a:bodyPr wrap="square">
            <a:spAutoFit/>
          </a:bodyPr>
          <a:lstStyle/>
          <a:p>
            <a:pPr algn="just"/>
            <a:r>
              <a:rPr lang="it-IT" sz="1200" dirty="0"/>
              <a:t>I sintomi più </a:t>
            </a:r>
            <a:r>
              <a:rPr lang="it-IT" sz="1200" dirty="0" smtClean="0"/>
              <a:t>comuni </a:t>
            </a:r>
            <a:r>
              <a:rPr lang="it-IT" sz="1200" dirty="0"/>
              <a:t>sono </a:t>
            </a:r>
            <a:r>
              <a:rPr lang="it-IT" sz="1200" b="1" dirty="0"/>
              <a:t>febbre, stanchezza e tosse secca. </a:t>
            </a:r>
            <a:r>
              <a:rPr lang="it-IT" sz="1200" dirty="0"/>
              <a:t>Alcuni pazienti possono presentare </a:t>
            </a:r>
            <a:r>
              <a:rPr lang="it-IT" sz="1200" b="1" dirty="0"/>
              <a:t>indolenzimento e dolori muscolari, congestione nasale, naso che cola, mal di gola o diarrea</a:t>
            </a:r>
            <a:r>
              <a:rPr lang="it-IT" sz="1200" dirty="0"/>
              <a:t>. Questi sintomi sono generalmente lievi e iniziano gradualmente. Nei casi più gravi, l'infezione può </a:t>
            </a:r>
            <a:r>
              <a:rPr lang="it-IT" sz="1200" b="1" dirty="0"/>
              <a:t>causare polmonite, sindrome respiratoria acuta grave, insufficienza renale e persino la morte. </a:t>
            </a:r>
          </a:p>
        </p:txBody>
      </p:sp>
      <p:sp>
        <p:nvSpPr>
          <p:cNvPr id="12" name="Rettangolo 11"/>
          <p:cNvSpPr/>
          <p:nvPr/>
        </p:nvSpPr>
        <p:spPr>
          <a:xfrm>
            <a:off x="621982" y="2673136"/>
            <a:ext cx="6483105" cy="1384995"/>
          </a:xfrm>
          <a:prstGeom prst="rect">
            <a:avLst/>
          </a:prstGeom>
          <a:ln>
            <a:noFill/>
          </a:ln>
        </p:spPr>
        <p:txBody>
          <a:bodyPr wrap="square">
            <a:spAutoFit/>
          </a:bodyPr>
          <a:lstStyle/>
          <a:p>
            <a:pPr algn="just"/>
            <a:r>
              <a:rPr lang="it-IT" sz="1200" dirty="0"/>
              <a:t>I coronavirus sono virus a RNA che, nell'essere umano, causano infezioni respiratorie lievi, nella maggior parte dei casi, e gravi, solo raramente. Appartenenti </a:t>
            </a:r>
            <a:r>
              <a:rPr lang="it-IT" sz="1200" dirty="0" smtClean="0"/>
              <a:t>alla </a:t>
            </a:r>
            <a:r>
              <a:rPr lang="it-IT" sz="1200" dirty="0"/>
              <a:t>famiglia virale dei </a:t>
            </a:r>
            <a:r>
              <a:rPr lang="it-IT" sz="1200" dirty="0" err="1"/>
              <a:t>Coronaviridae</a:t>
            </a:r>
            <a:r>
              <a:rPr lang="it-IT" sz="1200" dirty="0"/>
              <a:t>, i coronavirus sono virus capsulati (cioè con involucro) a simmetria elicoidale, di dimensioni comprese tra gli 80 e i 160 nm.</a:t>
            </a:r>
          </a:p>
          <a:p>
            <a:pPr algn="just"/>
            <a:r>
              <a:rPr lang="it-IT" sz="1200" dirty="0"/>
              <a:t>Il genoma (o materiale genetico) a RNA dei coronavirus è a singola elica e può avere dimensioni comprese tra le 26 e le 32 </a:t>
            </a:r>
            <a:r>
              <a:rPr lang="it-IT" sz="1200" dirty="0" smtClean="0"/>
              <a:t>kilo basi. </a:t>
            </a:r>
            <a:endParaRPr lang="it-IT" sz="1200" dirty="0"/>
          </a:p>
          <a:p>
            <a:pPr algn="just"/>
            <a:r>
              <a:rPr lang="it-IT" sz="1200" dirty="0"/>
              <a:t>Tra i virus a RNA, i coronavirus sono gli agenti virali con il genoma più grande.</a:t>
            </a:r>
          </a:p>
        </p:txBody>
      </p:sp>
      <p:sp>
        <p:nvSpPr>
          <p:cNvPr id="20" name="Rettangolo 19"/>
          <p:cNvSpPr/>
          <p:nvPr/>
        </p:nvSpPr>
        <p:spPr>
          <a:xfrm>
            <a:off x="5331924" y="796352"/>
            <a:ext cx="4395213" cy="600164"/>
          </a:xfrm>
          <a:prstGeom prst="rect">
            <a:avLst/>
          </a:prstGeom>
          <a:ln>
            <a:solidFill>
              <a:schemeClr val="accent1"/>
            </a:solidFill>
          </a:ln>
        </p:spPr>
        <p:txBody>
          <a:bodyPr wrap="square">
            <a:spAutoFit/>
          </a:bodyPr>
          <a:lstStyle/>
          <a:p>
            <a:pPr algn="just"/>
            <a:r>
              <a:rPr lang="it-IT" sz="1100" dirty="0"/>
              <a:t>I coronavirus devono il loro nome al fatto che, al microscopio elettronico, si presentano come una sorta di bulbo frangiato, che ricorda molto una corona regale o la corona solare.</a:t>
            </a:r>
          </a:p>
        </p:txBody>
      </p:sp>
      <p:cxnSp>
        <p:nvCxnSpPr>
          <p:cNvPr id="25" name="Connettore 2 24"/>
          <p:cNvCxnSpPr>
            <a:endCxn id="20" idx="2"/>
          </p:cNvCxnSpPr>
          <p:nvPr/>
        </p:nvCxnSpPr>
        <p:spPr>
          <a:xfrm flipH="1" flipV="1">
            <a:off x="7529531" y="1396516"/>
            <a:ext cx="2388" cy="205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3844699" y="2473314"/>
            <a:ext cx="0" cy="199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a:stCxn id="12" idx="2"/>
            <a:endCxn id="11" idx="0"/>
          </p:cNvCxnSpPr>
          <p:nvPr/>
        </p:nvCxnSpPr>
        <p:spPr>
          <a:xfrm>
            <a:off x="3863535" y="4058131"/>
            <a:ext cx="0" cy="522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a:off x="3922814" y="5591155"/>
            <a:ext cx="0" cy="528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999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5000">
        <p15:prstTrans prst="pageCurlDouble"/>
      </p:transition>
    </mc:Choice>
    <mc:Fallback xmlns="">
      <p:transition spd="slow" advClick="0" advTm="7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2710" y="1074957"/>
            <a:ext cx="10530924" cy="523220"/>
          </a:xfrm>
          <a:prstGeom prst="rect">
            <a:avLst/>
          </a:prstGeom>
        </p:spPr>
        <p:txBody>
          <a:bodyPr wrap="square">
            <a:spAutoFit/>
          </a:bodyPr>
          <a:lstStyle/>
          <a:p>
            <a:r>
              <a:rPr lang="it-IT" sz="1400" dirty="0"/>
              <a:t>Sin dalla scoperta dei primi casi di coronavirus, circolano teorie sulla sua origine. </a:t>
            </a:r>
            <a:endParaRPr lang="it-IT" sz="1400" dirty="0" smtClean="0"/>
          </a:p>
          <a:p>
            <a:r>
              <a:rPr lang="it-IT" sz="1400" dirty="0" smtClean="0"/>
              <a:t>Uno </a:t>
            </a:r>
            <a:r>
              <a:rPr lang="it-IT" sz="1400" dirty="0"/>
              <a:t>dei miti più ‘affascinanti’ che ha preso piede molto rapidamente è quello della creazione del virus in laboratorio.</a:t>
            </a:r>
          </a:p>
        </p:txBody>
      </p:sp>
      <p:sp>
        <p:nvSpPr>
          <p:cNvPr id="3" name="Rettangolo 2"/>
          <p:cNvSpPr/>
          <p:nvPr/>
        </p:nvSpPr>
        <p:spPr>
          <a:xfrm>
            <a:off x="0" y="195217"/>
            <a:ext cx="9765815" cy="64633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it-IT" sz="3600" b="1" cap="none" spc="0" dirty="0" smtClean="0">
                <a:ln w="6350">
                  <a:solidFill>
                    <a:schemeClr val="bg1"/>
                  </a:solidFill>
                  <a:prstDash val="solid"/>
                </a:ln>
                <a:solidFill>
                  <a:srgbClr val="FF0000"/>
                </a:solidFill>
                <a:effectLst>
                  <a:outerShdw blurRad="50800" dist="38100" dir="2700000" algn="tl" rotWithShape="0">
                    <a:prstClr val="black">
                      <a:alpha val="40000"/>
                    </a:prstClr>
                  </a:outerShdw>
                </a:effectLst>
              </a:rPr>
              <a:t>Coronavirus: virus creato in un laboratorio?</a:t>
            </a:r>
            <a:endParaRPr lang="it-IT" sz="3600" b="1" cap="none" spc="0" dirty="0">
              <a:ln w="6350">
                <a:solidFill>
                  <a:schemeClr val="bg1"/>
                </a:solidFill>
                <a:prstDash val="solid"/>
              </a:ln>
              <a:solidFill>
                <a:srgbClr val="FF0000"/>
              </a:solidFill>
              <a:effectLst>
                <a:outerShdw blurRad="50800" dist="38100" dir="2700000" algn="tl" rotWithShape="0">
                  <a:prstClr val="black">
                    <a:alpha val="40000"/>
                  </a:prstClr>
                </a:outerShdw>
              </a:effectLst>
            </a:endParaRPr>
          </a:p>
        </p:txBody>
      </p:sp>
      <p:sp>
        <p:nvSpPr>
          <p:cNvPr id="4" name="Rettangolo 3"/>
          <p:cNvSpPr/>
          <p:nvPr/>
        </p:nvSpPr>
        <p:spPr>
          <a:xfrm>
            <a:off x="302710" y="1900326"/>
            <a:ext cx="5765737" cy="2677656"/>
          </a:xfrm>
          <a:prstGeom prst="rect">
            <a:avLst/>
          </a:prstGeom>
        </p:spPr>
        <p:txBody>
          <a:bodyPr wrap="square">
            <a:spAutoFit/>
          </a:bodyPr>
          <a:lstStyle/>
          <a:p>
            <a:pPr algn="just"/>
            <a:r>
              <a:rPr lang="it-IT" sz="1400" dirty="0" smtClean="0"/>
              <a:t>Un </a:t>
            </a:r>
            <a:r>
              <a:rPr lang="it-IT" sz="1400" dirty="0"/>
              <a:t>video con la puntata di </a:t>
            </a:r>
            <a:r>
              <a:rPr lang="it-IT" sz="1400" dirty="0" err="1"/>
              <a:t>Tgr</a:t>
            </a:r>
            <a:r>
              <a:rPr lang="it-IT" sz="1400" dirty="0"/>
              <a:t> Leonardo del 16 novembre 2015 che racconta dell’esperimento condotto in Cina su topi e pipistrelli per studiare un super virus polmonare. </a:t>
            </a:r>
            <a:r>
              <a:rPr lang="it-IT" sz="1400" dirty="0" smtClean="0"/>
              <a:t>In </a:t>
            </a:r>
            <a:r>
              <a:rPr lang="it-IT" sz="1400" dirty="0"/>
              <a:t>particolare, si tratta della trasmissione condotta quattro anni fa dal giornalista Daniele </a:t>
            </a:r>
            <a:r>
              <a:rPr lang="it-IT" sz="1400" dirty="0" err="1"/>
              <a:t>Cerrato</a:t>
            </a:r>
            <a:r>
              <a:rPr lang="it-IT" sz="1400" dirty="0"/>
              <a:t> che, presentando il servizio di Maurizio Menicucci, spiegava come un gruppo di ricercatori cinesi avesse innestato una proteina presa dai pipistrelli sul virus della </a:t>
            </a:r>
            <a:r>
              <a:rPr lang="it-IT" sz="1400" dirty="0" err="1"/>
              <a:t>Sars</a:t>
            </a:r>
            <a:r>
              <a:rPr lang="it-IT" sz="1400" dirty="0"/>
              <a:t> ricavato da topi per creare un super virus che, sebbene prodotto per motivi di studio, avrebbe potuto colpire l’uomo. “Resta chiuso nei laboratori, ovvio, serve solo per motivi di studio, ma vale la pena correre il rischio e creare una minaccia così grande solo per poterla esaminare?”, si chiedeva </a:t>
            </a:r>
            <a:r>
              <a:rPr lang="it-IT" sz="1400" dirty="0" err="1"/>
              <a:t>Cerrato</a:t>
            </a:r>
            <a:r>
              <a:rPr lang="it-IT" sz="1400" dirty="0"/>
              <a:t> lanciando il servizio.</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8447" y="1900326"/>
            <a:ext cx="3555512" cy="2677656"/>
          </a:xfrm>
          <a:prstGeom prst="rect">
            <a:avLst/>
          </a:prstGeom>
          <a:ln>
            <a:noFill/>
          </a:ln>
          <a:effectLst>
            <a:softEdge rad="112500"/>
          </a:effectLst>
        </p:spPr>
      </p:pic>
      <p:sp>
        <p:nvSpPr>
          <p:cNvPr id="6" name="Rettangolo 5"/>
          <p:cNvSpPr/>
          <p:nvPr/>
        </p:nvSpPr>
        <p:spPr>
          <a:xfrm>
            <a:off x="302710" y="4786042"/>
            <a:ext cx="9186360" cy="1200329"/>
          </a:xfrm>
          <a:prstGeom prst="rect">
            <a:avLst/>
          </a:prstGeom>
        </p:spPr>
        <p:txBody>
          <a:bodyPr wrap="square">
            <a:spAutoFit/>
          </a:bodyPr>
          <a:lstStyle/>
          <a:p>
            <a:r>
              <a:rPr lang="it-IT" sz="1200" dirty="0" smtClean="0"/>
              <a:t>"</a:t>
            </a:r>
            <a:r>
              <a:rPr lang="it-IT" sz="1200" dirty="0"/>
              <a:t>Proprio un anno fa - proseguiva Menicucci - il governo Usa aveva sospeso i finanziamenti alle ricerche che puntavano a rendere i virus più contagiosi ma la moratoria non aveva fermato il lavoro dei cinesi sulla </a:t>
            </a:r>
            <a:r>
              <a:rPr lang="it-IT" sz="1200" dirty="0" smtClean="0"/>
              <a:t>SARS, </a:t>
            </a:r>
            <a:r>
              <a:rPr lang="it-IT" sz="1200" dirty="0"/>
              <a:t>che era già in fase avanzata e si riteneva non così pericoloso. Secondo una parte del mondo scientifico, infatti, non lo è. Le probabilità che il virus passi alla nostra specie sarebbero irrilevanti rispetto ai benefici. Un ragionamento che molti altri esperti bocciano: primo perché il rapporto tra rischio e beneficio è difficile da valutare e poi perché, specie di questi tempi, è più prudente, non mettere in circolazione organismi che possano sfuggire o essere sottratti al controllo dei laboratori”.</a:t>
            </a:r>
          </a:p>
        </p:txBody>
      </p:sp>
    </p:spTree>
    <p:extLst>
      <p:ext uri="{BB962C8B-B14F-4D97-AF65-F5344CB8AC3E}">
        <p14:creationId xmlns:p14="http://schemas.microsoft.com/office/powerpoint/2010/main" val="923546989"/>
      </p:ext>
    </p:extLst>
  </p:cSld>
  <p:clrMapOvr>
    <a:masterClrMapping/>
  </p:clrMapOvr>
  <p:transition spd="slow" advClick="0" advTm="75000">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8953" y="1192017"/>
            <a:ext cx="4336608" cy="954107"/>
          </a:xfrm>
          <a:prstGeom prst="rect">
            <a:avLst/>
          </a:prstGeom>
          <a:ln>
            <a:solidFill>
              <a:schemeClr val="accent1"/>
            </a:solidFill>
          </a:ln>
        </p:spPr>
        <p:txBody>
          <a:bodyPr wrap="square">
            <a:spAutoFit/>
          </a:bodyPr>
          <a:lstStyle/>
          <a:p>
            <a:r>
              <a:rPr lang="it-IT" sz="1400" b="1" dirty="0" smtClean="0"/>
              <a:t>Dirette</a:t>
            </a:r>
            <a:r>
              <a:rPr lang="it-IT" sz="1400" b="1" dirty="0"/>
              <a:t>:</a:t>
            </a:r>
          </a:p>
          <a:p>
            <a:r>
              <a:rPr lang="it-IT" sz="1400" dirty="0"/>
              <a:t>Goccioline volatili dovute a starnuti, colpi di tosse, respiro ecc</a:t>
            </a:r>
            <a:r>
              <a:rPr lang="it-IT" sz="1400" dirty="0" smtClean="0"/>
              <a:t>.</a:t>
            </a:r>
          </a:p>
          <a:p>
            <a:endParaRPr lang="it-IT" sz="1400" dirty="0"/>
          </a:p>
        </p:txBody>
      </p:sp>
      <p:sp>
        <p:nvSpPr>
          <p:cNvPr id="4" name="Rettangolo 3"/>
          <p:cNvSpPr/>
          <p:nvPr/>
        </p:nvSpPr>
        <p:spPr>
          <a:xfrm>
            <a:off x="248214" y="2882562"/>
            <a:ext cx="9180215" cy="523220"/>
          </a:xfrm>
          <a:prstGeom prst="rect">
            <a:avLst/>
          </a:prstGeom>
        </p:spPr>
        <p:txBody>
          <a:bodyPr wrap="square">
            <a:spAutoFit/>
          </a:bodyPr>
          <a:lstStyle/>
          <a:p>
            <a:r>
              <a:rPr lang="it-IT" sz="1400" dirty="0"/>
              <a:t>Esistono, però, dei comportamenti - consigliati </a:t>
            </a:r>
            <a:r>
              <a:rPr lang="it-IT" sz="1400" dirty="0" smtClean="0"/>
              <a:t>dall'OMS </a:t>
            </a:r>
            <a:r>
              <a:rPr lang="it-IT" sz="1400" dirty="0"/>
              <a:t>e dall'ISS- che riducono, in maniera efficace, il rischio di infezione</a:t>
            </a:r>
            <a:r>
              <a:rPr lang="it-IT" sz="1400" dirty="0" smtClean="0"/>
              <a:t>.</a:t>
            </a:r>
            <a:endParaRPr lang="it-IT" sz="1400" dirty="0"/>
          </a:p>
        </p:txBody>
      </p:sp>
      <p:sp>
        <p:nvSpPr>
          <p:cNvPr id="5" name="Rettangolo 4"/>
          <p:cNvSpPr/>
          <p:nvPr/>
        </p:nvSpPr>
        <p:spPr>
          <a:xfrm>
            <a:off x="4635561" y="1192990"/>
            <a:ext cx="5928636" cy="954107"/>
          </a:xfrm>
          <a:prstGeom prst="rect">
            <a:avLst/>
          </a:prstGeom>
          <a:ln>
            <a:solidFill>
              <a:schemeClr val="accent1"/>
            </a:solidFill>
          </a:ln>
        </p:spPr>
        <p:txBody>
          <a:bodyPr wrap="square">
            <a:spAutoFit/>
          </a:bodyPr>
          <a:lstStyle/>
          <a:p>
            <a:r>
              <a:rPr lang="it-IT" sz="1400" b="1" dirty="0"/>
              <a:t>Indirette:</a:t>
            </a:r>
          </a:p>
          <a:p>
            <a:r>
              <a:rPr lang="it-IT" sz="1400" dirty="0"/>
              <a:t>Contatto con oggetti contaminati (telefoni, tastiere del computer </a:t>
            </a:r>
            <a:r>
              <a:rPr lang="it-IT" sz="1400" dirty="0" err="1"/>
              <a:t>ecc</a:t>
            </a:r>
            <a:r>
              <a:rPr lang="it-IT" sz="1400" dirty="0"/>
              <a:t>).</a:t>
            </a:r>
          </a:p>
          <a:p>
            <a:r>
              <a:rPr lang="it-IT" sz="1400" dirty="0"/>
              <a:t>Contatto con liquidi organici di un paziente (feci</a:t>
            </a:r>
            <a:r>
              <a:rPr lang="it-IT" sz="1400" dirty="0" smtClean="0"/>
              <a:t>).</a:t>
            </a:r>
            <a:endParaRPr lang="it-IT" sz="1400" dirty="0"/>
          </a:p>
        </p:txBody>
      </p:sp>
      <p:sp>
        <p:nvSpPr>
          <p:cNvPr id="6" name="Rettangolo 5"/>
          <p:cNvSpPr/>
          <p:nvPr/>
        </p:nvSpPr>
        <p:spPr>
          <a:xfrm>
            <a:off x="248214" y="2283997"/>
            <a:ext cx="9886385" cy="461665"/>
          </a:xfrm>
          <a:prstGeom prst="rect">
            <a:avLst/>
          </a:prstGeom>
        </p:spPr>
        <p:txBody>
          <a:bodyPr wrap="square">
            <a:spAutoFit/>
          </a:bodyPr>
          <a:lstStyle/>
          <a:p>
            <a:r>
              <a:rPr lang="it-IT" sz="1200" dirty="0" smtClean="0"/>
              <a:t>Per </a:t>
            </a:r>
            <a:r>
              <a:rPr lang="it-IT" sz="1200" dirty="0"/>
              <a:t>i coronavirus, il periodo di incubazione – ossia il lasso di tempo che intercorre tra l'esposizione a un agente infettivo e la comparsa dei primi sintomi – può variare da 1 a 14 giorni; mediamente, tuttavia, si attesta sui 5-7 giorni.</a:t>
            </a:r>
          </a:p>
        </p:txBody>
      </p:sp>
      <p:sp>
        <p:nvSpPr>
          <p:cNvPr id="9" name="Rettangolo 8"/>
          <p:cNvSpPr/>
          <p:nvPr/>
        </p:nvSpPr>
        <p:spPr>
          <a:xfrm>
            <a:off x="111843" y="302037"/>
            <a:ext cx="7263527" cy="523220"/>
          </a:xfrm>
          <a:prstGeom prst="rect">
            <a:avLst/>
          </a:prstGeom>
          <a:effectLst>
            <a:outerShdw blurRad="50800" dist="38100" dir="2700000" algn="tl" rotWithShape="0">
              <a:prstClr val="black">
                <a:alpha val="40000"/>
              </a:prstClr>
            </a:outerShdw>
          </a:effectLst>
        </p:spPr>
        <p:txBody>
          <a:bodyPr wrap="none">
            <a:spAutoFit/>
          </a:bodyPr>
          <a:lstStyle/>
          <a:p>
            <a:r>
              <a:rPr lang="it-IT" sz="2800" b="1" dirty="0">
                <a:ln>
                  <a:solidFill>
                    <a:schemeClr val="bg1"/>
                  </a:solidFill>
                </a:ln>
                <a:solidFill>
                  <a:srgbClr val="FF0000"/>
                </a:solidFill>
              </a:rPr>
              <a:t>Modalità di trasmissione </a:t>
            </a:r>
            <a:r>
              <a:rPr lang="it-IT" sz="2800" b="1" dirty="0" smtClean="0">
                <a:ln>
                  <a:solidFill>
                    <a:schemeClr val="bg1"/>
                  </a:solidFill>
                </a:ln>
                <a:solidFill>
                  <a:srgbClr val="FF0000"/>
                </a:solidFill>
              </a:rPr>
              <a:t>del </a:t>
            </a:r>
            <a:r>
              <a:rPr lang="it-IT" sz="2800" b="1" dirty="0">
                <a:ln>
                  <a:solidFill>
                    <a:schemeClr val="bg1"/>
                  </a:solidFill>
                </a:ln>
                <a:solidFill>
                  <a:srgbClr val="FF0000"/>
                </a:solidFill>
              </a:rPr>
              <a:t>coronavirus:</a:t>
            </a:r>
          </a:p>
        </p:txBody>
      </p:sp>
      <p:sp>
        <p:nvSpPr>
          <p:cNvPr id="7" name="CasellaDiTesto 6"/>
          <p:cNvSpPr txBox="1"/>
          <p:nvPr/>
        </p:nvSpPr>
        <p:spPr>
          <a:xfrm>
            <a:off x="298953" y="4097983"/>
            <a:ext cx="10358551" cy="2554545"/>
          </a:xfrm>
          <a:prstGeom prst="rect">
            <a:avLst/>
          </a:prstGeom>
          <a:noFill/>
        </p:spPr>
        <p:txBody>
          <a:bodyPr wrap="square" rtlCol="0">
            <a:spAutoFit/>
          </a:bodyPr>
          <a:lstStyle/>
          <a:p>
            <a:pPr marL="342900" indent="-342900">
              <a:buFont typeface="+mj-lt"/>
              <a:buAutoNum type="arabicPeriod"/>
            </a:pPr>
            <a:r>
              <a:rPr lang="it-IT" sz="1600" dirty="0" smtClean="0"/>
              <a:t>Lavati spesso le mani</a:t>
            </a:r>
          </a:p>
          <a:p>
            <a:pPr marL="342900" indent="-342900">
              <a:buFont typeface="+mj-lt"/>
              <a:buAutoNum type="arabicPeriod"/>
            </a:pPr>
            <a:r>
              <a:rPr lang="it-IT" sz="1600" dirty="0" smtClean="0"/>
              <a:t>Evita il contatto ravvicinato con persone</a:t>
            </a:r>
          </a:p>
          <a:p>
            <a:pPr marL="342900" indent="-342900">
              <a:buFont typeface="+mj-lt"/>
              <a:buAutoNum type="arabicPeriod"/>
            </a:pPr>
            <a:r>
              <a:rPr lang="it-IT" sz="1600" dirty="0" smtClean="0"/>
              <a:t>Non toccarti occhi, naso e bocca con le mani</a:t>
            </a:r>
          </a:p>
          <a:p>
            <a:pPr marL="342900" indent="-342900">
              <a:buFont typeface="+mj-lt"/>
              <a:buAutoNum type="arabicPeriod"/>
            </a:pPr>
            <a:r>
              <a:rPr lang="it-IT" sz="1600" dirty="0" smtClean="0"/>
              <a:t>Copri bocca e naso se starnutisci o tossisci</a:t>
            </a:r>
          </a:p>
          <a:p>
            <a:pPr marL="342900" indent="-342900">
              <a:buFont typeface="+mj-lt"/>
              <a:buAutoNum type="arabicPeriod"/>
            </a:pPr>
            <a:r>
              <a:rPr lang="it-IT" sz="1600" dirty="0" smtClean="0"/>
              <a:t>Non prendere farmaci antivirali né antibiotici, a meno che siano prescritti dal medico</a:t>
            </a:r>
          </a:p>
          <a:p>
            <a:pPr marL="342900" indent="-342900">
              <a:buFont typeface="+mj-lt"/>
              <a:buAutoNum type="arabicPeriod"/>
            </a:pPr>
            <a:r>
              <a:rPr lang="it-IT" sz="1600" dirty="0" smtClean="0"/>
              <a:t>Pulisci le superfici con disinfettanti a base di cloro o alcol </a:t>
            </a:r>
          </a:p>
          <a:p>
            <a:pPr marL="342900" indent="-342900">
              <a:buFont typeface="+mj-lt"/>
              <a:buAutoNum type="arabicPeriod"/>
            </a:pPr>
            <a:r>
              <a:rPr lang="it-IT" sz="1600" dirty="0" smtClean="0"/>
              <a:t>Usa la mascherina solo se sospetti di essere malato o assisti persone malate </a:t>
            </a:r>
          </a:p>
          <a:p>
            <a:pPr marL="342900" indent="-342900">
              <a:buFont typeface="+mj-lt"/>
              <a:buAutoNum type="arabicPeriod"/>
            </a:pPr>
            <a:r>
              <a:rPr lang="it-IT" sz="1600" dirty="0" smtClean="0"/>
              <a:t> I prodotti made in China e i pacchi ricevuti dalla Cina non sono pericolosi</a:t>
            </a:r>
          </a:p>
          <a:p>
            <a:pPr marL="342900" indent="-342900">
              <a:buFont typeface="+mj-lt"/>
              <a:buAutoNum type="arabicPeriod"/>
            </a:pPr>
            <a:r>
              <a:rPr lang="it-IT" sz="1600" dirty="0" smtClean="0"/>
              <a:t>Gli animali da compagnia non diffondono il coronavirus.</a:t>
            </a:r>
          </a:p>
          <a:p>
            <a:pPr marL="342900" indent="-342900">
              <a:buFont typeface="+mj-lt"/>
              <a:buAutoNum type="arabicPeriod"/>
            </a:pPr>
            <a:r>
              <a:rPr lang="it-IT" sz="1600" dirty="0" smtClean="0"/>
              <a:t>Contatta il numero 1500 se hai febbre o tosse e sei tornato dalla Cina da meno di 14 giorni</a:t>
            </a:r>
            <a:endParaRPr lang="it-IT" sz="1600" dirty="0"/>
          </a:p>
        </p:txBody>
      </p:sp>
      <p:sp>
        <p:nvSpPr>
          <p:cNvPr id="10" name="Rettangolo 9"/>
          <p:cNvSpPr/>
          <p:nvPr/>
        </p:nvSpPr>
        <p:spPr>
          <a:xfrm>
            <a:off x="111843" y="3428717"/>
            <a:ext cx="5529078" cy="646331"/>
          </a:xfrm>
          <a:prstGeom prst="rect">
            <a:avLst/>
          </a:prstGeom>
          <a:noFill/>
        </p:spPr>
        <p:txBody>
          <a:bodyPr wrap="none" lIns="91440" tIns="45720" rIns="91440" bIns="45720">
            <a:spAutoFit/>
          </a:bodyPr>
          <a:lstStyle/>
          <a:p>
            <a:pPr algn="ctr"/>
            <a:r>
              <a:rPr lang="it-IT" sz="36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Dieci regole da seguire:</a:t>
            </a:r>
            <a:endParaRPr lang="it-IT" sz="3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93205719"/>
      </p:ext>
    </p:extLst>
  </p:cSld>
  <p:clrMapOvr>
    <a:masterClrMapping/>
  </p:clrMapOvr>
  <p:transition spd="slow" advClick="0" advTm="60000">
    <p:push dir="u"/>
  </p:transition>
  <p:timing>
    <p:tnLst>
      <p:par>
        <p:cTn id="1" dur="indefinite" restart="never" nodeType="tmRoot"/>
      </p:par>
    </p:tnLst>
  </p:timing>
</p:sld>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0.xml><?xml version="1.0" encoding="utf-8"?>
<a:theme xmlns:a="http://schemas.openxmlformats.org/drawingml/2006/main" name="8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3580</TotalTime>
  <Words>5517</Words>
  <Application>Microsoft Office PowerPoint</Application>
  <PresentationFormat>Widescreen</PresentationFormat>
  <Paragraphs>220</Paragraphs>
  <Slides>28</Slides>
  <Notes>1</Notes>
  <HiddenSlides>0</HiddenSlides>
  <MMClips>18</MMClips>
  <ScaleCrop>false</ScaleCrop>
  <HeadingPairs>
    <vt:vector size="6" baseType="variant">
      <vt:variant>
        <vt:lpstr>Caratteri utilizzati</vt:lpstr>
      </vt:variant>
      <vt:variant>
        <vt:i4>8</vt:i4>
      </vt:variant>
      <vt:variant>
        <vt:lpstr>Tema</vt:lpstr>
      </vt:variant>
      <vt:variant>
        <vt:i4>17</vt:i4>
      </vt:variant>
      <vt:variant>
        <vt:lpstr>Titoli diapositive</vt:lpstr>
      </vt:variant>
      <vt:variant>
        <vt:i4>28</vt:i4>
      </vt:variant>
    </vt:vector>
  </HeadingPairs>
  <TitlesOfParts>
    <vt:vector size="53" baseType="lpstr">
      <vt:lpstr>Arial</vt:lpstr>
      <vt:lpstr>Bell MT</vt:lpstr>
      <vt:lpstr>Calibri</vt:lpstr>
      <vt:lpstr>Calibri Light</vt:lpstr>
      <vt:lpstr>Times New Roman</vt:lpstr>
      <vt:lpstr>Trebuchet MS</vt:lpstr>
      <vt:lpstr>Verdana</vt:lpstr>
      <vt:lpstr>Wingdings 3</vt:lpstr>
      <vt:lpstr>Sfaccettatura</vt:lpstr>
      <vt:lpstr>Tema di Office</vt:lpstr>
      <vt:lpstr>1_Tema di Office</vt:lpstr>
      <vt:lpstr>2_Tema di Office</vt:lpstr>
      <vt:lpstr>3_Tema di Office</vt:lpstr>
      <vt:lpstr>4_Tema di Office</vt:lpstr>
      <vt:lpstr>5_Tema di Office</vt:lpstr>
      <vt:lpstr>6_Tema di Office</vt:lpstr>
      <vt:lpstr>7_Tema di Office</vt:lpstr>
      <vt:lpstr>8_Tema di Office</vt:lpstr>
      <vt:lpstr>9_Tema di Office</vt:lpstr>
      <vt:lpstr>10_Tema di Office</vt:lpstr>
      <vt:lpstr>11_Tema di Office</vt:lpstr>
      <vt:lpstr>12_Tema di Office</vt:lpstr>
      <vt:lpstr>13_Tema di Office</vt:lpstr>
      <vt:lpstr>14_Tema di Office</vt:lpstr>
      <vt:lpstr>15_Tema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Piter &amp;Dalila &amp;Nello</dc:creator>
  <cp:lastModifiedBy>Piter &amp;Dalila &amp;Nello</cp:lastModifiedBy>
  <cp:revision>154</cp:revision>
  <dcterms:created xsi:type="dcterms:W3CDTF">2020-03-17T17:26:49Z</dcterms:created>
  <dcterms:modified xsi:type="dcterms:W3CDTF">2020-04-21T20:05:32Z</dcterms:modified>
</cp:coreProperties>
</file>