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2" r:id="rId5"/>
    <p:sldId id="259" r:id="rId6"/>
    <p:sldId id="260" r:id="rId7"/>
    <p:sldId id="263" r:id="rId8"/>
    <p:sldId id="261" r:id="rId9"/>
    <p:sldId id="265" r:id="rId10"/>
    <p:sldId id="264" r:id="rId11"/>
    <p:sldId id="266" r:id="rId12"/>
    <p:sldId id="267" r:id="rId13"/>
    <p:sldId id="269" r:id="rId14"/>
    <p:sldId id="268" r:id="rId15"/>
    <p:sldId id="270" r:id="rId16"/>
    <p:sldId id="273" r:id="rId17"/>
    <p:sldId id="272" r:id="rId18"/>
    <p:sldId id="274" r:id="rId19"/>
    <p:sldId id="271"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3231"/>
    <a:srgbClr val="6891C3"/>
    <a:srgbClr val="289E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1" autoAdjust="0"/>
    <p:restoredTop sz="94660"/>
  </p:normalViewPr>
  <p:slideViewPr>
    <p:cSldViewPr snapToGrid="0">
      <p:cViewPr varScale="1">
        <p:scale>
          <a:sx n="72" d="100"/>
          <a:sy n="72" d="100"/>
        </p:scale>
        <p:origin x="4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0AD9FB-3AD6-4B0C-901E-5F8076F9360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it-IT"/>
        </a:p>
      </dgm:t>
    </dgm:pt>
    <dgm:pt modelId="{737EA323-A7E4-470E-8882-9D933E35CEEF}">
      <dgm:prSet phldrT="[Testo]" custT="1"/>
      <dgm:spPr/>
      <dgm:t>
        <a:bodyPr/>
        <a:lstStyle/>
        <a:p>
          <a:r>
            <a:rPr lang="it-IT" sz="1200" b="1" i="1" dirty="0" smtClean="0"/>
            <a:t>21 FEBBRAIO </a:t>
          </a:r>
          <a:r>
            <a:rPr lang="it-IT" sz="1200" dirty="0" smtClean="0"/>
            <a:t>-  l’assessore al Welfare della Regione Lombardia, dà la notizia di un 38enne positivo al Covid-19 ricoverato all'ospedale di Codogno (Lodi). Nel corso della giornata salgono a 15 i contagiati in Lombardia. Si scopre un altro focolaio del virus, a Vo' Euganeo (Padova). In Veneto c'è anche il primo morto, un 78enne in ospedale a Padova. Sarà il primo di una lunga serie.</a:t>
          </a:r>
          <a:endParaRPr lang="it-IT" sz="1200" dirty="0"/>
        </a:p>
      </dgm:t>
    </dgm:pt>
    <dgm:pt modelId="{DED5E824-5BD7-40A3-8650-18F8587257FD}" type="parTrans" cxnId="{94378F77-4C0D-4510-9D77-3746A48B8471}">
      <dgm:prSet/>
      <dgm:spPr/>
      <dgm:t>
        <a:bodyPr/>
        <a:lstStyle/>
        <a:p>
          <a:endParaRPr lang="it-IT"/>
        </a:p>
      </dgm:t>
    </dgm:pt>
    <dgm:pt modelId="{ABB65A9F-84FB-4179-87BA-B5B81A19BEC7}" type="sibTrans" cxnId="{94378F77-4C0D-4510-9D77-3746A48B8471}">
      <dgm:prSet/>
      <dgm:spPr/>
      <dgm:t>
        <a:bodyPr/>
        <a:lstStyle/>
        <a:p>
          <a:endParaRPr lang="it-IT"/>
        </a:p>
      </dgm:t>
    </dgm:pt>
    <dgm:pt modelId="{81CFA8E1-3522-4260-A94B-B5375FF47CDB}">
      <dgm:prSet phldrT="[Testo]" custT="1"/>
      <dgm:spPr/>
      <dgm:t>
        <a:bodyPr/>
        <a:lstStyle/>
        <a:p>
          <a:pPr algn="ctr"/>
          <a:r>
            <a:rPr lang="it-IT" sz="1200" b="1" i="1" dirty="0" smtClean="0"/>
            <a:t>22 FEBBRAIO </a:t>
          </a:r>
          <a:r>
            <a:rPr lang="it-IT" sz="1200" dirty="0" smtClean="0"/>
            <a:t>- Si allarga la popolazione dei contagiati ed il Governo prende con un decreto le prime “misure speciali” per ora limitate alle aree focolaio, 11 comuni in tutto: dal divieto di allontanamento e di ingresso con sanzioni penali per chi viola le prescrizioni, allo stop alle gite scolastiche in Italia e all'estero, alla chiusura di scuole, negozi e musei.</a:t>
          </a:r>
        </a:p>
      </dgm:t>
    </dgm:pt>
    <dgm:pt modelId="{19FECDB9-0C7E-4DE6-8954-DC197BA70415}" type="parTrans" cxnId="{F2B390E4-E2A5-4A0E-A2A5-7F6812065575}">
      <dgm:prSet/>
      <dgm:spPr/>
      <dgm:t>
        <a:bodyPr/>
        <a:lstStyle/>
        <a:p>
          <a:endParaRPr lang="it-IT"/>
        </a:p>
      </dgm:t>
    </dgm:pt>
    <dgm:pt modelId="{96C7D8B9-C601-475F-AF54-23D763FFE16C}" type="sibTrans" cxnId="{F2B390E4-E2A5-4A0E-A2A5-7F6812065575}">
      <dgm:prSet/>
      <dgm:spPr/>
      <dgm:t>
        <a:bodyPr/>
        <a:lstStyle/>
        <a:p>
          <a:endParaRPr lang="it-IT"/>
        </a:p>
      </dgm:t>
    </dgm:pt>
    <dgm:pt modelId="{0A6C45C3-392B-4743-85F4-CDC95F6DBCDC}">
      <dgm:prSet phldrT="[Testo]" custT="1"/>
      <dgm:spPr/>
      <dgm:t>
        <a:bodyPr/>
        <a:lstStyle/>
        <a:p>
          <a:r>
            <a:rPr lang="it-IT" sz="1200" b="1" i="1" dirty="0" smtClean="0"/>
            <a:t>25 FEBBRAIO</a:t>
          </a:r>
          <a:r>
            <a:rPr lang="it-IT" sz="1200" dirty="0" smtClean="0"/>
            <a:t> - Il contagio si allarga ad altre regioni: i contagiati salgono a 328, 11 le vittime ed il Governo attua una nuova stretta con un secondo decreto che estende ad Emilia Romagna, Friuli Venezia Giulia, Lombardia, Veneto, Piemonte e Liguria, le misure in vigore per gli 11 comuni-focolaio.</a:t>
          </a:r>
        </a:p>
      </dgm:t>
    </dgm:pt>
    <dgm:pt modelId="{4FD895FB-1C5C-4787-A203-98C80A0F9AE1}" type="parTrans" cxnId="{EE6B93DD-52A0-4A81-82DC-9404267F54DA}">
      <dgm:prSet/>
      <dgm:spPr/>
      <dgm:t>
        <a:bodyPr/>
        <a:lstStyle/>
        <a:p>
          <a:endParaRPr lang="it-IT"/>
        </a:p>
      </dgm:t>
    </dgm:pt>
    <dgm:pt modelId="{AABDDA09-D127-48E7-B454-C1BFD1A3E958}" type="sibTrans" cxnId="{EE6B93DD-52A0-4A81-82DC-9404267F54DA}">
      <dgm:prSet/>
      <dgm:spPr/>
      <dgm:t>
        <a:bodyPr/>
        <a:lstStyle/>
        <a:p>
          <a:endParaRPr lang="it-IT"/>
        </a:p>
      </dgm:t>
    </dgm:pt>
    <dgm:pt modelId="{96A9D776-23CE-4629-A9A5-30284BFE7DB6}">
      <dgm:prSet phldrT="[Testo]" custT="1"/>
      <dgm:spPr/>
      <dgm:t>
        <a:bodyPr/>
        <a:lstStyle/>
        <a:p>
          <a:r>
            <a:rPr lang="it-IT" sz="1200" b="1" i="1" dirty="0" smtClean="0"/>
            <a:t>4 MARZO </a:t>
          </a:r>
          <a:r>
            <a:rPr lang="it-IT" sz="1200" dirty="0" smtClean="0"/>
            <a:t>- Non si arresta il contagio: le vittime divengono 100 e il premier Conte firma un nuovo decreto che prevede lo stop fino al 15 marzo per università e scuole in tutta Italia. Forti restrizioni anche per teatri, cinema e manifestazioni</a:t>
          </a:r>
          <a:endParaRPr lang="it-IT" sz="1200" dirty="0"/>
        </a:p>
      </dgm:t>
    </dgm:pt>
    <dgm:pt modelId="{F33A4964-CFF1-4FA5-B31C-2AB6F32DCAF1}" type="parTrans" cxnId="{9AB88FDD-DA51-467F-B372-5EB542ECA5E9}">
      <dgm:prSet/>
      <dgm:spPr/>
      <dgm:t>
        <a:bodyPr/>
        <a:lstStyle/>
        <a:p>
          <a:endParaRPr lang="it-IT"/>
        </a:p>
      </dgm:t>
    </dgm:pt>
    <dgm:pt modelId="{ECE4F266-EDD3-4996-BB21-B1376B98FC17}" type="sibTrans" cxnId="{9AB88FDD-DA51-467F-B372-5EB542ECA5E9}">
      <dgm:prSet/>
      <dgm:spPr/>
      <dgm:t>
        <a:bodyPr/>
        <a:lstStyle/>
        <a:p>
          <a:endParaRPr lang="it-IT"/>
        </a:p>
      </dgm:t>
    </dgm:pt>
    <dgm:pt modelId="{96F6D8F5-3BAD-40C3-85A0-7B5B71E9B156}">
      <dgm:prSet phldrT="[Testo]" custT="1"/>
      <dgm:spPr/>
      <dgm:t>
        <a:bodyPr/>
        <a:lstStyle/>
        <a:p>
          <a:r>
            <a:rPr lang="it-IT" sz="1200" b="1" i="1" dirty="0" smtClean="0"/>
            <a:t>7</a:t>
          </a:r>
          <a:r>
            <a:rPr lang="it-IT" sz="1200" b="0" i="0" dirty="0" smtClean="0"/>
            <a:t> </a:t>
          </a:r>
          <a:r>
            <a:rPr lang="it-IT" sz="1200" b="1" i="1" dirty="0" smtClean="0"/>
            <a:t>- 8 MARZO </a:t>
          </a:r>
          <a:r>
            <a:rPr lang="it-IT" sz="1200" dirty="0" smtClean="0"/>
            <a:t>- Nella notte ancora un decreto per vietare ogni spostamento in Lombardia e in 14 province di Veneto, Emilia Romagna, Piemonte, Marche. Nella notte dell’8 molti fuggono verso il Sud assalendo i treni.</a:t>
          </a:r>
          <a:endParaRPr lang="it-IT" sz="1200" dirty="0"/>
        </a:p>
      </dgm:t>
    </dgm:pt>
    <dgm:pt modelId="{ADBFA1E3-F01A-4B15-AA00-355B9C846C9F}" type="parTrans" cxnId="{B561C897-E6E6-4E79-88DD-B27E4D152ABD}">
      <dgm:prSet/>
      <dgm:spPr/>
      <dgm:t>
        <a:bodyPr/>
        <a:lstStyle/>
        <a:p>
          <a:endParaRPr lang="it-IT"/>
        </a:p>
      </dgm:t>
    </dgm:pt>
    <dgm:pt modelId="{F5D3B668-E8E3-4329-BCDA-3B3765F7E6A2}" type="sibTrans" cxnId="{B561C897-E6E6-4E79-88DD-B27E4D152ABD}">
      <dgm:prSet/>
      <dgm:spPr/>
      <dgm:t>
        <a:bodyPr/>
        <a:lstStyle/>
        <a:p>
          <a:endParaRPr lang="it-IT"/>
        </a:p>
      </dgm:t>
    </dgm:pt>
    <dgm:pt modelId="{2724F71F-8442-48F2-A48D-2C56E2286788}">
      <dgm:prSet phldrT="[Testo]" custT="1"/>
      <dgm:spPr/>
      <dgm:t>
        <a:bodyPr/>
        <a:lstStyle/>
        <a:p>
          <a:r>
            <a:rPr lang="it-IT" sz="1200" b="1" i="1" dirty="0" smtClean="0"/>
            <a:t>11 MARZO </a:t>
          </a:r>
          <a:r>
            <a:rPr lang="it-IT" sz="1200" dirty="0" smtClean="0"/>
            <a:t>- Un altro decreto, con lo slogan "IO RESTO A CASA" estende a tutto il territorio nazionale quanto previsto per le 'zone rosse'. L'Italia è in clausura.</a:t>
          </a:r>
          <a:endParaRPr lang="it-IT" sz="1200" dirty="0"/>
        </a:p>
      </dgm:t>
    </dgm:pt>
    <dgm:pt modelId="{F4E5D962-EE18-404E-8328-B328A82A14F1}" type="parTrans" cxnId="{F0862A7A-7E4D-45FE-938F-FF53E141622B}">
      <dgm:prSet/>
      <dgm:spPr/>
      <dgm:t>
        <a:bodyPr/>
        <a:lstStyle/>
        <a:p>
          <a:endParaRPr lang="it-IT"/>
        </a:p>
      </dgm:t>
    </dgm:pt>
    <dgm:pt modelId="{F57CBE82-D911-4BA5-8435-598FDE1B0A6C}" type="sibTrans" cxnId="{F0862A7A-7E4D-45FE-938F-FF53E141622B}">
      <dgm:prSet/>
      <dgm:spPr/>
      <dgm:t>
        <a:bodyPr/>
        <a:lstStyle/>
        <a:p>
          <a:endParaRPr lang="it-IT"/>
        </a:p>
      </dgm:t>
    </dgm:pt>
    <dgm:pt modelId="{D27F3585-37AB-42F0-97E8-AF12EC7C15FF}">
      <dgm:prSet phldrT="[Testo]" custT="1"/>
      <dgm:spPr/>
      <dgm:t>
        <a:bodyPr/>
        <a:lstStyle/>
        <a:p>
          <a:r>
            <a:rPr lang="it-IT" sz="1200" b="1" i="1" dirty="0" smtClean="0"/>
            <a:t>12 MARZO </a:t>
          </a:r>
          <a:r>
            <a:rPr lang="it-IT" sz="1200" dirty="0" smtClean="0"/>
            <a:t>- Si supera la quota dei mille morti, i malati sono quasi 13mila.</a:t>
          </a:r>
        </a:p>
      </dgm:t>
    </dgm:pt>
    <dgm:pt modelId="{B4776087-4DA0-498D-B48C-E3335DD4EB07}" type="parTrans" cxnId="{E9653309-7F37-4D7E-963A-5985C9B13463}">
      <dgm:prSet/>
      <dgm:spPr/>
      <dgm:t>
        <a:bodyPr/>
        <a:lstStyle/>
        <a:p>
          <a:endParaRPr lang="it-IT"/>
        </a:p>
      </dgm:t>
    </dgm:pt>
    <dgm:pt modelId="{7BE162A7-E49B-47A2-8089-3F91F4CE07AB}" type="sibTrans" cxnId="{E9653309-7F37-4D7E-963A-5985C9B13463}">
      <dgm:prSet/>
      <dgm:spPr/>
      <dgm:t>
        <a:bodyPr/>
        <a:lstStyle/>
        <a:p>
          <a:endParaRPr lang="it-IT"/>
        </a:p>
      </dgm:t>
    </dgm:pt>
    <dgm:pt modelId="{3E33CF03-E641-4695-A7FB-03A2A9F75F73}">
      <dgm:prSet phldrT="[Testo]" custT="1"/>
      <dgm:spPr/>
      <dgm:t>
        <a:bodyPr/>
        <a:lstStyle/>
        <a:p>
          <a:r>
            <a:rPr lang="it-IT" sz="1200" b="1" i="1" dirty="0" smtClean="0"/>
            <a:t>18 MARZO </a:t>
          </a:r>
          <a:r>
            <a:rPr lang="it-IT" sz="1200" dirty="0" smtClean="0"/>
            <a:t>- A Bergamo non c'è più posto nei cimiteri  così i camion dell'Esercito  trasportano le salme verso altre regioni. Intanto, il Governo vara il 'Cura Italia', decreto con una nuova serie di misure - molte economiche – per l'emergenza. </a:t>
          </a:r>
          <a:endParaRPr lang="it-IT" sz="1200" dirty="0"/>
        </a:p>
      </dgm:t>
    </dgm:pt>
    <dgm:pt modelId="{F8FF61F6-8929-490C-AEB3-348006CDCB78}" type="parTrans" cxnId="{886D0A4E-C9B4-4748-8DFF-380AE3D90679}">
      <dgm:prSet/>
      <dgm:spPr/>
      <dgm:t>
        <a:bodyPr/>
        <a:lstStyle/>
        <a:p>
          <a:endParaRPr lang="it-IT"/>
        </a:p>
      </dgm:t>
    </dgm:pt>
    <dgm:pt modelId="{3BA72848-8681-4D2A-8486-9B1630F44651}" type="sibTrans" cxnId="{886D0A4E-C9B4-4748-8DFF-380AE3D90679}">
      <dgm:prSet/>
      <dgm:spPr/>
      <dgm:t>
        <a:bodyPr/>
        <a:lstStyle/>
        <a:p>
          <a:endParaRPr lang="it-IT"/>
        </a:p>
      </dgm:t>
    </dgm:pt>
    <dgm:pt modelId="{52F4FBD0-3881-4A34-9431-2FED882500AA}">
      <dgm:prSet phldrT="[Testo]" custT="1"/>
      <dgm:spPr/>
      <dgm:t>
        <a:bodyPr/>
        <a:lstStyle/>
        <a:p>
          <a:r>
            <a:rPr lang="it-IT" sz="1200" b="1" i="1" dirty="0" smtClean="0"/>
            <a:t>19 MARZO </a:t>
          </a:r>
          <a:r>
            <a:rPr lang="it-IT" sz="1200" dirty="0" smtClean="0"/>
            <a:t>- Con 3.405 vittime, l'Italia supera la Cina nella conta dei morti per il Covid-19. I positivi sono diventati oltre 33mila.</a:t>
          </a:r>
          <a:endParaRPr lang="it-IT" sz="1200" dirty="0"/>
        </a:p>
      </dgm:t>
    </dgm:pt>
    <dgm:pt modelId="{3DB4AC43-E13C-4253-B7B5-6786F941669B}" type="parTrans" cxnId="{A9C160EF-8B8C-45C4-89BC-E3A3DDB25D89}">
      <dgm:prSet/>
      <dgm:spPr/>
      <dgm:t>
        <a:bodyPr/>
        <a:lstStyle/>
        <a:p>
          <a:endParaRPr lang="it-IT"/>
        </a:p>
      </dgm:t>
    </dgm:pt>
    <dgm:pt modelId="{485C6D8A-E433-41F7-A1A3-789E9BC89455}" type="sibTrans" cxnId="{A9C160EF-8B8C-45C4-89BC-E3A3DDB25D89}">
      <dgm:prSet/>
      <dgm:spPr/>
      <dgm:t>
        <a:bodyPr/>
        <a:lstStyle/>
        <a:p>
          <a:endParaRPr lang="it-IT"/>
        </a:p>
      </dgm:t>
    </dgm:pt>
    <dgm:pt modelId="{998E59DA-703B-4365-A73B-545D4655B804}">
      <dgm:prSet custT="1"/>
      <dgm:spPr/>
      <dgm:t>
        <a:bodyPr/>
        <a:lstStyle/>
        <a:p>
          <a:r>
            <a:rPr lang="it-IT" sz="1200" b="1" i="1" dirty="0" smtClean="0"/>
            <a:t>20 MARZO </a:t>
          </a:r>
          <a:r>
            <a:rPr lang="it-IT" sz="1200" dirty="0" smtClean="0"/>
            <a:t>- I morti e i malati sono rispettivamente 4.032 e 37.860, con un incremento rispetto a mercoledì di 627 i primi e 4.670 i secondi. È il maggior incremento dall’inizio dell’emergenza.</a:t>
          </a:r>
          <a:endParaRPr lang="it-IT" sz="1200" dirty="0"/>
        </a:p>
      </dgm:t>
    </dgm:pt>
    <dgm:pt modelId="{0918B051-D17B-41DE-80A7-6B2768AD47E1}" type="parTrans" cxnId="{F3644418-174D-4ECE-90AD-028134657C85}">
      <dgm:prSet/>
      <dgm:spPr/>
      <dgm:t>
        <a:bodyPr/>
        <a:lstStyle/>
        <a:p>
          <a:endParaRPr lang="it-IT"/>
        </a:p>
      </dgm:t>
    </dgm:pt>
    <dgm:pt modelId="{8E5A9D2F-9C30-4866-A8A5-23810C7187C2}" type="sibTrans" cxnId="{F3644418-174D-4ECE-90AD-028134657C85}">
      <dgm:prSet/>
      <dgm:spPr/>
      <dgm:t>
        <a:bodyPr/>
        <a:lstStyle/>
        <a:p>
          <a:endParaRPr lang="it-IT"/>
        </a:p>
      </dgm:t>
    </dgm:pt>
    <dgm:pt modelId="{754A1468-9E83-4F26-A258-B26079EAAF61}">
      <dgm:prSet custT="1"/>
      <dgm:spPr/>
      <dgm:t>
        <a:bodyPr/>
        <a:lstStyle/>
        <a:p>
          <a:r>
            <a:rPr lang="it-IT" sz="1200" b="1" i="1" dirty="0" smtClean="0"/>
            <a:t>22 MARZO- </a:t>
          </a:r>
          <a:r>
            <a:rPr lang="it-IT" sz="1200" b="0" i="0" dirty="0" smtClean="0"/>
            <a:t>Con un ulteriore decreto </a:t>
          </a:r>
          <a:r>
            <a:rPr lang="it-IT" sz="1200" dirty="0" smtClean="0"/>
            <a:t>sono sospese tutte le attività produttive industriali e commerciali, ad eccezione delle attività produttive ritenute essenziali.</a:t>
          </a:r>
          <a:endParaRPr lang="it-IT" sz="1200" dirty="0"/>
        </a:p>
      </dgm:t>
    </dgm:pt>
    <dgm:pt modelId="{986B01AC-D770-43ED-8390-D82AF2E912AB}" type="parTrans" cxnId="{06DDD086-3292-4340-BADC-AC38D9A320E7}">
      <dgm:prSet/>
      <dgm:spPr/>
      <dgm:t>
        <a:bodyPr/>
        <a:lstStyle/>
        <a:p>
          <a:endParaRPr lang="it-IT"/>
        </a:p>
      </dgm:t>
    </dgm:pt>
    <dgm:pt modelId="{8DBDF64D-4350-41AC-859F-1989DB87C504}" type="sibTrans" cxnId="{06DDD086-3292-4340-BADC-AC38D9A320E7}">
      <dgm:prSet/>
      <dgm:spPr/>
      <dgm:t>
        <a:bodyPr/>
        <a:lstStyle/>
        <a:p>
          <a:endParaRPr lang="it-IT"/>
        </a:p>
      </dgm:t>
    </dgm:pt>
    <dgm:pt modelId="{1C6CD90A-C3B5-484D-9DC1-D6BE47AF13A3}">
      <dgm:prSet custT="1"/>
      <dgm:spPr/>
      <dgm:t>
        <a:bodyPr/>
        <a:lstStyle/>
        <a:p>
          <a:r>
            <a:rPr lang="it-IT" sz="1200" b="1" i="1" dirty="0" smtClean="0"/>
            <a:t>30 MARZO- </a:t>
          </a:r>
          <a:r>
            <a:rPr lang="it-IT" sz="1200" dirty="0" smtClean="0"/>
            <a:t>Il ministro Speranza afferma che le misure saranno prolungate fino al 14 aprile, a cui seguirà una ripartenza lenta. Ma il governo teme i ponti di primavera. Conte dice infatti che si tratta di previsioni premature</a:t>
          </a:r>
          <a:endParaRPr lang="it-IT" sz="1000" dirty="0" smtClean="0"/>
        </a:p>
      </dgm:t>
    </dgm:pt>
    <dgm:pt modelId="{06BEA808-57B7-418B-AC37-8CD309EC9F38}" type="parTrans" cxnId="{A7DAE461-5B90-47DA-BB36-1514E1D32FF8}">
      <dgm:prSet/>
      <dgm:spPr/>
      <dgm:t>
        <a:bodyPr/>
        <a:lstStyle/>
        <a:p>
          <a:endParaRPr lang="it-IT"/>
        </a:p>
      </dgm:t>
    </dgm:pt>
    <dgm:pt modelId="{82901387-845C-4B7C-825C-DB6C5E661BFE}" type="sibTrans" cxnId="{A7DAE461-5B90-47DA-BB36-1514E1D32FF8}">
      <dgm:prSet/>
      <dgm:spPr/>
      <dgm:t>
        <a:bodyPr/>
        <a:lstStyle/>
        <a:p>
          <a:endParaRPr lang="it-IT"/>
        </a:p>
      </dgm:t>
    </dgm:pt>
    <dgm:pt modelId="{54C9B59E-5F4A-460C-B9B3-3320C9D0F185}">
      <dgm:prSet custT="1"/>
      <dgm:spPr/>
      <dgm:t>
        <a:bodyPr/>
        <a:lstStyle/>
        <a:p>
          <a:r>
            <a:rPr lang="it-IT" sz="1200" dirty="0" smtClean="0"/>
            <a:t>1 APRILE- A confermare le parole del ministro Speranza è il nuovo decreto, firmato dal premier Conte, con il quale è sancita la proroga di tutte le misure sino ad ora adottate fino al 13 aprile.</a:t>
          </a:r>
          <a:endParaRPr lang="it-IT" sz="1200" dirty="0"/>
        </a:p>
      </dgm:t>
    </dgm:pt>
    <dgm:pt modelId="{3AAD247C-EC37-46D0-8642-FDBCAF65856D}" type="parTrans" cxnId="{0C766F4C-CB03-4B27-94F0-50BD2D8C1BDB}">
      <dgm:prSet/>
      <dgm:spPr/>
      <dgm:t>
        <a:bodyPr/>
        <a:lstStyle/>
        <a:p>
          <a:endParaRPr lang="it-IT"/>
        </a:p>
      </dgm:t>
    </dgm:pt>
    <dgm:pt modelId="{9A9F9F47-3508-4C3E-AFDE-0644BD199D50}" type="sibTrans" cxnId="{0C766F4C-CB03-4B27-94F0-50BD2D8C1BDB}">
      <dgm:prSet/>
      <dgm:spPr/>
      <dgm:t>
        <a:bodyPr/>
        <a:lstStyle/>
        <a:p>
          <a:endParaRPr lang="it-IT"/>
        </a:p>
      </dgm:t>
    </dgm:pt>
    <dgm:pt modelId="{EB618A01-78BA-461F-8DCA-A892B0ECB5D8}" type="pres">
      <dgm:prSet presAssocID="{A00AD9FB-3AD6-4B0C-901E-5F8076F93603}" presName="Name0" presStyleCnt="0">
        <dgm:presLayoutVars>
          <dgm:dir/>
          <dgm:resizeHandles val="exact"/>
        </dgm:presLayoutVars>
      </dgm:prSet>
      <dgm:spPr/>
      <dgm:t>
        <a:bodyPr/>
        <a:lstStyle/>
        <a:p>
          <a:endParaRPr lang="it-IT"/>
        </a:p>
      </dgm:t>
    </dgm:pt>
    <dgm:pt modelId="{52C4DFB5-ECB0-441F-9295-2029DD318325}" type="pres">
      <dgm:prSet presAssocID="{737EA323-A7E4-470E-8882-9D933E35CEEF}" presName="node" presStyleLbl="node1" presStyleIdx="0" presStyleCnt="13" custScaleX="147928" custScaleY="154348">
        <dgm:presLayoutVars>
          <dgm:bulletEnabled val="1"/>
        </dgm:presLayoutVars>
      </dgm:prSet>
      <dgm:spPr/>
      <dgm:t>
        <a:bodyPr/>
        <a:lstStyle/>
        <a:p>
          <a:endParaRPr lang="it-IT"/>
        </a:p>
      </dgm:t>
    </dgm:pt>
    <dgm:pt modelId="{6B3E9446-5238-45AE-A19C-853CBFA3BE93}" type="pres">
      <dgm:prSet presAssocID="{ABB65A9F-84FB-4179-87BA-B5B81A19BEC7}" presName="sibTrans" presStyleLbl="sibTrans1D1" presStyleIdx="0" presStyleCnt="12"/>
      <dgm:spPr/>
      <dgm:t>
        <a:bodyPr/>
        <a:lstStyle/>
        <a:p>
          <a:endParaRPr lang="it-IT"/>
        </a:p>
      </dgm:t>
    </dgm:pt>
    <dgm:pt modelId="{E2C995DC-8A3C-4946-A85D-1A0A6901F57C}" type="pres">
      <dgm:prSet presAssocID="{ABB65A9F-84FB-4179-87BA-B5B81A19BEC7}" presName="connectorText" presStyleLbl="sibTrans1D1" presStyleIdx="0" presStyleCnt="12"/>
      <dgm:spPr/>
      <dgm:t>
        <a:bodyPr/>
        <a:lstStyle/>
        <a:p>
          <a:endParaRPr lang="it-IT"/>
        </a:p>
      </dgm:t>
    </dgm:pt>
    <dgm:pt modelId="{5740BE48-45CF-49B9-83A7-CD225A8A3C07}" type="pres">
      <dgm:prSet presAssocID="{81CFA8E1-3522-4260-A94B-B5375FF47CDB}" presName="node" presStyleLbl="node1" presStyleIdx="1" presStyleCnt="13" custScaleX="142550" custScaleY="161131">
        <dgm:presLayoutVars>
          <dgm:bulletEnabled val="1"/>
        </dgm:presLayoutVars>
      </dgm:prSet>
      <dgm:spPr/>
      <dgm:t>
        <a:bodyPr/>
        <a:lstStyle/>
        <a:p>
          <a:endParaRPr lang="it-IT"/>
        </a:p>
      </dgm:t>
    </dgm:pt>
    <dgm:pt modelId="{B96DB7CD-D5BB-4711-81D9-B190C2743071}" type="pres">
      <dgm:prSet presAssocID="{96C7D8B9-C601-475F-AF54-23D763FFE16C}" presName="sibTrans" presStyleLbl="sibTrans1D1" presStyleIdx="1" presStyleCnt="12"/>
      <dgm:spPr/>
      <dgm:t>
        <a:bodyPr/>
        <a:lstStyle/>
        <a:p>
          <a:endParaRPr lang="it-IT"/>
        </a:p>
      </dgm:t>
    </dgm:pt>
    <dgm:pt modelId="{B1A30E51-C0A1-4DEE-87C0-ECF5E794CEA5}" type="pres">
      <dgm:prSet presAssocID="{96C7D8B9-C601-475F-AF54-23D763FFE16C}" presName="connectorText" presStyleLbl="sibTrans1D1" presStyleIdx="1" presStyleCnt="12"/>
      <dgm:spPr/>
      <dgm:t>
        <a:bodyPr/>
        <a:lstStyle/>
        <a:p>
          <a:endParaRPr lang="it-IT"/>
        </a:p>
      </dgm:t>
    </dgm:pt>
    <dgm:pt modelId="{8F1E671A-7645-49FE-BAD4-5375212525CE}" type="pres">
      <dgm:prSet presAssocID="{0A6C45C3-392B-4743-85F4-CDC95F6DBCDC}" presName="node" presStyleLbl="node1" presStyleIdx="2" presStyleCnt="13" custScaleX="117144" custScaleY="151720">
        <dgm:presLayoutVars>
          <dgm:bulletEnabled val="1"/>
        </dgm:presLayoutVars>
      </dgm:prSet>
      <dgm:spPr/>
      <dgm:t>
        <a:bodyPr/>
        <a:lstStyle/>
        <a:p>
          <a:endParaRPr lang="it-IT"/>
        </a:p>
      </dgm:t>
    </dgm:pt>
    <dgm:pt modelId="{65910E02-ACA8-4A48-A224-97FFBFB63F5B}" type="pres">
      <dgm:prSet presAssocID="{AABDDA09-D127-48E7-B454-C1BFD1A3E958}" presName="sibTrans" presStyleLbl="sibTrans1D1" presStyleIdx="2" presStyleCnt="12"/>
      <dgm:spPr/>
      <dgm:t>
        <a:bodyPr/>
        <a:lstStyle/>
        <a:p>
          <a:endParaRPr lang="it-IT"/>
        </a:p>
      </dgm:t>
    </dgm:pt>
    <dgm:pt modelId="{837C21AE-D18E-448A-B8A5-7AF9D49A5400}" type="pres">
      <dgm:prSet presAssocID="{AABDDA09-D127-48E7-B454-C1BFD1A3E958}" presName="connectorText" presStyleLbl="sibTrans1D1" presStyleIdx="2" presStyleCnt="12"/>
      <dgm:spPr/>
      <dgm:t>
        <a:bodyPr/>
        <a:lstStyle/>
        <a:p>
          <a:endParaRPr lang="it-IT"/>
        </a:p>
      </dgm:t>
    </dgm:pt>
    <dgm:pt modelId="{530ECF91-D8E2-4E59-B66F-3977817D6A0A}" type="pres">
      <dgm:prSet presAssocID="{96A9D776-23CE-4629-A9A5-30284BFE7DB6}" presName="node" presStyleLbl="node1" presStyleIdx="3" presStyleCnt="13" custScaleX="135856" custScaleY="115588">
        <dgm:presLayoutVars>
          <dgm:bulletEnabled val="1"/>
        </dgm:presLayoutVars>
      </dgm:prSet>
      <dgm:spPr/>
      <dgm:t>
        <a:bodyPr/>
        <a:lstStyle/>
        <a:p>
          <a:endParaRPr lang="it-IT"/>
        </a:p>
      </dgm:t>
    </dgm:pt>
    <dgm:pt modelId="{A5292E30-1B06-46EA-8B39-AF7A91F042D1}" type="pres">
      <dgm:prSet presAssocID="{ECE4F266-EDD3-4996-BB21-B1376B98FC17}" presName="sibTrans" presStyleLbl="sibTrans1D1" presStyleIdx="3" presStyleCnt="12"/>
      <dgm:spPr/>
      <dgm:t>
        <a:bodyPr/>
        <a:lstStyle/>
        <a:p>
          <a:endParaRPr lang="it-IT"/>
        </a:p>
      </dgm:t>
    </dgm:pt>
    <dgm:pt modelId="{46E3AA0A-744C-4771-B894-387A2D54AC4F}" type="pres">
      <dgm:prSet presAssocID="{ECE4F266-EDD3-4996-BB21-B1376B98FC17}" presName="connectorText" presStyleLbl="sibTrans1D1" presStyleIdx="3" presStyleCnt="12"/>
      <dgm:spPr/>
      <dgm:t>
        <a:bodyPr/>
        <a:lstStyle/>
        <a:p>
          <a:endParaRPr lang="it-IT"/>
        </a:p>
      </dgm:t>
    </dgm:pt>
    <dgm:pt modelId="{E8988B85-253F-4BC2-A96E-9192FC470AAB}" type="pres">
      <dgm:prSet presAssocID="{96F6D8F5-3BAD-40C3-85A0-7B5B71E9B156}" presName="node" presStyleLbl="node1" presStyleIdx="4" presStyleCnt="13" custScaleX="113712" custScaleY="122644">
        <dgm:presLayoutVars>
          <dgm:bulletEnabled val="1"/>
        </dgm:presLayoutVars>
      </dgm:prSet>
      <dgm:spPr/>
      <dgm:t>
        <a:bodyPr/>
        <a:lstStyle/>
        <a:p>
          <a:endParaRPr lang="it-IT"/>
        </a:p>
      </dgm:t>
    </dgm:pt>
    <dgm:pt modelId="{79649887-B767-42FC-9DD5-0DDAD8ABDE10}" type="pres">
      <dgm:prSet presAssocID="{F5D3B668-E8E3-4329-BCDA-3B3765F7E6A2}" presName="sibTrans" presStyleLbl="sibTrans1D1" presStyleIdx="4" presStyleCnt="12"/>
      <dgm:spPr/>
      <dgm:t>
        <a:bodyPr/>
        <a:lstStyle/>
        <a:p>
          <a:endParaRPr lang="it-IT"/>
        </a:p>
      </dgm:t>
    </dgm:pt>
    <dgm:pt modelId="{2985A8C0-F66E-427A-86EC-40332ECB4A23}" type="pres">
      <dgm:prSet presAssocID="{F5D3B668-E8E3-4329-BCDA-3B3765F7E6A2}" presName="connectorText" presStyleLbl="sibTrans1D1" presStyleIdx="4" presStyleCnt="12"/>
      <dgm:spPr/>
      <dgm:t>
        <a:bodyPr/>
        <a:lstStyle/>
        <a:p>
          <a:endParaRPr lang="it-IT"/>
        </a:p>
      </dgm:t>
    </dgm:pt>
    <dgm:pt modelId="{175DD1C3-653B-4A5D-85F2-2443E234634A}" type="pres">
      <dgm:prSet presAssocID="{2724F71F-8442-48F2-A48D-2C56E2286788}" presName="node" presStyleLbl="node1" presStyleIdx="5" presStyleCnt="13" custScaleY="111121">
        <dgm:presLayoutVars>
          <dgm:bulletEnabled val="1"/>
        </dgm:presLayoutVars>
      </dgm:prSet>
      <dgm:spPr/>
      <dgm:t>
        <a:bodyPr/>
        <a:lstStyle/>
        <a:p>
          <a:endParaRPr lang="it-IT"/>
        </a:p>
      </dgm:t>
    </dgm:pt>
    <dgm:pt modelId="{785F04F5-FBA2-4486-872F-9718195156E9}" type="pres">
      <dgm:prSet presAssocID="{F57CBE82-D911-4BA5-8435-598FDE1B0A6C}" presName="sibTrans" presStyleLbl="sibTrans1D1" presStyleIdx="5" presStyleCnt="12"/>
      <dgm:spPr/>
      <dgm:t>
        <a:bodyPr/>
        <a:lstStyle/>
        <a:p>
          <a:endParaRPr lang="it-IT"/>
        </a:p>
      </dgm:t>
    </dgm:pt>
    <dgm:pt modelId="{ADD2D28C-6B11-4553-A8A4-EB647BC3FAE3}" type="pres">
      <dgm:prSet presAssocID="{F57CBE82-D911-4BA5-8435-598FDE1B0A6C}" presName="connectorText" presStyleLbl="sibTrans1D1" presStyleIdx="5" presStyleCnt="12"/>
      <dgm:spPr/>
      <dgm:t>
        <a:bodyPr/>
        <a:lstStyle/>
        <a:p>
          <a:endParaRPr lang="it-IT"/>
        </a:p>
      </dgm:t>
    </dgm:pt>
    <dgm:pt modelId="{A7B30443-C243-48D1-AC41-0D18840C346C}" type="pres">
      <dgm:prSet presAssocID="{D27F3585-37AB-42F0-97E8-AF12EC7C15FF}" presName="node" presStyleLbl="node1" presStyleIdx="6" presStyleCnt="13" custScaleY="77624">
        <dgm:presLayoutVars>
          <dgm:bulletEnabled val="1"/>
        </dgm:presLayoutVars>
      </dgm:prSet>
      <dgm:spPr/>
      <dgm:t>
        <a:bodyPr/>
        <a:lstStyle/>
        <a:p>
          <a:endParaRPr lang="it-IT"/>
        </a:p>
      </dgm:t>
    </dgm:pt>
    <dgm:pt modelId="{EB596A22-C274-4F33-B76A-1D05E623FFDF}" type="pres">
      <dgm:prSet presAssocID="{7BE162A7-E49B-47A2-8089-3F91F4CE07AB}" presName="sibTrans" presStyleLbl="sibTrans1D1" presStyleIdx="6" presStyleCnt="12"/>
      <dgm:spPr/>
      <dgm:t>
        <a:bodyPr/>
        <a:lstStyle/>
        <a:p>
          <a:endParaRPr lang="it-IT"/>
        </a:p>
      </dgm:t>
    </dgm:pt>
    <dgm:pt modelId="{E7BCBA28-C3E8-4AD3-BEB3-F239B1A752A0}" type="pres">
      <dgm:prSet presAssocID="{7BE162A7-E49B-47A2-8089-3F91F4CE07AB}" presName="connectorText" presStyleLbl="sibTrans1D1" presStyleIdx="6" presStyleCnt="12"/>
      <dgm:spPr/>
      <dgm:t>
        <a:bodyPr/>
        <a:lstStyle/>
        <a:p>
          <a:endParaRPr lang="it-IT"/>
        </a:p>
      </dgm:t>
    </dgm:pt>
    <dgm:pt modelId="{B66B0DBD-46D9-4695-BF5A-10A28D1685C8}" type="pres">
      <dgm:prSet presAssocID="{3E33CF03-E641-4695-A7FB-03A2A9F75F73}" presName="node" presStyleLbl="node1" presStyleIdx="7" presStyleCnt="13" custScaleX="146284" custScaleY="115593">
        <dgm:presLayoutVars>
          <dgm:bulletEnabled val="1"/>
        </dgm:presLayoutVars>
      </dgm:prSet>
      <dgm:spPr/>
      <dgm:t>
        <a:bodyPr/>
        <a:lstStyle/>
        <a:p>
          <a:endParaRPr lang="it-IT"/>
        </a:p>
      </dgm:t>
    </dgm:pt>
    <dgm:pt modelId="{8016875B-BDE8-4643-AF43-86909A40E9D8}" type="pres">
      <dgm:prSet presAssocID="{3BA72848-8681-4D2A-8486-9B1630F44651}" presName="sibTrans" presStyleLbl="sibTrans1D1" presStyleIdx="7" presStyleCnt="12"/>
      <dgm:spPr/>
      <dgm:t>
        <a:bodyPr/>
        <a:lstStyle/>
        <a:p>
          <a:endParaRPr lang="it-IT"/>
        </a:p>
      </dgm:t>
    </dgm:pt>
    <dgm:pt modelId="{81C9F14E-291F-4376-94F7-E8F76FC2FEC7}" type="pres">
      <dgm:prSet presAssocID="{3BA72848-8681-4D2A-8486-9B1630F44651}" presName="connectorText" presStyleLbl="sibTrans1D1" presStyleIdx="7" presStyleCnt="12"/>
      <dgm:spPr/>
      <dgm:t>
        <a:bodyPr/>
        <a:lstStyle/>
        <a:p>
          <a:endParaRPr lang="it-IT"/>
        </a:p>
      </dgm:t>
    </dgm:pt>
    <dgm:pt modelId="{2C3CB830-F447-484B-8F2C-840614AAFB22}" type="pres">
      <dgm:prSet presAssocID="{52F4FBD0-3881-4A34-9431-2FED882500AA}" presName="node" presStyleLbl="node1" presStyleIdx="8" presStyleCnt="13">
        <dgm:presLayoutVars>
          <dgm:bulletEnabled val="1"/>
        </dgm:presLayoutVars>
      </dgm:prSet>
      <dgm:spPr/>
      <dgm:t>
        <a:bodyPr/>
        <a:lstStyle/>
        <a:p>
          <a:endParaRPr lang="it-IT"/>
        </a:p>
      </dgm:t>
    </dgm:pt>
    <dgm:pt modelId="{A6E1BD1D-7542-455C-848E-B1854D677861}" type="pres">
      <dgm:prSet presAssocID="{485C6D8A-E433-41F7-A1A3-789E9BC89455}" presName="sibTrans" presStyleLbl="sibTrans1D1" presStyleIdx="8" presStyleCnt="12"/>
      <dgm:spPr/>
      <dgm:t>
        <a:bodyPr/>
        <a:lstStyle/>
        <a:p>
          <a:endParaRPr lang="it-IT"/>
        </a:p>
      </dgm:t>
    </dgm:pt>
    <dgm:pt modelId="{1D462303-5FE0-46C4-AA4C-C64B5C36BBDF}" type="pres">
      <dgm:prSet presAssocID="{485C6D8A-E433-41F7-A1A3-789E9BC89455}" presName="connectorText" presStyleLbl="sibTrans1D1" presStyleIdx="8" presStyleCnt="12"/>
      <dgm:spPr/>
      <dgm:t>
        <a:bodyPr/>
        <a:lstStyle/>
        <a:p>
          <a:endParaRPr lang="it-IT"/>
        </a:p>
      </dgm:t>
    </dgm:pt>
    <dgm:pt modelId="{4347EA49-6F15-415F-BFA0-BDD2506B5A19}" type="pres">
      <dgm:prSet presAssocID="{998E59DA-703B-4365-A73B-545D4655B804}" presName="node" presStyleLbl="node1" presStyleIdx="9" presStyleCnt="13" custScaleX="108594" custScaleY="117926">
        <dgm:presLayoutVars>
          <dgm:bulletEnabled val="1"/>
        </dgm:presLayoutVars>
      </dgm:prSet>
      <dgm:spPr/>
      <dgm:t>
        <a:bodyPr/>
        <a:lstStyle/>
        <a:p>
          <a:endParaRPr lang="it-IT"/>
        </a:p>
      </dgm:t>
    </dgm:pt>
    <dgm:pt modelId="{C50CB0F0-27D7-48EA-8D0B-E32159F2B84C}" type="pres">
      <dgm:prSet presAssocID="{8E5A9D2F-9C30-4866-A8A5-23810C7187C2}" presName="sibTrans" presStyleLbl="sibTrans1D1" presStyleIdx="9" presStyleCnt="12"/>
      <dgm:spPr/>
      <dgm:t>
        <a:bodyPr/>
        <a:lstStyle/>
        <a:p>
          <a:endParaRPr lang="it-IT"/>
        </a:p>
      </dgm:t>
    </dgm:pt>
    <dgm:pt modelId="{0DBD8E7B-CE13-41C6-A3BB-55A70086A90E}" type="pres">
      <dgm:prSet presAssocID="{8E5A9D2F-9C30-4866-A8A5-23810C7187C2}" presName="connectorText" presStyleLbl="sibTrans1D1" presStyleIdx="9" presStyleCnt="12"/>
      <dgm:spPr/>
      <dgm:t>
        <a:bodyPr/>
        <a:lstStyle/>
        <a:p>
          <a:endParaRPr lang="it-IT"/>
        </a:p>
      </dgm:t>
    </dgm:pt>
    <dgm:pt modelId="{11B99AF6-960F-414F-A289-FD02D36EA5B8}" type="pres">
      <dgm:prSet presAssocID="{754A1468-9E83-4F26-A258-B26079EAAF61}" presName="node" presStyleLbl="node1" presStyleIdx="10" presStyleCnt="13" custScaleX="107836" custScaleY="103304">
        <dgm:presLayoutVars>
          <dgm:bulletEnabled val="1"/>
        </dgm:presLayoutVars>
      </dgm:prSet>
      <dgm:spPr/>
      <dgm:t>
        <a:bodyPr/>
        <a:lstStyle/>
        <a:p>
          <a:endParaRPr lang="it-IT"/>
        </a:p>
      </dgm:t>
    </dgm:pt>
    <dgm:pt modelId="{EDA7494C-9D93-4590-BF81-83ED9058088D}" type="pres">
      <dgm:prSet presAssocID="{8DBDF64D-4350-41AC-859F-1989DB87C504}" presName="sibTrans" presStyleLbl="sibTrans1D1" presStyleIdx="10" presStyleCnt="12"/>
      <dgm:spPr/>
      <dgm:t>
        <a:bodyPr/>
        <a:lstStyle/>
        <a:p>
          <a:endParaRPr lang="it-IT"/>
        </a:p>
      </dgm:t>
    </dgm:pt>
    <dgm:pt modelId="{FFB117F2-9FBB-4BF0-90B3-ABF1BBF5AE01}" type="pres">
      <dgm:prSet presAssocID="{8DBDF64D-4350-41AC-859F-1989DB87C504}" presName="connectorText" presStyleLbl="sibTrans1D1" presStyleIdx="10" presStyleCnt="12"/>
      <dgm:spPr/>
      <dgm:t>
        <a:bodyPr/>
        <a:lstStyle/>
        <a:p>
          <a:endParaRPr lang="it-IT"/>
        </a:p>
      </dgm:t>
    </dgm:pt>
    <dgm:pt modelId="{D0031CF0-9665-48A6-AEC6-AC28D941C8DE}" type="pres">
      <dgm:prSet presAssocID="{1C6CD90A-C3B5-484D-9DC1-D6BE47AF13A3}" presName="node" presStyleLbl="node1" presStyleIdx="11" presStyleCnt="13" custScaleX="117631" custScaleY="113522">
        <dgm:presLayoutVars>
          <dgm:bulletEnabled val="1"/>
        </dgm:presLayoutVars>
      </dgm:prSet>
      <dgm:spPr/>
      <dgm:t>
        <a:bodyPr/>
        <a:lstStyle/>
        <a:p>
          <a:endParaRPr lang="it-IT"/>
        </a:p>
      </dgm:t>
    </dgm:pt>
    <dgm:pt modelId="{7201A55E-64DB-4DFE-9709-72E640AFFBDD}" type="pres">
      <dgm:prSet presAssocID="{82901387-845C-4B7C-825C-DB6C5E661BFE}" presName="sibTrans" presStyleLbl="sibTrans1D1" presStyleIdx="11" presStyleCnt="12"/>
      <dgm:spPr/>
      <dgm:t>
        <a:bodyPr/>
        <a:lstStyle/>
        <a:p>
          <a:endParaRPr lang="it-IT"/>
        </a:p>
      </dgm:t>
    </dgm:pt>
    <dgm:pt modelId="{8B4FE33A-2FB6-463C-9A86-907D05E336BB}" type="pres">
      <dgm:prSet presAssocID="{82901387-845C-4B7C-825C-DB6C5E661BFE}" presName="connectorText" presStyleLbl="sibTrans1D1" presStyleIdx="11" presStyleCnt="12"/>
      <dgm:spPr/>
      <dgm:t>
        <a:bodyPr/>
        <a:lstStyle/>
        <a:p>
          <a:endParaRPr lang="it-IT"/>
        </a:p>
      </dgm:t>
    </dgm:pt>
    <dgm:pt modelId="{84CFCFB2-D7B1-49A7-BBB5-1AEDFD77503C}" type="pres">
      <dgm:prSet presAssocID="{54C9B59E-5F4A-460C-B9B3-3320C9D0F185}" presName="node" presStyleLbl="node1" presStyleIdx="12" presStyleCnt="13" custScaleX="113552" custScaleY="111979">
        <dgm:presLayoutVars>
          <dgm:bulletEnabled val="1"/>
        </dgm:presLayoutVars>
      </dgm:prSet>
      <dgm:spPr/>
      <dgm:t>
        <a:bodyPr/>
        <a:lstStyle/>
        <a:p>
          <a:endParaRPr lang="it-IT"/>
        </a:p>
      </dgm:t>
    </dgm:pt>
  </dgm:ptLst>
  <dgm:cxnLst>
    <dgm:cxn modelId="{E9653309-7F37-4D7E-963A-5985C9B13463}" srcId="{A00AD9FB-3AD6-4B0C-901E-5F8076F93603}" destId="{D27F3585-37AB-42F0-97E8-AF12EC7C15FF}" srcOrd="6" destOrd="0" parTransId="{B4776087-4DA0-498D-B48C-E3335DD4EB07}" sibTransId="{7BE162A7-E49B-47A2-8089-3F91F4CE07AB}"/>
    <dgm:cxn modelId="{A7DAE461-5B90-47DA-BB36-1514E1D32FF8}" srcId="{A00AD9FB-3AD6-4B0C-901E-5F8076F93603}" destId="{1C6CD90A-C3B5-484D-9DC1-D6BE47AF13A3}" srcOrd="11" destOrd="0" parTransId="{06BEA808-57B7-418B-AC37-8CD309EC9F38}" sibTransId="{82901387-845C-4B7C-825C-DB6C5E661BFE}"/>
    <dgm:cxn modelId="{B41AE171-8446-495B-8263-095CA2EB5FD8}" type="presOf" srcId="{1C6CD90A-C3B5-484D-9DC1-D6BE47AF13A3}" destId="{D0031CF0-9665-48A6-AEC6-AC28D941C8DE}" srcOrd="0" destOrd="0" presId="urn:microsoft.com/office/officeart/2005/8/layout/bProcess3"/>
    <dgm:cxn modelId="{D50B76BE-1848-4493-A911-3D4685A51F5B}" type="presOf" srcId="{96F6D8F5-3BAD-40C3-85A0-7B5B71E9B156}" destId="{E8988B85-253F-4BC2-A96E-9192FC470AAB}" srcOrd="0" destOrd="0" presId="urn:microsoft.com/office/officeart/2005/8/layout/bProcess3"/>
    <dgm:cxn modelId="{03E315F0-A82C-4FE7-981D-1AC9B28AA667}" type="presOf" srcId="{52F4FBD0-3881-4A34-9431-2FED882500AA}" destId="{2C3CB830-F447-484B-8F2C-840614AAFB22}" srcOrd="0" destOrd="0" presId="urn:microsoft.com/office/officeart/2005/8/layout/bProcess3"/>
    <dgm:cxn modelId="{11DCEFFA-30DB-4926-A7B3-59C07E4A270C}" type="presOf" srcId="{8DBDF64D-4350-41AC-859F-1989DB87C504}" destId="{EDA7494C-9D93-4590-BF81-83ED9058088D}" srcOrd="0" destOrd="0" presId="urn:microsoft.com/office/officeart/2005/8/layout/bProcess3"/>
    <dgm:cxn modelId="{F2B390E4-E2A5-4A0E-A2A5-7F6812065575}" srcId="{A00AD9FB-3AD6-4B0C-901E-5F8076F93603}" destId="{81CFA8E1-3522-4260-A94B-B5375FF47CDB}" srcOrd="1" destOrd="0" parTransId="{19FECDB9-0C7E-4DE6-8954-DC197BA70415}" sibTransId="{96C7D8B9-C601-475F-AF54-23D763FFE16C}"/>
    <dgm:cxn modelId="{A9C160EF-8B8C-45C4-89BC-E3A3DDB25D89}" srcId="{A00AD9FB-3AD6-4B0C-901E-5F8076F93603}" destId="{52F4FBD0-3881-4A34-9431-2FED882500AA}" srcOrd="8" destOrd="0" parTransId="{3DB4AC43-E13C-4253-B7B5-6786F941669B}" sibTransId="{485C6D8A-E433-41F7-A1A3-789E9BC89455}"/>
    <dgm:cxn modelId="{CF36D65B-9C25-45DD-8399-AAD05F27D361}" type="presOf" srcId="{82901387-845C-4B7C-825C-DB6C5E661BFE}" destId="{8B4FE33A-2FB6-463C-9A86-907D05E336BB}" srcOrd="1" destOrd="0" presId="urn:microsoft.com/office/officeart/2005/8/layout/bProcess3"/>
    <dgm:cxn modelId="{E65AD01D-0A44-4EAC-8999-80B089D6C061}" type="presOf" srcId="{82901387-845C-4B7C-825C-DB6C5E661BFE}" destId="{7201A55E-64DB-4DFE-9709-72E640AFFBDD}" srcOrd="0" destOrd="0" presId="urn:microsoft.com/office/officeart/2005/8/layout/bProcess3"/>
    <dgm:cxn modelId="{D46B62B3-D4CA-4D49-A244-C73F2A9701FC}" type="presOf" srcId="{3E33CF03-E641-4695-A7FB-03A2A9F75F73}" destId="{B66B0DBD-46D9-4695-BF5A-10A28D1685C8}" srcOrd="0" destOrd="0" presId="urn:microsoft.com/office/officeart/2005/8/layout/bProcess3"/>
    <dgm:cxn modelId="{B612D28F-C73D-4767-B782-C9D20272326F}" type="presOf" srcId="{3BA72848-8681-4D2A-8486-9B1630F44651}" destId="{8016875B-BDE8-4643-AF43-86909A40E9D8}" srcOrd="0" destOrd="0" presId="urn:microsoft.com/office/officeart/2005/8/layout/bProcess3"/>
    <dgm:cxn modelId="{E09DA1BB-845F-416B-8327-D7ABB3BC99CC}" type="presOf" srcId="{96A9D776-23CE-4629-A9A5-30284BFE7DB6}" destId="{530ECF91-D8E2-4E59-B66F-3977817D6A0A}" srcOrd="0" destOrd="0" presId="urn:microsoft.com/office/officeart/2005/8/layout/bProcess3"/>
    <dgm:cxn modelId="{9D70E823-E573-4B84-A940-56AF21AA6BF2}" type="presOf" srcId="{ECE4F266-EDD3-4996-BB21-B1376B98FC17}" destId="{46E3AA0A-744C-4771-B894-387A2D54AC4F}" srcOrd="1" destOrd="0" presId="urn:microsoft.com/office/officeart/2005/8/layout/bProcess3"/>
    <dgm:cxn modelId="{F3644418-174D-4ECE-90AD-028134657C85}" srcId="{A00AD9FB-3AD6-4B0C-901E-5F8076F93603}" destId="{998E59DA-703B-4365-A73B-545D4655B804}" srcOrd="9" destOrd="0" parTransId="{0918B051-D17B-41DE-80A7-6B2768AD47E1}" sibTransId="{8E5A9D2F-9C30-4866-A8A5-23810C7187C2}"/>
    <dgm:cxn modelId="{F0862A7A-7E4D-45FE-938F-FF53E141622B}" srcId="{A00AD9FB-3AD6-4B0C-901E-5F8076F93603}" destId="{2724F71F-8442-48F2-A48D-2C56E2286788}" srcOrd="5" destOrd="0" parTransId="{F4E5D962-EE18-404E-8328-B328A82A14F1}" sibTransId="{F57CBE82-D911-4BA5-8435-598FDE1B0A6C}"/>
    <dgm:cxn modelId="{40FE5C3F-6479-437D-82FA-1C29E02FB3F4}" type="presOf" srcId="{F57CBE82-D911-4BA5-8435-598FDE1B0A6C}" destId="{785F04F5-FBA2-4486-872F-9718195156E9}" srcOrd="0" destOrd="0" presId="urn:microsoft.com/office/officeart/2005/8/layout/bProcess3"/>
    <dgm:cxn modelId="{CDC042D2-0347-4306-9D98-0BCD0078176C}" type="presOf" srcId="{81CFA8E1-3522-4260-A94B-B5375FF47CDB}" destId="{5740BE48-45CF-49B9-83A7-CD225A8A3C07}" srcOrd="0" destOrd="0" presId="urn:microsoft.com/office/officeart/2005/8/layout/bProcess3"/>
    <dgm:cxn modelId="{B561C897-E6E6-4E79-88DD-B27E4D152ABD}" srcId="{A00AD9FB-3AD6-4B0C-901E-5F8076F93603}" destId="{96F6D8F5-3BAD-40C3-85A0-7B5B71E9B156}" srcOrd="4" destOrd="0" parTransId="{ADBFA1E3-F01A-4B15-AA00-355B9C846C9F}" sibTransId="{F5D3B668-E8E3-4329-BCDA-3B3765F7E6A2}"/>
    <dgm:cxn modelId="{B7362CBA-92AC-4E9E-A272-0D683C8019BA}" type="presOf" srcId="{8E5A9D2F-9C30-4866-A8A5-23810C7187C2}" destId="{0DBD8E7B-CE13-41C6-A3BB-55A70086A90E}" srcOrd="1" destOrd="0" presId="urn:microsoft.com/office/officeart/2005/8/layout/bProcess3"/>
    <dgm:cxn modelId="{8D989800-020B-48D7-8AC4-3E5E152FCDE8}" type="presOf" srcId="{ABB65A9F-84FB-4179-87BA-B5B81A19BEC7}" destId="{6B3E9446-5238-45AE-A19C-853CBFA3BE93}" srcOrd="0" destOrd="0" presId="urn:microsoft.com/office/officeart/2005/8/layout/bProcess3"/>
    <dgm:cxn modelId="{1E6F443B-5AB3-44F8-821B-7EDF596F1FE3}" type="presOf" srcId="{F5D3B668-E8E3-4329-BCDA-3B3765F7E6A2}" destId="{79649887-B767-42FC-9DD5-0DDAD8ABDE10}" srcOrd="0" destOrd="0" presId="urn:microsoft.com/office/officeart/2005/8/layout/bProcess3"/>
    <dgm:cxn modelId="{310AEF4C-E2CA-41FB-83D5-C50AC79814EA}" type="presOf" srcId="{0A6C45C3-392B-4743-85F4-CDC95F6DBCDC}" destId="{8F1E671A-7645-49FE-BAD4-5375212525CE}" srcOrd="0" destOrd="0" presId="urn:microsoft.com/office/officeart/2005/8/layout/bProcess3"/>
    <dgm:cxn modelId="{B0818306-77C0-453D-9360-C5F6DA62128B}" type="presOf" srcId="{ABB65A9F-84FB-4179-87BA-B5B81A19BEC7}" destId="{E2C995DC-8A3C-4946-A85D-1A0A6901F57C}" srcOrd="1" destOrd="0" presId="urn:microsoft.com/office/officeart/2005/8/layout/bProcess3"/>
    <dgm:cxn modelId="{CB058101-1206-4752-B967-6535779A6F9C}" type="presOf" srcId="{54C9B59E-5F4A-460C-B9B3-3320C9D0F185}" destId="{84CFCFB2-D7B1-49A7-BBB5-1AEDFD77503C}" srcOrd="0" destOrd="0" presId="urn:microsoft.com/office/officeart/2005/8/layout/bProcess3"/>
    <dgm:cxn modelId="{886D0A4E-C9B4-4748-8DFF-380AE3D90679}" srcId="{A00AD9FB-3AD6-4B0C-901E-5F8076F93603}" destId="{3E33CF03-E641-4695-A7FB-03A2A9F75F73}" srcOrd="7" destOrd="0" parTransId="{F8FF61F6-8929-490C-AEB3-348006CDCB78}" sibTransId="{3BA72848-8681-4D2A-8486-9B1630F44651}"/>
    <dgm:cxn modelId="{0C766F4C-CB03-4B27-94F0-50BD2D8C1BDB}" srcId="{A00AD9FB-3AD6-4B0C-901E-5F8076F93603}" destId="{54C9B59E-5F4A-460C-B9B3-3320C9D0F185}" srcOrd="12" destOrd="0" parTransId="{3AAD247C-EC37-46D0-8642-FDBCAF65856D}" sibTransId="{9A9F9F47-3508-4C3E-AFDE-0644BD199D50}"/>
    <dgm:cxn modelId="{D5E61566-90AB-485D-BFA3-5B184F4070FD}" type="presOf" srcId="{485C6D8A-E433-41F7-A1A3-789E9BC89455}" destId="{1D462303-5FE0-46C4-AA4C-C64B5C36BBDF}" srcOrd="1" destOrd="0" presId="urn:microsoft.com/office/officeart/2005/8/layout/bProcess3"/>
    <dgm:cxn modelId="{DD61AB30-8929-4E68-897A-D2CA344172D6}" type="presOf" srcId="{96C7D8B9-C601-475F-AF54-23D763FFE16C}" destId="{B96DB7CD-D5BB-4711-81D9-B190C2743071}" srcOrd="0" destOrd="0" presId="urn:microsoft.com/office/officeart/2005/8/layout/bProcess3"/>
    <dgm:cxn modelId="{FA0C3514-CBB6-4E3E-BC43-7E4E00A34FE7}" type="presOf" srcId="{485C6D8A-E433-41F7-A1A3-789E9BC89455}" destId="{A6E1BD1D-7542-455C-848E-B1854D677861}" srcOrd="0" destOrd="0" presId="urn:microsoft.com/office/officeart/2005/8/layout/bProcess3"/>
    <dgm:cxn modelId="{EE6B93DD-52A0-4A81-82DC-9404267F54DA}" srcId="{A00AD9FB-3AD6-4B0C-901E-5F8076F93603}" destId="{0A6C45C3-392B-4743-85F4-CDC95F6DBCDC}" srcOrd="2" destOrd="0" parTransId="{4FD895FB-1C5C-4787-A203-98C80A0F9AE1}" sibTransId="{AABDDA09-D127-48E7-B454-C1BFD1A3E958}"/>
    <dgm:cxn modelId="{29EA8057-F0BB-4E1E-8713-7D14BEE4DA12}" type="presOf" srcId="{2724F71F-8442-48F2-A48D-2C56E2286788}" destId="{175DD1C3-653B-4A5D-85F2-2443E234634A}" srcOrd="0" destOrd="0" presId="urn:microsoft.com/office/officeart/2005/8/layout/bProcess3"/>
    <dgm:cxn modelId="{5DA02009-56F6-4C0B-8A7C-CBF8EB6A9CA3}" type="presOf" srcId="{F5D3B668-E8E3-4329-BCDA-3B3765F7E6A2}" destId="{2985A8C0-F66E-427A-86EC-40332ECB4A23}" srcOrd="1" destOrd="0" presId="urn:microsoft.com/office/officeart/2005/8/layout/bProcess3"/>
    <dgm:cxn modelId="{09DE40D1-56A8-4D7C-A8B2-8AA53E95C179}" type="presOf" srcId="{7BE162A7-E49B-47A2-8089-3F91F4CE07AB}" destId="{E7BCBA28-C3E8-4AD3-BEB3-F239B1A752A0}" srcOrd="1" destOrd="0" presId="urn:microsoft.com/office/officeart/2005/8/layout/bProcess3"/>
    <dgm:cxn modelId="{E9452051-36AC-42CA-8BA6-B74DF8C7EF30}" type="presOf" srcId="{998E59DA-703B-4365-A73B-545D4655B804}" destId="{4347EA49-6F15-415F-BFA0-BDD2506B5A19}" srcOrd="0" destOrd="0" presId="urn:microsoft.com/office/officeart/2005/8/layout/bProcess3"/>
    <dgm:cxn modelId="{F1C6B80D-C079-41BD-A832-46CE58FB9722}" type="presOf" srcId="{737EA323-A7E4-470E-8882-9D933E35CEEF}" destId="{52C4DFB5-ECB0-441F-9295-2029DD318325}" srcOrd="0" destOrd="0" presId="urn:microsoft.com/office/officeart/2005/8/layout/bProcess3"/>
    <dgm:cxn modelId="{46252F31-2A39-4D01-856E-2137BDBBCFD2}" type="presOf" srcId="{754A1468-9E83-4F26-A258-B26079EAAF61}" destId="{11B99AF6-960F-414F-A289-FD02D36EA5B8}" srcOrd="0" destOrd="0" presId="urn:microsoft.com/office/officeart/2005/8/layout/bProcess3"/>
    <dgm:cxn modelId="{9B058EBF-CFF1-432A-85EF-19D91A05E4FD}" type="presOf" srcId="{AABDDA09-D127-48E7-B454-C1BFD1A3E958}" destId="{837C21AE-D18E-448A-B8A5-7AF9D49A5400}" srcOrd="1" destOrd="0" presId="urn:microsoft.com/office/officeart/2005/8/layout/bProcess3"/>
    <dgm:cxn modelId="{06DDD086-3292-4340-BADC-AC38D9A320E7}" srcId="{A00AD9FB-3AD6-4B0C-901E-5F8076F93603}" destId="{754A1468-9E83-4F26-A258-B26079EAAF61}" srcOrd="10" destOrd="0" parTransId="{986B01AC-D770-43ED-8390-D82AF2E912AB}" sibTransId="{8DBDF64D-4350-41AC-859F-1989DB87C504}"/>
    <dgm:cxn modelId="{F208604A-B26D-48E1-8A3E-47D6B416E965}" type="presOf" srcId="{AABDDA09-D127-48E7-B454-C1BFD1A3E958}" destId="{65910E02-ACA8-4A48-A224-97FFBFB63F5B}" srcOrd="0" destOrd="0" presId="urn:microsoft.com/office/officeart/2005/8/layout/bProcess3"/>
    <dgm:cxn modelId="{FDB45D52-91A7-40B3-8BC7-2E8C241BE8B2}" type="presOf" srcId="{8DBDF64D-4350-41AC-859F-1989DB87C504}" destId="{FFB117F2-9FBB-4BF0-90B3-ABF1BBF5AE01}" srcOrd="1" destOrd="0" presId="urn:microsoft.com/office/officeart/2005/8/layout/bProcess3"/>
    <dgm:cxn modelId="{42DBC923-8DA8-475B-A3AB-80BB39084E8E}" type="presOf" srcId="{3BA72848-8681-4D2A-8486-9B1630F44651}" destId="{81C9F14E-291F-4376-94F7-E8F76FC2FEC7}" srcOrd="1" destOrd="0" presId="urn:microsoft.com/office/officeart/2005/8/layout/bProcess3"/>
    <dgm:cxn modelId="{5DDAA199-320D-48C2-BBC6-27F7EE96FCAE}" type="presOf" srcId="{8E5A9D2F-9C30-4866-A8A5-23810C7187C2}" destId="{C50CB0F0-27D7-48EA-8D0B-E32159F2B84C}" srcOrd="0" destOrd="0" presId="urn:microsoft.com/office/officeart/2005/8/layout/bProcess3"/>
    <dgm:cxn modelId="{94378F77-4C0D-4510-9D77-3746A48B8471}" srcId="{A00AD9FB-3AD6-4B0C-901E-5F8076F93603}" destId="{737EA323-A7E4-470E-8882-9D933E35CEEF}" srcOrd="0" destOrd="0" parTransId="{DED5E824-5BD7-40A3-8650-18F8587257FD}" sibTransId="{ABB65A9F-84FB-4179-87BA-B5B81A19BEC7}"/>
    <dgm:cxn modelId="{36CE75AA-589E-4751-8122-6BBB03E1B7A7}" type="presOf" srcId="{96C7D8B9-C601-475F-AF54-23D763FFE16C}" destId="{B1A30E51-C0A1-4DEE-87C0-ECF5E794CEA5}" srcOrd="1" destOrd="0" presId="urn:microsoft.com/office/officeart/2005/8/layout/bProcess3"/>
    <dgm:cxn modelId="{9AB88FDD-DA51-467F-B372-5EB542ECA5E9}" srcId="{A00AD9FB-3AD6-4B0C-901E-5F8076F93603}" destId="{96A9D776-23CE-4629-A9A5-30284BFE7DB6}" srcOrd="3" destOrd="0" parTransId="{F33A4964-CFF1-4FA5-B31C-2AB6F32DCAF1}" sibTransId="{ECE4F266-EDD3-4996-BB21-B1376B98FC17}"/>
    <dgm:cxn modelId="{DBA588F8-883D-4856-BB0D-E6F900B0A6ED}" type="presOf" srcId="{ECE4F266-EDD3-4996-BB21-B1376B98FC17}" destId="{A5292E30-1B06-46EA-8B39-AF7A91F042D1}" srcOrd="0" destOrd="0" presId="urn:microsoft.com/office/officeart/2005/8/layout/bProcess3"/>
    <dgm:cxn modelId="{410F81F5-690C-4145-8A62-FF8FBBB5BF8E}" type="presOf" srcId="{F57CBE82-D911-4BA5-8435-598FDE1B0A6C}" destId="{ADD2D28C-6B11-4553-A8A4-EB647BC3FAE3}" srcOrd="1" destOrd="0" presId="urn:microsoft.com/office/officeart/2005/8/layout/bProcess3"/>
    <dgm:cxn modelId="{A22792DE-C97B-4AE7-B477-9C6F91176BBF}" type="presOf" srcId="{D27F3585-37AB-42F0-97E8-AF12EC7C15FF}" destId="{A7B30443-C243-48D1-AC41-0D18840C346C}" srcOrd="0" destOrd="0" presId="urn:microsoft.com/office/officeart/2005/8/layout/bProcess3"/>
    <dgm:cxn modelId="{4206F8A8-2209-4E91-A0E2-3D60611204F2}" type="presOf" srcId="{7BE162A7-E49B-47A2-8089-3F91F4CE07AB}" destId="{EB596A22-C274-4F33-B76A-1D05E623FFDF}" srcOrd="0" destOrd="0" presId="urn:microsoft.com/office/officeart/2005/8/layout/bProcess3"/>
    <dgm:cxn modelId="{A7209AF8-6011-4B71-A173-91FC88FB171D}" type="presOf" srcId="{A00AD9FB-3AD6-4B0C-901E-5F8076F93603}" destId="{EB618A01-78BA-461F-8DCA-A892B0ECB5D8}" srcOrd="0" destOrd="0" presId="urn:microsoft.com/office/officeart/2005/8/layout/bProcess3"/>
    <dgm:cxn modelId="{17619A1C-D93A-4D32-8ACC-3B38D8EFE20B}" type="presParOf" srcId="{EB618A01-78BA-461F-8DCA-A892B0ECB5D8}" destId="{52C4DFB5-ECB0-441F-9295-2029DD318325}" srcOrd="0" destOrd="0" presId="urn:microsoft.com/office/officeart/2005/8/layout/bProcess3"/>
    <dgm:cxn modelId="{CE65D83B-0FC4-4716-839F-550C18687B93}" type="presParOf" srcId="{EB618A01-78BA-461F-8DCA-A892B0ECB5D8}" destId="{6B3E9446-5238-45AE-A19C-853CBFA3BE93}" srcOrd="1" destOrd="0" presId="urn:microsoft.com/office/officeart/2005/8/layout/bProcess3"/>
    <dgm:cxn modelId="{1364F438-3B7F-419C-B28C-85D1D873FAE4}" type="presParOf" srcId="{6B3E9446-5238-45AE-A19C-853CBFA3BE93}" destId="{E2C995DC-8A3C-4946-A85D-1A0A6901F57C}" srcOrd="0" destOrd="0" presId="urn:microsoft.com/office/officeart/2005/8/layout/bProcess3"/>
    <dgm:cxn modelId="{8FF6BDCD-79EA-4AB6-9BDC-BA45B21F213C}" type="presParOf" srcId="{EB618A01-78BA-461F-8DCA-A892B0ECB5D8}" destId="{5740BE48-45CF-49B9-83A7-CD225A8A3C07}" srcOrd="2" destOrd="0" presId="urn:microsoft.com/office/officeart/2005/8/layout/bProcess3"/>
    <dgm:cxn modelId="{D5311D38-E092-46F7-9E68-3F991C15C30F}" type="presParOf" srcId="{EB618A01-78BA-461F-8DCA-A892B0ECB5D8}" destId="{B96DB7CD-D5BB-4711-81D9-B190C2743071}" srcOrd="3" destOrd="0" presId="urn:microsoft.com/office/officeart/2005/8/layout/bProcess3"/>
    <dgm:cxn modelId="{36CDD2BB-6941-405B-8997-BC2D36A3B9AD}" type="presParOf" srcId="{B96DB7CD-D5BB-4711-81D9-B190C2743071}" destId="{B1A30E51-C0A1-4DEE-87C0-ECF5E794CEA5}" srcOrd="0" destOrd="0" presId="urn:microsoft.com/office/officeart/2005/8/layout/bProcess3"/>
    <dgm:cxn modelId="{AAB17905-F138-47D6-B8FE-A5731B57E6F6}" type="presParOf" srcId="{EB618A01-78BA-461F-8DCA-A892B0ECB5D8}" destId="{8F1E671A-7645-49FE-BAD4-5375212525CE}" srcOrd="4" destOrd="0" presId="urn:microsoft.com/office/officeart/2005/8/layout/bProcess3"/>
    <dgm:cxn modelId="{E3A971D6-0938-463F-961D-594A3ACFE90E}" type="presParOf" srcId="{EB618A01-78BA-461F-8DCA-A892B0ECB5D8}" destId="{65910E02-ACA8-4A48-A224-97FFBFB63F5B}" srcOrd="5" destOrd="0" presId="urn:microsoft.com/office/officeart/2005/8/layout/bProcess3"/>
    <dgm:cxn modelId="{AE78775C-2409-4B7C-BE2A-61089BE6B4A2}" type="presParOf" srcId="{65910E02-ACA8-4A48-A224-97FFBFB63F5B}" destId="{837C21AE-D18E-448A-B8A5-7AF9D49A5400}" srcOrd="0" destOrd="0" presId="urn:microsoft.com/office/officeart/2005/8/layout/bProcess3"/>
    <dgm:cxn modelId="{4D5F4FBE-90C3-485C-8701-89385FBCB90C}" type="presParOf" srcId="{EB618A01-78BA-461F-8DCA-A892B0ECB5D8}" destId="{530ECF91-D8E2-4E59-B66F-3977817D6A0A}" srcOrd="6" destOrd="0" presId="urn:microsoft.com/office/officeart/2005/8/layout/bProcess3"/>
    <dgm:cxn modelId="{E4AF8853-F4BE-4440-A941-9E3682C2CFCC}" type="presParOf" srcId="{EB618A01-78BA-461F-8DCA-A892B0ECB5D8}" destId="{A5292E30-1B06-46EA-8B39-AF7A91F042D1}" srcOrd="7" destOrd="0" presId="urn:microsoft.com/office/officeart/2005/8/layout/bProcess3"/>
    <dgm:cxn modelId="{7C6DE1C8-79A2-46E8-92AD-88932EAA1D38}" type="presParOf" srcId="{A5292E30-1B06-46EA-8B39-AF7A91F042D1}" destId="{46E3AA0A-744C-4771-B894-387A2D54AC4F}" srcOrd="0" destOrd="0" presId="urn:microsoft.com/office/officeart/2005/8/layout/bProcess3"/>
    <dgm:cxn modelId="{A85BFFA5-EA05-47BC-AD1D-CA9662D35D5B}" type="presParOf" srcId="{EB618A01-78BA-461F-8DCA-A892B0ECB5D8}" destId="{E8988B85-253F-4BC2-A96E-9192FC470AAB}" srcOrd="8" destOrd="0" presId="urn:microsoft.com/office/officeart/2005/8/layout/bProcess3"/>
    <dgm:cxn modelId="{9FA96609-538C-4AFF-BEDB-4E21F42560B9}" type="presParOf" srcId="{EB618A01-78BA-461F-8DCA-A892B0ECB5D8}" destId="{79649887-B767-42FC-9DD5-0DDAD8ABDE10}" srcOrd="9" destOrd="0" presId="urn:microsoft.com/office/officeart/2005/8/layout/bProcess3"/>
    <dgm:cxn modelId="{0210B790-28C1-4DD4-918B-EB20CBECAED9}" type="presParOf" srcId="{79649887-B767-42FC-9DD5-0DDAD8ABDE10}" destId="{2985A8C0-F66E-427A-86EC-40332ECB4A23}" srcOrd="0" destOrd="0" presId="urn:microsoft.com/office/officeart/2005/8/layout/bProcess3"/>
    <dgm:cxn modelId="{37A3517E-D1A5-48BB-AE06-18FD408BD7F8}" type="presParOf" srcId="{EB618A01-78BA-461F-8DCA-A892B0ECB5D8}" destId="{175DD1C3-653B-4A5D-85F2-2443E234634A}" srcOrd="10" destOrd="0" presId="urn:microsoft.com/office/officeart/2005/8/layout/bProcess3"/>
    <dgm:cxn modelId="{CF1354E2-1072-4439-9387-291CD0A76D71}" type="presParOf" srcId="{EB618A01-78BA-461F-8DCA-A892B0ECB5D8}" destId="{785F04F5-FBA2-4486-872F-9718195156E9}" srcOrd="11" destOrd="0" presId="urn:microsoft.com/office/officeart/2005/8/layout/bProcess3"/>
    <dgm:cxn modelId="{AAD30036-37B3-459C-BE5C-B8E904D16DD8}" type="presParOf" srcId="{785F04F5-FBA2-4486-872F-9718195156E9}" destId="{ADD2D28C-6B11-4553-A8A4-EB647BC3FAE3}" srcOrd="0" destOrd="0" presId="urn:microsoft.com/office/officeart/2005/8/layout/bProcess3"/>
    <dgm:cxn modelId="{585A7040-2609-462B-8694-CDFE23B2F775}" type="presParOf" srcId="{EB618A01-78BA-461F-8DCA-A892B0ECB5D8}" destId="{A7B30443-C243-48D1-AC41-0D18840C346C}" srcOrd="12" destOrd="0" presId="urn:microsoft.com/office/officeart/2005/8/layout/bProcess3"/>
    <dgm:cxn modelId="{100A91A8-06F2-4301-A407-02BD639D295B}" type="presParOf" srcId="{EB618A01-78BA-461F-8DCA-A892B0ECB5D8}" destId="{EB596A22-C274-4F33-B76A-1D05E623FFDF}" srcOrd="13" destOrd="0" presId="urn:microsoft.com/office/officeart/2005/8/layout/bProcess3"/>
    <dgm:cxn modelId="{B99121E3-512C-44D9-B9F7-048059DF76F3}" type="presParOf" srcId="{EB596A22-C274-4F33-B76A-1D05E623FFDF}" destId="{E7BCBA28-C3E8-4AD3-BEB3-F239B1A752A0}" srcOrd="0" destOrd="0" presId="urn:microsoft.com/office/officeart/2005/8/layout/bProcess3"/>
    <dgm:cxn modelId="{9ECCC90D-7A0F-4B59-BCA1-FF56EEFC7065}" type="presParOf" srcId="{EB618A01-78BA-461F-8DCA-A892B0ECB5D8}" destId="{B66B0DBD-46D9-4695-BF5A-10A28D1685C8}" srcOrd="14" destOrd="0" presId="urn:microsoft.com/office/officeart/2005/8/layout/bProcess3"/>
    <dgm:cxn modelId="{C8E34BB6-498F-4B49-900E-FBD47B035808}" type="presParOf" srcId="{EB618A01-78BA-461F-8DCA-A892B0ECB5D8}" destId="{8016875B-BDE8-4643-AF43-86909A40E9D8}" srcOrd="15" destOrd="0" presId="urn:microsoft.com/office/officeart/2005/8/layout/bProcess3"/>
    <dgm:cxn modelId="{D592391C-6628-434B-B76F-C9106EBBA154}" type="presParOf" srcId="{8016875B-BDE8-4643-AF43-86909A40E9D8}" destId="{81C9F14E-291F-4376-94F7-E8F76FC2FEC7}" srcOrd="0" destOrd="0" presId="urn:microsoft.com/office/officeart/2005/8/layout/bProcess3"/>
    <dgm:cxn modelId="{BA1E67B9-9333-45FB-A51C-57F2B9693041}" type="presParOf" srcId="{EB618A01-78BA-461F-8DCA-A892B0ECB5D8}" destId="{2C3CB830-F447-484B-8F2C-840614AAFB22}" srcOrd="16" destOrd="0" presId="urn:microsoft.com/office/officeart/2005/8/layout/bProcess3"/>
    <dgm:cxn modelId="{34642BD0-C270-4B7A-9441-59E702DE998A}" type="presParOf" srcId="{EB618A01-78BA-461F-8DCA-A892B0ECB5D8}" destId="{A6E1BD1D-7542-455C-848E-B1854D677861}" srcOrd="17" destOrd="0" presId="urn:microsoft.com/office/officeart/2005/8/layout/bProcess3"/>
    <dgm:cxn modelId="{45ECB413-91E7-433E-971D-1B92542B7F4D}" type="presParOf" srcId="{A6E1BD1D-7542-455C-848E-B1854D677861}" destId="{1D462303-5FE0-46C4-AA4C-C64B5C36BBDF}" srcOrd="0" destOrd="0" presId="urn:microsoft.com/office/officeart/2005/8/layout/bProcess3"/>
    <dgm:cxn modelId="{69CCAB12-0489-4843-AD9F-476D5E5394CE}" type="presParOf" srcId="{EB618A01-78BA-461F-8DCA-A892B0ECB5D8}" destId="{4347EA49-6F15-415F-BFA0-BDD2506B5A19}" srcOrd="18" destOrd="0" presId="urn:microsoft.com/office/officeart/2005/8/layout/bProcess3"/>
    <dgm:cxn modelId="{E0F485A4-5641-4141-BF8C-E0D50981D4E9}" type="presParOf" srcId="{EB618A01-78BA-461F-8DCA-A892B0ECB5D8}" destId="{C50CB0F0-27D7-48EA-8D0B-E32159F2B84C}" srcOrd="19" destOrd="0" presId="urn:microsoft.com/office/officeart/2005/8/layout/bProcess3"/>
    <dgm:cxn modelId="{E239B55F-B248-4E3E-9190-EF5ED67F6471}" type="presParOf" srcId="{C50CB0F0-27D7-48EA-8D0B-E32159F2B84C}" destId="{0DBD8E7B-CE13-41C6-A3BB-55A70086A90E}" srcOrd="0" destOrd="0" presId="urn:microsoft.com/office/officeart/2005/8/layout/bProcess3"/>
    <dgm:cxn modelId="{01A1C3D8-321D-47D3-8CD2-C99920A49204}" type="presParOf" srcId="{EB618A01-78BA-461F-8DCA-A892B0ECB5D8}" destId="{11B99AF6-960F-414F-A289-FD02D36EA5B8}" srcOrd="20" destOrd="0" presId="urn:microsoft.com/office/officeart/2005/8/layout/bProcess3"/>
    <dgm:cxn modelId="{55488ACD-E20E-41D8-9331-43EA3C912F72}" type="presParOf" srcId="{EB618A01-78BA-461F-8DCA-A892B0ECB5D8}" destId="{EDA7494C-9D93-4590-BF81-83ED9058088D}" srcOrd="21" destOrd="0" presId="urn:microsoft.com/office/officeart/2005/8/layout/bProcess3"/>
    <dgm:cxn modelId="{DB81AF41-BE91-442C-B370-2D0BDB573775}" type="presParOf" srcId="{EDA7494C-9D93-4590-BF81-83ED9058088D}" destId="{FFB117F2-9FBB-4BF0-90B3-ABF1BBF5AE01}" srcOrd="0" destOrd="0" presId="urn:microsoft.com/office/officeart/2005/8/layout/bProcess3"/>
    <dgm:cxn modelId="{6180CA4B-2C3D-4708-9D69-646BB5186023}" type="presParOf" srcId="{EB618A01-78BA-461F-8DCA-A892B0ECB5D8}" destId="{D0031CF0-9665-48A6-AEC6-AC28D941C8DE}" srcOrd="22" destOrd="0" presId="urn:microsoft.com/office/officeart/2005/8/layout/bProcess3"/>
    <dgm:cxn modelId="{10728DA1-4783-4B5E-9821-6B00A0E4BCE6}" type="presParOf" srcId="{EB618A01-78BA-461F-8DCA-A892B0ECB5D8}" destId="{7201A55E-64DB-4DFE-9709-72E640AFFBDD}" srcOrd="23" destOrd="0" presId="urn:microsoft.com/office/officeart/2005/8/layout/bProcess3"/>
    <dgm:cxn modelId="{1A74D0E3-417F-467E-8C01-5C8CEF455100}" type="presParOf" srcId="{7201A55E-64DB-4DFE-9709-72E640AFFBDD}" destId="{8B4FE33A-2FB6-463C-9A86-907D05E336BB}" srcOrd="0" destOrd="0" presId="urn:microsoft.com/office/officeart/2005/8/layout/bProcess3"/>
    <dgm:cxn modelId="{78655E0B-94AF-43D9-B561-9CBA0D1A454C}" type="presParOf" srcId="{EB618A01-78BA-461F-8DCA-A892B0ECB5D8}" destId="{84CFCFB2-D7B1-49A7-BBB5-1AEDFD77503C}" srcOrd="2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07EF257-D033-4169-A304-DA5AE020C7E2}" type="datetimeFigureOut">
              <a:rPr lang="it-IT" smtClean="0"/>
              <a:t>08/06/2020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11ECCDF-ADB3-4507-9DBA-15812A449240}" type="slidenum">
              <a:rPr lang="it-IT" smtClean="0"/>
              <a:t>‹N›</a:t>
            </a:fld>
            <a:endParaRPr lang="it-IT"/>
          </a:p>
        </p:txBody>
      </p:sp>
    </p:spTree>
    <p:extLst>
      <p:ext uri="{BB962C8B-B14F-4D97-AF65-F5344CB8AC3E}">
        <p14:creationId xmlns:p14="http://schemas.microsoft.com/office/powerpoint/2010/main" val="4163024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7EF257-D033-4169-A304-DA5AE020C7E2}" type="datetimeFigureOut">
              <a:rPr lang="it-IT" smtClean="0"/>
              <a:t>08/06/2020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11ECCDF-ADB3-4507-9DBA-15812A449240}" type="slidenum">
              <a:rPr lang="it-IT" smtClean="0"/>
              <a:t>‹N›</a:t>
            </a:fld>
            <a:endParaRPr lang="it-IT"/>
          </a:p>
        </p:txBody>
      </p:sp>
    </p:spTree>
    <p:extLst>
      <p:ext uri="{BB962C8B-B14F-4D97-AF65-F5344CB8AC3E}">
        <p14:creationId xmlns:p14="http://schemas.microsoft.com/office/powerpoint/2010/main" val="2108124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7EF257-D033-4169-A304-DA5AE020C7E2}" type="datetimeFigureOut">
              <a:rPr lang="it-IT" smtClean="0"/>
              <a:t>08/06/2020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11ECCDF-ADB3-4507-9DBA-15812A449240}" type="slidenum">
              <a:rPr lang="it-IT" smtClean="0"/>
              <a:t>‹N›</a:t>
            </a:fld>
            <a:endParaRPr lang="it-IT"/>
          </a:p>
        </p:txBody>
      </p:sp>
    </p:spTree>
    <p:extLst>
      <p:ext uri="{BB962C8B-B14F-4D97-AF65-F5344CB8AC3E}">
        <p14:creationId xmlns:p14="http://schemas.microsoft.com/office/powerpoint/2010/main" val="7992636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7EF257-D033-4169-A304-DA5AE020C7E2}" type="datetimeFigureOut">
              <a:rPr lang="it-IT" smtClean="0"/>
              <a:t>08/06/2020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11ECCDF-ADB3-4507-9DBA-15812A449240}" type="slidenum">
              <a:rPr lang="it-IT" smtClean="0"/>
              <a:t>‹N›</a:t>
            </a:fld>
            <a:endParaRPr lang="it-IT"/>
          </a:p>
        </p:txBody>
      </p:sp>
    </p:spTree>
    <p:extLst>
      <p:ext uri="{BB962C8B-B14F-4D97-AF65-F5344CB8AC3E}">
        <p14:creationId xmlns:p14="http://schemas.microsoft.com/office/powerpoint/2010/main" val="2717305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07EF257-D033-4169-A304-DA5AE020C7E2}" type="datetimeFigureOut">
              <a:rPr lang="it-IT" smtClean="0"/>
              <a:t>08/06/2020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11ECCDF-ADB3-4507-9DBA-15812A449240}" type="slidenum">
              <a:rPr lang="it-IT" smtClean="0"/>
              <a:t>‹N›</a:t>
            </a:fld>
            <a:endParaRPr lang="it-IT"/>
          </a:p>
        </p:txBody>
      </p:sp>
    </p:spTree>
    <p:extLst>
      <p:ext uri="{BB962C8B-B14F-4D97-AF65-F5344CB8AC3E}">
        <p14:creationId xmlns:p14="http://schemas.microsoft.com/office/powerpoint/2010/main" val="8612685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07EF257-D033-4169-A304-DA5AE020C7E2}" type="datetimeFigureOut">
              <a:rPr lang="it-IT" smtClean="0"/>
              <a:t>08/06/2020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11ECCDF-ADB3-4507-9DBA-15812A449240}" type="slidenum">
              <a:rPr lang="it-IT" smtClean="0"/>
              <a:t>‹N›</a:t>
            </a:fld>
            <a:endParaRPr lang="it-IT"/>
          </a:p>
        </p:txBody>
      </p:sp>
    </p:spTree>
    <p:extLst>
      <p:ext uri="{BB962C8B-B14F-4D97-AF65-F5344CB8AC3E}">
        <p14:creationId xmlns:p14="http://schemas.microsoft.com/office/powerpoint/2010/main" val="1970410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07EF257-D033-4169-A304-DA5AE020C7E2}" type="datetimeFigureOut">
              <a:rPr lang="it-IT" smtClean="0"/>
              <a:t>08/06/2020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11ECCDF-ADB3-4507-9DBA-15812A449240}" type="slidenum">
              <a:rPr lang="it-IT" smtClean="0"/>
              <a:t>‹N›</a:t>
            </a:fld>
            <a:endParaRPr lang="it-IT"/>
          </a:p>
        </p:txBody>
      </p:sp>
    </p:spTree>
    <p:extLst>
      <p:ext uri="{BB962C8B-B14F-4D97-AF65-F5344CB8AC3E}">
        <p14:creationId xmlns:p14="http://schemas.microsoft.com/office/powerpoint/2010/main" val="1440435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07EF257-D033-4169-A304-DA5AE020C7E2}" type="datetimeFigureOut">
              <a:rPr lang="it-IT" smtClean="0"/>
              <a:t>08/06/2020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11ECCDF-ADB3-4507-9DBA-15812A449240}" type="slidenum">
              <a:rPr lang="it-IT" smtClean="0"/>
              <a:t>‹N›</a:t>
            </a:fld>
            <a:endParaRPr lang="it-IT"/>
          </a:p>
        </p:txBody>
      </p:sp>
    </p:spTree>
    <p:extLst>
      <p:ext uri="{BB962C8B-B14F-4D97-AF65-F5344CB8AC3E}">
        <p14:creationId xmlns:p14="http://schemas.microsoft.com/office/powerpoint/2010/main" val="36422445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07EF257-D033-4169-A304-DA5AE020C7E2}" type="datetimeFigureOut">
              <a:rPr lang="it-IT" smtClean="0"/>
              <a:t>08/06/2020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11ECCDF-ADB3-4507-9DBA-15812A449240}" type="slidenum">
              <a:rPr lang="it-IT" smtClean="0"/>
              <a:t>‹N›</a:t>
            </a:fld>
            <a:endParaRPr lang="it-IT"/>
          </a:p>
        </p:txBody>
      </p:sp>
    </p:spTree>
    <p:extLst>
      <p:ext uri="{BB962C8B-B14F-4D97-AF65-F5344CB8AC3E}">
        <p14:creationId xmlns:p14="http://schemas.microsoft.com/office/powerpoint/2010/main" val="2707821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07EF257-D033-4169-A304-DA5AE020C7E2}" type="datetimeFigureOut">
              <a:rPr lang="it-IT" smtClean="0"/>
              <a:t>08/06/2020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11ECCDF-ADB3-4507-9DBA-15812A449240}" type="slidenum">
              <a:rPr lang="it-IT" smtClean="0"/>
              <a:t>‹N›</a:t>
            </a:fld>
            <a:endParaRPr lang="it-IT"/>
          </a:p>
        </p:txBody>
      </p:sp>
    </p:spTree>
    <p:extLst>
      <p:ext uri="{BB962C8B-B14F-4D97-AF65-F5344CB8AC3E}">
        <p14:creationId xmlns:p14="http://schemas.microsoft.com/office/powerpoint/2010/main" val="1649456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07EF257-D033-4169-A304-DA5AE020C7E2}" type="datetimeFigureOut">
              <a:rPr lang="it-IT" smtClean="0"/>
              <a:t>08/06/2020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11ECCDF-ADB3-4507-9DBA-15812A449240}" type="slidenum">
              <a:rPr lang="it-IT" smtClean="0"/>
              <a:t>‹N›</a:t>
            </a:fld>
            <a:endParaRPr lang="it-IT"/>
          </a:p>
        </p:txBody>
      </p:sp>
    </p:spTree>
    <p:extLst>
      <p:ext uri="{BB962C8B-B14F-4D97-AF65-F5344CB8AC3E}">
        <p14:creationId xmlns:p14="http://schemas.microsoft.com/office/powerpoint/2010/main" val="3953098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7EF257-D033-4169-A304-DA5AE020C7E2}" type="datetimeFigureOut">
              <a:rPr lang="it-IT" smtClean="0"/>
              <a:t>08/06/2020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ECCDF-ADB3-4507-9DBA-15812A449240}" type="slidenum">
              <a:rPr lang="it-IT" smtClean="0"/>
              <a:t>‹N›</a:t>
            </a:fld>
            <a:endParaRPr lang="it-IT"/>
          </a:p>
        </p:txBody>
      </p:sp>
    </p:spTree>
    <p:extLst>
      <p:ext uri="{BB962C8B-B14F-4D97-AF65-F5344CB8AC3E}">
        <p14:creationId xmlns:p14="http://schemas.microsoft.com/office/powerpoint/2010/main" val="2032943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4"/>
          <a:stretch>
            <a:fillRect/>
          </a:stretch>
        </p:blipFill>
        <p:spPr>
          <a:xfrm rot="20480926">
            <a:off x="339707" y="-788169"/>
            <a:ext cx="5334000" cy="3000375"/>
          </a:xfrm>
          <a:prstGeom prst="rect">
            <a:avLst/>
          </a:prstGeom>
        </p:spPr>
      </p:pic>
      <p:pic>
        <p:nvPicPr>
          <p:cNvPr id="5" name="Immagine 4"/>
          <p:cNvPicPr>
            <a:picLocks noChangeAspect="1"/>
          </p:cNvPicPr>
          <p:nvPr/>
        </p:nvPicPr>
        <p:blipFill rotWithShape="1">
          <a:blip r:embed="rId5">
            <a:extLst>
              <a:ext uri="{28A0092B-C50C-407E-A947-70E740481C1C}">
                <a14:useLocalDpi xmlns:a14="http://schemas.microsoft.com/office/drawing/2010/main" val="0"/>
              </a:ext>
            </a:extLst>
          </a:blip>
          <a:srcRect t="48674"/>
          <a:stretch/>
        </p:blipFill>
        <p:spPr>
          <a:xfrm rot="751216">
            <a:off x="-28792" y="868324"/>
            <a:ext cx="6601158" cy="2859379"/>
          </a:xfrm>
          <a:prstGeom prst="rect">
            <a:avLst/>
          </a:prstGeom>
        </p:spPr>
      </p:pic>
      <p:pic>
        <p:nvPicPr>
          <p:cNvPr id="8" name="Immagine 7"/>
          <p:cNvPicPr>
            <a:picLocks noChangeAspect="1"/>
          </p:cNvPicPr>
          <p:nvPr/>
        </p:nvPicPr>
        <p:blipFill>
          <a:blip r:embed="rId6"/>
          <a:stretch>
            <a:fillRect/>
          </a:stretch>
        </p:blipFill>
        <p:spPr>
          <a:xfrm rot="1112885">
            <a:off x="-169016" y="3861290"/>
            <a:ext cx="6129026" cy="3845663"/>
          </a:xfrm>
          <a:prstGeom prst="rect">
            <a:avLst/>
          </a:prstGeom>
        </p:spPr>
      </p:pic>
      <p:pic>
        <p:nvPicPr>
          <p:cNvPr id="7" name="Immagine 6"/>
          <p:cNvPicPr>
            <a:picLocks noChangeAspect="1"/>
          </p:cNvPicPr>
          <p:nvPr/>
        </p:nvPicPr>
        <p:blipFill rotWithShape="1">
          <a:blip r:embed="rId7"/>
          <a:srcRect t="41574" b="-1"/>
          <a:stretch/>
        </p:blipFill>
        <p:spPr>
          <a:xfrm rot="20971949">
            <a:off x="4126421" y="-440605"/>
            <a:ext cx="6555639" cy="3372487"/>
          </a:xfrm>
          <a:prstGeom prst="rect">
            <a:avLst/>
          </a:prstGeom>
        </p:spPr>
      </p:pic>
      <p:pic>
        <p:nvPicPr>
          <p:cNvPr id="11" name="Immagine 10"/>
          <p:cNvPicPr>
            <a:picLocks noChangeAspect="1"/>
          </p:cNvPicPr>
          <p:nvPr/>
        </p:nvPicPr>
        <p:blipFill>
          <a:blip r:embed="rId8"/>
          <a:stretch>
            <a:fillRect/>
          </a:stretch>
        </p:blipFill>
        <p:spPr>
          <a:xfrm rot="931688">
            <a:off x="9893156" y="35721"/>
            <a:ext cx="2335661" cy="2283174"/>
          </a:xfrm>
          <a:prstGeom prst="rect">
            <a:avLst/>
          </a:prstGeom>
        </p:spPr>
      </p:pic>
      <p:pic>
        <p:nvPicPr>
          <p:cNvPr id="6" name="Immagine 5"/>
          <p:cNvPicPr>
            <a:picLocks noChangeAspect="1"/>
          </p:cNvPicPr>
          <p:nvPr/>
        </p:nvPicPr>
        <p:blipFill rotWithShape="1">
          <a:blip r:embed="rId9">
            <a:extLst>
              <a:ext uri="{28A0092B-C50C-407E-A947-70E740481C1C}">
                <a14:useLocalDpi xmlns:a14="http://schemas.microsoft.com/office/drawing/2010/main" val="0"/>
              </a:ext>
            </a:extLst>
          </a:blip>
          <a:srcRect t="40839"/>
          <a:stretch/>
        </p:blipFill>
        <p:spPr>
          <a:xfrm rot="2151209">
            <a:off x="6502014" y="1118322"/>
            <a:ext cx="5910131" cy="3395531"/>
          </a:xfrm>
          <a:prstGeom prst="rect">
            <a:avLst/>
          </a:prstGeom>
        </p:spPr>
      </p:pic>
      <p:pic>
        <p:nvPicPr>
          <p:cNvPr id="13" name="Immagine 12"/>
          <p:cNvPicPr>
            <a:picLocks noChangeAspect="1"/>
          </p:cNvPicPr>
          <p:nvPr/>
        </p:nvPicPr>
        <p:blipFill>
          <a:blip r:embed="rId10"/>
          <a:stretch>
            <a:fillRect/>
          </a:stretch>
        </p:blipFill>
        <p:spPr>
          <a:xfrm rot="19905679">
            <a:off x="7630689" y="5258501"/>
            <a:ext cx="6219825" cy="2247900"/>
          </a:xfrm>
          <a:prstGeom prst="rect">
            <a:avLst/>
          </a:prstGeom>
        </p:spPr>
      </p:pic>
      <p:pic>
        <p:nvPicPr>
          <p:cNvPr id="9" name="Immagine 8"/>
          <p:cNvPicPr>
            <a:picLocks noChangeAspect="1"/>
          </p:cNvPicPr>
          <p:nvPr/>
        </p:nvPicPr>
        <p:blipFill>
          <a:blip r:embed="rId11"/>
          <a:stretch>
            <a:fillRect/>
          </a:stretch>
        </p:blipFill>
        <p:spPr>
          <a:xfrm>
            <a:off x="2653268" y="2655759"/>
            <a:ext cx="7894070" cy="5498297"/>
          </a:xfrm>
          <a:prstGeom prst="rect">
            <a:avLst/>
          </a:prstGeom>
        </p:spPr>
      </p:pic>
      <p:pic>
        <p:nvPicPr>
          <p:cNvPr id="3" name="Ludovico Einaudi - Oltremare (192  kbps)">
            <a:hlinkClick r:id="" action="ppaction://media"/>
          </p:cNvPr>
          <p:cNvPicPr>
            <a:picLocks noChangeAspect="1"/>
          </p:cNvPicPr>
          <p:nvPr>
            <a:audioFile r:link="rId1"/>
            <p:extLst>
              <p:ext uri="{DAA4B4D4-6D71-4841-9C94-3DE7FCFB9230}">
                <p14:media xmlns:p14="http://schemas.microsoft.com/office/powerpoint/2010/main" r:embed="rId2">
                  <p14:trim end="12446"/>
                  <p14:fade in="250" out="250"/>
                </p14:media>
              </p:ext>
            </p:extLst>
          </p:nvPr>
        </p:nvPicPr>
        <p:blipFill>
          <a:blip r:embed="rId12"/>
          <a:stretch>
            <a:fillRect/>
          </a:stretch>
        </p:blipFill>
        <p:spPr>
          <a:xfrm>
            <a:off x="1813054" y="186806"/>
            <a:ext cx="609600" cy="609600"/>
          </a:xfrm>
          <a:prstGeom prst="rect">
            <a:avLst/>
          </a:prstGeom>
        </p:spPr>
      </p:pic>
      <p:cxnSp>
        <p:nvCxnSpPr>
          <p:cNvPr id="16" name="Connettore 1 15"/>
          <p:cNvCxnSpPr/>
          <p:nvPr/>
        </p:nvCxnSpPr>
        <p:spPr>
          <a:xfrm>
            <a:off x="2700472" y="3358651"/>
            <a:ext cx="66258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2700472" y="3784209"/>
            <a:ext cx="4614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8295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p:cNvGraphicFramePr/>
          <p:nvPr>
            <p:extLst>
              <p:ext uri="{D42A27DB-BD31-4B8C-83A1-F6EECF244321}">
                <p14:modId xmlns:p14="http://schemas.microsoft.com/office/powerpoint/2010/main" val="2633436109"/>
              </p:ext>
            </p:extLst>
          </p:nvPr>
        </p:nvGraphicFramePr>
        <p:xfrm>
          <a:off x="106017" y="540913"/>
          <a:ext cx="11993217" cy="6317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tangolo 1"/>
          <p:cNvSpPr/>
          <p:nvPr/>
        </p:nvSpPr>
        <p:spPr>
          <a:xfrm>
            <a:off x="1234174" y="0"/>
            <a:ext cx="9337300" cy="923330"/>
          </a:xfrm>
          <a:prstGeom prst="rect">
            <a:avLst/>
          </a:prstGeom>
          <a:noFill/>
        </p:spPr>
        <p:txBody>
          <a:bodyPr wrap="none" lIns="91440" tIns="45720" rIns="91440" bIns="45720">
            <a:spAutoFit/>
          </a:bodyPr>
          <a:lstStyle/>
          <a:p>
            <a:pPr algn="ctr"/>
            <a:r>
              <a:rPr lang="it-IT"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Cronologia del COVID-19 in Italia</a:t>
            </a:r>
            <a:endParaRPr lang="it-IT"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387643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r="5129" b="656"/>
          <a:stretch/>
        </p:blipFill>
        <p:spPr>
          <a:xfrm>
            <a:off x="4069931" y="2369712"/>
            <a:ext cx="7979500" cy="4352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tangolo 2"/>
          <p:cNvSpPr/>
          <p:nvPr/>
        </p:nvSpPr>
        <p:spPr>
          <a:xfrm>
            <a:off x="206062" y="879727"/>
            <a:ext cx="11985938" cy="1631216"/>
          </a:xfrm>
          <a:prstGeom prst="rect">
            <a:avLst/>
          </a:prstGeom>
        </p:spPr>
        <p:txBody>
          <a:bodyPr wrap="square">
            <a:spAutoFit/>
          </a:bodyPr>
          <a:lstStyle/>
          <a:p>
            <a:r>
              <a:rPr lang="it-IT" sz="2000" dirty="0">
                <a:latin typeface="Baskerville Old Face" panose="02020602080505020303" pitchFamily="18" charset="0"/>
              </a:rPr>
              <a:t>Il 10 marzo 2020 il cardinale Gianfranco Ravasi, presidente del Pontificio Consiglio della cultura, è ospite del programma Bel tempo si spera. Come spiega la giornalista, il cardinale ci guida in un viaggio tra le mille domande di questo tempo, un tempo inaspettato che noi dobbiamo riempire di senso. Ma in che modo? Riflettendo, cercando risposte fuori e dentro di noi e, chi ha la possibilità di farlo, aiutando coloro che sono in prima linea in questa guerra tramite il volontariato.</a:t>
            </a:r>
          </a:p>
        </p:txBody>
      </p:sp>
      <p:sp>
        <p:nvSpPr>
          <p:cNvPr id="4" name="Rettangolo 3"/>
          <p:cNvSpPr/>
          <p:nvPr/>
        </p:nvSpPr>
        <p:spPr>
          <a:xfrm>
            <a:off x="206062" y="2499308"/>
            <a:ext cx="3721300" cy="4093428"/>
          </a:xfrm>
          <a:prstGeom prst="rect">
            <a:avLst/>
          </a:prstGeom>
        </p:spPr>
        <p:txBody>
          <a:bodyPr wrap="square">
            <a:spAutoFit/>
          </a:bodyPr>
          <a:lstStyle/>
          <a:p>
            <a:r>
              <a:rPr lang="it-IT" sz="2000" dirty="0" smtClean="0">
                <a:latin typeface="Baskerville Old Face" panose="02020602080505020303" pitchFamily="18" charset="0"/>
              </a:rPr>
              <a:t>La prima domanda </a:t>
            </a:r>
            <a:r>
              <a:rPr lang="it-IT" sz="2000" dirty="0">
                <a:latin typeface="Baskerville Old Face" panose="02020602080505020303" pitchFamily="18" charset="0"/>
              </a:rPr>
              <a:t>da porci è quale atteggiamento avere dinanzi a tutto ciò. Innanzitutto non bisogna avere paura, poiché essa, come dice il cardinale Ravasi, è un’emozione negativa, la quale fa compiere gesti a volte anche insensati, è un limite che bisogna vincere. Giusto è invece il timore, il quale è il rispetto, rispetto nei confronti dell’altro, della complessità della realtà che ci circonda. </a:t>
            </a:r>
          </a:p>
        </p:txBody>
      </p:sp>
      <p:sp>
        <p:nvSpPr>
          <p:cNvPr id="5" name="Rettangolo 4"/>
          <p:cNvSpPr/>
          <p:nvPr/>
        </p:nvSpPr>
        <p:spPr>
          <a:xfrm>
            <a:off x="109305" y="110286"/>
            <a:ext cx="11735777" cy="769441"/>
          </a:xfrm>
          <a:prstGeom prst="rect">
            <a:avLst/>
          </a:prstGeom>
          <a:noFill/>
        </p:spPr>
        <p:txBody>
          <a:bodyPr wrap="none" lIns="91440" tIns="45720" rIns="91440" bIns="45720">
            <a:spAutoFit/>
          </a:bodyPr>
          <a:lstStyle/>
          <a:p>
            <a:pPr algn="ctr"/>
            <a:r>
              <a:rPr lang="it-IT" sz="4400" b="1" i="1" dirty="0" smtClean="0">
                <a:ln w="0"/>
                <a:solidFill>
                  <a:srgbClr val="FF0000"/>
                </a:solidFill>
                <a:effectLst>
                  <a:reflection blurRad="6350" stA="53000" endA="300" endPos="35500" dir="5400000" sy="-90000" algn="bl" rotWithShape="0"/>
                </a:effectLst>
              </a:rPr>
              <a:t>RIEMPIRE DI SENSO IL TEMPO DEL CORONAVIRUS</a:t>
            </a:r>
            <a:endParaRPr lang="it-IT" sz="4400" b="1" i="1"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8168435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4700789" y="2035778"/>
            <a:ext cx="6339847" cy="4226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ttangolo 1"/>
          <p:cNvSpPr/>
          <p:nvPr/>
        </p:nvSpPr>
        <p:spPr>
          <a:xfrm>
            <a:off x="218940" y="123860"/>
            <a:ext cx="11809927" cy="2246769"/>
          </a:xfrm>
          <a:prstGeom prst="rect">
            <a:avLst/>
          </a:prstGeom>
        </p:spPr>
        <p:txBody>
          <a:bodyPr wrap="square">
            <a:spAutoFit/>
          </a:bodyPr>
          <a:lstStyle/>
          <a:p>
            <a:r>
              <a:rPr lang="it-IT" sz="2000" dirty="0">
                <a:latin typeface="Baskerville Old Face" panose="02020602080505020303" pitchFamily="18" charset="0"/>
              </a:rPr>
              <a:t>In momenti come questo occorre avere un atteggiamento resiliente. Il termine </a:t>
            </a:r>
            <a:r>
              <a:rPr lang="it-IT" sz="2000" dirty="0" smtClean="0">
                <a:latin typeface="Baskerville Old Face" panose="02020602080505020303" pitchFamily="18" charset="0"/>
              </a:rPr>
              <a:t>“</a:t>
            </a:r>
            <a:r>
              <a:rPr lang="it-IT" sz="2000" b="1" i="1" dirty="0" smtClean="0">
                <a:latin typeface="Baskerville Old Face" panose="02020602080505020303" pitchFamily="18" charset="0"/>
              </a:rPr>
              <a:t>Resilienza</a:t>
            </a:r>
            <a:r>
              <a:rPr lang="it-IT" sz="2000" dirty="0">
                <a:latin typeface="Baskerville Old Face" panose="02020602080505020303" pitchFamily="18" charset="0"/>
              </a:rPr>
              <a:t>” deriva dal latino </a:t>
            </a:r>
            <a:r>
              <a:rPr lang="it-IT" sz="2000" b="1" dirty="0">
                <a:latin typeface="Baskerville Old Face" panose="02020602080505020303" pitchFamily="18" charset="0"/>
              </a:rPr>
              <a:t>resilire</a:t>
            </a:r>
            <a:r>
              <a:rPr lang="it-IT" sz="2000" dirty="0">
                <a:latin typeface="Baskerville Old Face" panose="02020602080505020303" pitchFamily="18" charset="0"/>
              </a:rPr>
              <a:t> e significa letteralmente saltare indietro, ritornare. Essere resilienti significa essere capaci di fronteggiare le avversità della vita, superandole, consapevoli non solo dei limiti che ogni situazione presenta ma anche delle molteplici possibilità di sviluppo positivo. Non è un caso che la parola resilienza indichi anche la capacità di un metallo di resistere ad un urto improvviso, senza spezzarsi. In questo momento noi siamo come un metallo e, colpiti improvvisamente da un virus a noi sconosciuto, dobbiamo essere capaci di resistere senza spezzarci, senza soccombere, senza perdere le speranze.</a:t>
            </a:r>
          </a:p>
        </p:txBody>
      </p:sp>
      <p:sp>
        <p:nvSpPr>
          <p:cNvPr id="4" name="Rettangolo 3"/>
          <p:cNvSpPr/>
          <p:nvPr/>
        </p:nvSpPr>
        <p:spPr>
          <a:xfrm>
            <a:off x="475177" y="2663469"/>
            <a:ext cx="3336970" cy="3693319"/>
          </a:xfrm>
          <a:prstGeom prst="rect">
            <a:avLst/>
          </a:prstGeom>
        </p:spPr>
        <p:txBody>
          <a:bodyPr wrap="square">
            <a:spAutoFit/>
          </a:bodyPr>
          <a:lstStyle/>
          <a:p>
            <a:r>
              <a:rPr lang="it-IT" sz="2000" b="1" i="1" dirty="0" smtClean="0">
                <a:latin typeface="Baskerville Old Face" panose="02020602080505020303" pitchFamily="18" charset="0"/>
              </a:rPr>
              <a:t>Ciascuno di noi ha un proprio bagaglio di resilienza. Solo che in alcuni è decisamente più pesante, non perché siano persone superficiali o ingenue, ma perché sanno vedere le crisi come sfide da superare non come problemi insormontabili e accettano che il cambiamento sia parte della vita, non un disastro.</a:t>
            </a:r>
          </a:p>
          <a:p>
            <a:r>
              <a:rPr lang="it-IT" sz="1400" b="1" i="1" dirty="0" smtClean="0">
                <a:latin typeface="Baskerville Old Face" panose="02020602080505020303" pitchFamily="18" charset="0"/>
              </a:rPr>
              <a:t>(Maria Elena Magrin)</a:t>
            </a:r>
            <a:endParaRPr lang="it-IT" sz="1400" b="1" i="1" dirty="0">
              <a:latin typeface="Baskerville Old Face" panose="02020602080505020303" pitchFamily="18" charset="0"/>
            </a:endParaRPr>
          </a:p>
        </p:txBody>
      </p:sp>
      <p:sp>
        <p:nvSpPr>
          <p:cNvPr id="6" name="CasellaDiTesto 5"/>
          <p:cNvSpPr txBox="1"/>
          <p:nvPr/>
        </p:nvSpPr>
        <p:spPr>
          <a:xfrm>
            <a:off x="4930104" y="6356788"/>
            <a:ext cx="5881216" cy="338554"/>
          </a:xfrm>
          <a:prstGeom prst="rect">
            <a:avLst/>
          </a:prstGeom>
          <a:noFill/>
        </p:spPr>
        <p:txBody>
          <a:bodyPr wrap="square" rtlCol="0">
            <a:spAutoFit/>
          </a:bodyPr>
          <a:lstStyle/>
          <a:p>
            <a:r>
              <a:rPr lang="it-IT" sz="1600" b="1" i="1" dirty="0" smtClean="0">
                <a:latin typeface="Baskerville Old Face" panose="02020602080505020303" pitchFamily="18" charset="0"/>
              </a:rPr>
              <a:t>L’Albero di Kalaloch, simbolo di resilienza e di rivincita della vita </a:t>
            </a:r>
            <a:endParaRPr lang="it-IT" sz="1600" b="1" i="1" dirty="0">
              <a:latin typeface="Baskerville Old Face" panose="02020602080505020303" pitchFamily="18" charset="0"/>
            </a:endParaRPr>
          </a:p>
        </p:txBody>
      </p:sp>
    </p:spTree>
    <p:extLst>
      <p:ext uri="{BB962C8B-B14F-4D97-AF65-F5344CB8AC3E}">
        <p14:creationId xmlns:p14="http://schemas.microsoft.com/office/powerpoint/2010/main" val="29792800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7140" y="283058"/>
            <a:ext cx="7279831" cy="2554545"/>
          </a:xfrm>
          <a:prstGeom prst="rect">
            <a:avLst/>
          </a:prstGeom>
        </p:spPr>
        <p:txBody>
          <a:bodyPr wrap="square">
            <a:spAutoFit/>
          </a:bodyPr>
          <a:lstStyle/>
          <a:p>
            <a:r>
              <a:rPr lang="it-IT" sz="2000" dirty="0">
                <a:latin typeface="Baskerville Old Face" panose="02020602080505020303" pitchFamily="18" charset="0"/>
              </a:rPr>
              <a:t>Non tutti mostrano un atteggiamento resiliente dinanzi alle avversità. Alcuni entrano istintivamente in un atteggiamento di autodifesa, chiudendosi in se stessi, altri invece si mostrano arroganti, ottusi, sicuri di essere lontani dal pericolo, sfidando così la sorte. Quest’ultimo atteggiamento è spesso adottato dai giovani, i quali sembrano continuare a non comprendere la gravità della situazione in cui ci troviamo, decidendo così di non seguire le regole e, sprezzanti, uscire di casa, decisione che termina con multe salate. </a:t>
            </a:r>
          </a:p>
        </p:txBody>
      </p:sp>
      <p:pic>
        <p:nvPicPr>
          <p:cNvPr id="3" name="Immagine 2"/>
          <p:cNvPicPr>
            <a:picLocks noChangeAspect="1"/>
          </p:cNvPicPr>
          <p:nvPr/>
        </p:nvPicPr>
        <p:blipFill rotWithShape="1">
          <a:blip r:embed="rId2"/>
          <a:srcRect l="29952"/>
          <a:stretch/>
        </p:blipFill>
        <p:spPr>
          <a:xfrm rot="319274">
            <a:off x="8061972" y="440878"/>
            <a:ext cx="3572804" cy="3643243"/>
          </a:xfrm>
          <a:prstGeom prst="rect">
            <a:avLst/>
          </a:prstGeom>
          <a:ln>
            <a:noFill/>
          </a:ln>
          <a:effectLst>
            <a:outerShdw blurRad="190500" algn="tl" rotWithShape="0">
              <a:srgbClr val="000000">
                <a:alpha val="70000"/>
              </a:srgbClr>
            </a:outerShdw>
          </a:effectLst>
        </p:spPr>
      </p:pic>
      <p:pic>
        <p:nvPicPr>
          <p:cNvPr id="4" name="Immagine 3"/>
          <p:cNvPicPr>
            <a:picLocks noChangeAspect="1"/>
          </p:cNvPicPr>
          <p:nvPr/>
        </p:nvPicPr>
        <p:blipFill rotWithShape="1">
          <a:blip r:embed="rId3"/>
          <a:srcRect l="16448"/>
          <a:stretch/>
        </p:blipFill>
        <p:spPr>
          <a:xfrm rot="21146758">
            <a:off x="639846" y="3294122"/>
            <a:ext cx="4239029" cy="3190665"/>
          </a:xfrm>
          <a:prstGeom prst="rect">
            <a:avLst/>
          </a:prstGeom>
          <a:ln>
            <a:noFill/>
          </a:ln>
          <a:effectLst>
            <a:outerShdw blurRad="190500" algn="tl" rotWithShape="0">
              <a:srgbClr val="000000">
                <a:alpha val="70000"/>
              </a:srgbClr>
            </a:outerShdw>
          </a:effectLst>
        </p:spPr>
      </p:pic>
      <p:sp>
        <p:nvSpPr>
          <p:cNvPr id="5" name="Rettangolo 4"/>
          <p:cNvSpPr/>
          <p:nvPr/>
        </p:nvSpPr>
        <p:spPr>
          <a:xfrm>
            <a:off x="5816028" y="4773546"/>
            <a:ext cx="6096000" cy="1631216"/>
          </a:xfrm>
          <a:prstGeom prst="rect">
            <a:avLst/>
          </a:prstGeom>
        </p:spPr>
        <p:txBody>
          <a:bodyPr>
            <a:spAutoFit/>
          </a:bodyPr>
          <a:lstStyle/>
          <a:p>
            <a:r>
              <a:rPr lang="it-IT" sz="2000" dirty="0">
                <a:latin typeface="Baskerville Old Face" panose="02020602080505020303" pitchFamily="18" charset="0"/>
              </a:rPr>
              <a:t>Giorno dopo giorno la lista degli incoscienti aumenta: da un ragazzo che voleva vedere la fidanzata, ad un giovane che si </a:t>
            </a:r>
            <a:r>
              <a:rPr lang="it-IT" sz="2000" dirty="0" smtClean="0">
                <a:latin typeface="Baskerville Old Face" panose="02020602080505020303" pitchFamily="18" charset="0"/>
              </a:rPr>
              <a:t> è recato </a:t>
            </a:r>
            <a:r>
              <a:rPr lang="it-IT" sz="2000" dirty="0">
                <a:latin typeface="Baskerville Old Face" panose="02020602080505020303" pitchFamily="18" charset="0"/>
              </a:rPr>
              <a:t>sul lungomare per fumare uno spinello, a tre amici usciti per un giro in auto che si inventano scuse assurde.</a:t>
            </a:r>
          </a:p>
        </p:txBody>
      </p:sp>
    </p:spTree>
    <p:extLst>
      <p:ext uri="{BB962C8B-B14F-4D97-AF65-F5344CB8AC3E}">
        <p14:creationId xmlns:p14="http://schemas.microsoft.com/office/powerpoint/2010/main" val="724569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2146" r="-235" b="10674"/>
          <a:stretch/>
        </p:blipFill>
        <p:spPr>
          <a:xfrm>
            <a:off x="6528418" y="128789"/>
            <a:ext cx="4711714" cy="3760631"/>
          </a:xfrm>
          <a:prstGeom prst="rect">
            <a:avLst/>
          </a:prstGeom>
          <a:ln>
            <a:noFill/>
          </a:ln>
          <a:effectLst>
            <a:outerShdw blurRad="190500" algn="tl" rotWithShape="0">
              <a:srgbClr val="000000">
                <a:alpha val="70000"/>
              </a:srgbClr>
            </a:outerShdw>
          </a:effectLst>
        </p:spPr>
      </p:pic>
      <p:sp>
        <p:nvSpPr>
          <p:cNvPr id="3" name="Rettangolo 2"/>
          <p:cNvSpPr/>
          <p:nvPr/>
        </p:nvSpPr>
        <p:spPr>
          <a:xfrm>
            <a:off x="186547" y="579550"/>
            <a:ext cx="5956560" cy="2554545"/>
          </a:xfrm>
          <a:prstGeom prst="rect">
            <a:avLst/>
          </a:prstGeom>
        </p:spPr>
        <p:txBody>
          <a:bodyPr wrap="square">
            <a:spAutoFit/>
          </a:bodyPr>
          <a:lstStyle/>
          <a:p>
            <a:r>
              <a:rPr lang="it-IT" sz="2000" dirty="0">
                <a:latin typeface="Baskerville Old Face" panose="02020602080505020303" pitchFamily="18" charset="0"/>
              </a:rPr>
              <a:t>Fortunatamente la maggior parte delle persone segue le restrizioni imposte e resta a casa. Qui, ascoltando giorno dopo giorno le notizie al telegiornale, il numero di morti, osservando i camion dell’esercito trasportare le </a:t>
            </a:r>
            <a:r>
              <a:rPr lang="it-IT" sz="2000" dirty="0" smtClean="0">
                <a:latin typeface="Baskerville Old Face" panose="02020602080505020303" pitchFamily="18" charset="0"/>
              </a:rPr>
              <a:t>salme </a:t>
            </a:r>
            <a:r>
              <a:rPr lang="it-IT" sz="2000" dirty="0">
                <a:latin typeface="Baskerville Old Face" panose="02020602080505020303" pitchFamily="18" charset="0"/>
              </a:rPr>
              <a:t>al di fuori della città di Bergamo per mancanza di spazio nei cimiteri, ci poniamo tutti la stessa domanda: “Perché sta avvenendo tutto ciò, perché così tanta sofferenza, così tanto dolore</a:t>
            </a:r>
            <a:r>
              <a:rPr lang="it-IT" sz="2000" dirty="0" smtClean="0">
                <a:latin typeface="Baskerville Old Face" panose="02020602080505020303" pitchFamily="18" charset="0"/>
              </a:rPr>
              <a:t>?”</a:t>
            </a:r>
          </a:p>
        </p:txBody>
      </p:sp>
      <p:pic>
        <p:nvPicPr>
          <p:cNvPr id="4" name="Immagine 3"/>
          <p:cNvPicPr>
            <a:picLocks noChangeAspect="1"/>
          </p:cNvPicPr>
          <p:nvPr/>
        </p:nvPicPr>
        <p:blipFill rotWithShape="1">
          <a:blip r:embed="rId3"/>
          <a:srcRect l="4675"/>
          <a:stretch/>
        </p:blipFill>
        <p:spPr>
          <a:xfrm>
            <a:off x="186547" y="3889420"/>
            <a:ext cx="5258873" cy="2820998"/>
          </a:xfrm>
          <a:prstGeom prst="rect">
            <a:avLst/>
          </a:prstGeom>
          <a:ln>
            <a:noFill/>
          </a:ln>
          <a:effectLst>
            <a:outerShdw blurRad="190500" algn="tl" rotWithShape="0">
              <a:srgbClr val="000000">
                <a:alpha val="70000"/>
              </a:srgbClr>
            </a:outerShdw>
          </a:effectLst>
        </p:spPr>
      </p:pic>
      <p:sp>
        <p:nvSpPr>
          <p:cNvPr id="5" name="Rettangolo 4"/>
          <p:cNvSpPr/>
          <p:nvPr/>
        </p:nvSpPr>
        <p:spPr>
          <a:xfrm>
            <a:off x="6014433" y="4155873"/>
            <a:ext cx="6177567" cy="2554545"/>
          </a:xfrm>
          <a:prstGeom prst="rect">
            <a:avLst/>
          </a:prstGeom>
        </p:spPr>
        <p:txBody>
          <a:bodyPr wrap="square">
            <a:spAutoFit/>
          </a:bodyPr>
          <a:lstStyle/>
          <a:p>
            <a:r>
              <a:rPr lang="it-IT" sz="2000" dirty="0">
                <a:latin typeface="Baskerville Old Face" panose="02020602080505020303" pitchFamily="18" charset="0"/>
              </a:rPr>
              <a:t>La fede in momenti come questo </a:t>
            </a:r>
            <a:r>
              <a:rPr lang="it-IT" sz="2000" dirty="0" smtClean="0">
                <a:latin typeface="Baskerville Old Face" panose="02020602080505020303" pitchFamily="18" charset="0"/>
              </a:rPr>
              <a:t>ha un </a:t>
            </a:r>
            <a:r>
              <a:rPr lang="it-IT" sz="2000" dirty="0">
                <a:latin typeface="Baskerville Old Face" panose="02020602080505020303" pitchFamily="18" charset="0"/>
              </a:rPr>
              <a:t>ruolo fondamentale, il credente si affida a Dio per avere il sostegno che, comunque vada, </a:t>
            </a:r>
            <a:r>
              <a:rPr lang="it-IT" sz="2000" i="1" dirty="0">
                <a:latin typeface="Baskerville Old Face" panose="02020602080505020303" pitchFamily="18" charset="0"/>
              </a:rPr>
              <a:t>il proprio percorso ha un senso e non si tratti di un piombare nel nulla</a:t>
            </a:r>
            <a:r>
              <a:rPr lang="it-IT" sz="2000" dirty="0">
                <a:latin typeface="Baskerville Old Face" panose="02020602080505020303" pitchFamily="18" charset="0"/>
              </a:rPr>
              <a:t>. La fede </a:t>
            </a:r>
            <a:r>
              <a:rPr lang="it-IT" sz="2000" dirty="0" smtClean="0">
                <a:latin typeface="Baskerville Old Face" panose="02020602080505020303" pitchFamily="18" charset="0"/>
              </a:rPr>
              <a:t>diventa, dunque,  un </a:t>
            </a:r>
            <a:r>
              <a:rPr lang="it-IT" sz="2000" dirty="0">
                <a:latin typeface="Baskerville Old Face" panose="02020602080505020303" pitchFamily="18" charset="0"/>
              </a:rPr>
              <a:t>porto sicuro, un </a:t>
            </a:r>
            <a:r>
              <a:rPr lang="it-IT" sz="2000" dirty="0" smtClean="0">
                <a:latin typeface="Baskerville Old Face" panose="02020602080505020303" pitchFamily="18" charset="0"/>
              </a:rPr>
              <a:t>rifugio, soprattutto </a:t>
            </a:r>
            <a:r>
              <a:rPr lang="it-IT" sz="2000" dirty="0">
                <a:latin typeface="Baskerville Old Face" panose="02020602080505020303" pitchFamily="18" charset="0"/>
              </a:rPr>
              <a:t>per coloro i quali, risultati positivi al COVID-19, sono costretti a non ricevere visite dai propri cari, vivendo così in una profonda solitudine, in cui solo Dio resta al tuo </a:t>
            </a:r>
            <a:r>
              <a:rPr lang="it-IT" sz="2000" dirty="0" smtClean="0">
                <a:latin typeface="Baskerville Old Face" panose="02020602080505020303" pitchFamily="18" charset="0"/>
              </a:rPr>
              <a:t>fianco.</a:t>
            </a:r>
            <a:endParaRPr lang="it-IT" sz="2000" dirty="0">
              <a:latin typeface="Baskerville Old Face" panose="02020602080505020303" pitchFamily="18" charset="0"/>
            </a:endParaRPr>
          </a:p>
        </p:txBody>
      </p:sp>
    </p:spTree>
    <p:extLst>
      <p:ext uri="{BB962C8B-B14F-4D97-AF65-F5344CB8AC3E}">
        <p14:creationId xmlns:p14="http://schemas.microsoft.com/office/powerpoint/2010/main" val="1956246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13731" y="160692"/>
            <a:ext cx="5802274" cy="6555641"/>
          </a:xfrm>
          <a:prstGeom prst="rect">
            <a:avLst/>
          </a:prstGeom>
        </p:spPr>
        <p:txBody>
          <a:bodyPr wrap="square">
            <a:spAutoFit/>
          </a:bodyPr>
          <a:lstStyle/>
          <a:p>
            <a:r>
              <a:rPr lang="it-IT" sz="2000" dirty="0">
                <a:latin typeface="Baskerville Old Face" panose="02020602080505020303" pitchFamily="18" charset="0"/>
              </a:rPr>
              <a:t>Ora più che mai le persone, anche quelle più superficiali, hanno iniziato a dare valore al tempo, poiché ne avvertono la forte percezione. Il nostro stesso futuro sembra ora appeso ad un filo, non è più lontano, né certo, può essere troncato da un momento all’altro... </a:t>
            </a:r>
          </a:p>
          <a:p>
            <a:r>
              <a:rPr lang="it-IT" sz="2000" dirty="0">
                <a:latin typeface="Baskerville Old Face" panose="02020602080505020303" pitchFamily="18" charset="0"/>
              </a:rPr>
              <a:t>Ma “</a:t>
            </a:r>
            <a:r>
              <a:rPr lang="it-IT" sz="2000" i="1" dirty="0">
                <a:latin typeface="Baskerville Old Face" panose="02020602080505020303" pitchFamily="18" charset="0"/>
              </a:rPr>
              <a:t>in questo tempo strano </a:t>
            </a:r>
            <a:r>
              <a:rPr lang="it-IT" sz="2000" dirty="0">
                <a:latin typeface="Baskerville Old Face" panose="02020602080505020303" pitchFamily="18" charset="0"/>
              </a:rPr>
              <a:t>- dice la poetessa Mariangela Gualtieri nella sua poesia </a:t>
            </a:r>
            <a:r>
              <a:rPr lang="it-IT" sz="2000" b="1" i="1" dirty="0">
                <a:latin typeface="Baskerville Old Face" panose="02020602080505020303" pitchFamily="18" charset="0"/>
              </a:rPr>
              <a:t>Nove marzo duemilaventi </a:t>
            </a:r>
            <a:r>
              <a:rPr lang="it-IT" sz="2000" dirty="0">
                <a:latin typeface="Baskerville Old Face" panose="02020602080505020303" pitchFamily="18" charset="0"/>
              </a:rPr>
              <a:t>–</a:t>
            </a:r>
            <a:r>
              <a:rPr lang="it-IT" sz="2000" i="1" dirty="0">
                <a:latin typeface="Baskerville Old Face" panose="02020602080505020303" pitchFamily="18" charset="0"/>
              </a:rPr>
              <a:t> c’è dell’oro per noi, forse ci sono doni</a:t>
            </a:r>
            <a:r>
              <a:rPr lang="it-IT" sz="2000" dirty="0">
                <a:latin typeface="Baskerville Old Face" panose="02020602080505020303" pitchFamily="18" charset="0"/>
              </a:rPr>
              <a:t>”. Oggi scopriamo quanto può essere bello “</a:t>
            </a:r>
            <a:r>
              <a:rPr lang="it-IT" sz="2000" i="1" dirty="0">
                <a:latin typeface="Baskerville Old Face" panose="02020602080505020303" pitchFamily="18" charset="0"/>
              </a:rPr>
              <a:t>fare per la prima volta il pane, guardare bene una faccia, cantare piano piano perché un bambino </a:t>
            </a:r>
            <a:r>
              <a:rPr lang="it-IT" sz="2000" i="1" dirty="0" smtClean="0">
                <a:latin typeface="Baskerville Old Face" panose="02020602080505020303" pitchFamily="18" charset="0"/>
              </a:rPr>
              <a:t>dorma</a:t>
            </a:r>
            <a:r>
              <a:rPr lang="it-IT" sz="2000" dirty="0" smtClean="0">
                <a:latin typeface="Baskerville Old Face" panose="02020602080505020303" pitchFamily="18" charset="0"/>
              </a:rPr>
              <a:t>”, azioni </a:t>
            </a:r>
            <a:r>
              <a:rPr lang="it-IT" sz="2000" dirty="0">
                <a:latin typeface="Baskerville Old Face" panose="02020602080505020303" pitchFamily="18" charset="0"/>
              </a:rPr>
              <a:t>alle quali prima davamo poco, se non alcun valore, in quanto erano, possiamo dire, lapalissiane per noi, così come il prendere un caffè con i propri amici o fare una passeggiata in centro</a:t>
            </a:r>
            <a:r>
              <a:rPr lang="it-IT" sz="2000" dirty="0" smtClean="0">
                <a:latin typeface="Baskerville Old Face" panose="02020602080505020303" pitchFamily="18" charset="0"/>
              </a:rPr>
              <a:t>, </a:t>
            </a:r>
            <a:r>
              <a:rPr lang="it-IT" sz="2000" dirty="0">
                <a:latin typeface="Baskerville Old Face" panose="02020602080505020303" pitchFamily="18" charset="0"/>
              </a:rPr>
              <a:t>momenti che ora sembrano distanti </a:t>
            </a:r>
            <a:r>
              <a:rPr lang="it-IT" sz="2000" dirty="0" smtClean="0">
                <a:latin typeface="Baskerville Old Face" panose="02020602080505020303" pitchFamily="18" charset="0"/>
              </a:rPr>
              <a:t>anni-luce, che possiamo rivivere solo nella nostra mente osservando le fotografie </a:t>
            </a:r>
            <a:r>
              <a:rPr lang="it-IT" sz="2000" dirty="0">
                <a:latin typeface="Baskerville Old Face" panose="02020602080505020303" pitchFamily="18" charset="0"/>
              </a:rPr>
              <a:t>scattate</a:t>
            </a:r>
            <a:r>
              <a:rPr lang="it-IT" sz="2000" dirty="0" smtClean="0">
                <a:latin typeface="Baskerville Old Face" panose="02020602080505020303" pitchFamily="18" charset="0"/>
              </a:rPr>
              <a:t>…</a:t>
            </a:r>
          </a:p>
          <a:p>
            <a:r>
              <a:rPr lang="it-IT" sz="2000" dirty="0" smtClean="0">
                <a:latin typeface="Baskerville Old Face" panose="02020602080505020303" pitchFamily="18" charset="0"/>
              </a:rPr>
              <a:t>Usciremo </a:t>
            </a:r>
            <a:r>
              <a:rPr lang="it-IT" sz="2000" dirty="0">
                <a:latin typeface="Baskerville Old Face" panose="02020602080505020303" pitchFamily="18" charset="0"/>
              </a:rPr>
              <a:t>da questa quarantena consapevoli di ciò che abbiamo e </a:t>
            </a:r>
            <a:r>
              <a:rPr lang="it-IT" sz="2000" dirty="0" smtClean="0">
                <a:latin typeface="Baskerville Old Face" panose="02020602080505020303" pitchFamily="18" charset="0"/>
              </a:rPr>
              <a:t>del valore che dobbiamo attribuirgli, saremo </a:t>
            </a:r>
            <a:r>
              <a:rPr lang="it-IT" sz="2000" dirty="0">
                <a:latin typeface="Baskerville Old Face" panose="02020602080505020303" pitchFamily="18" charset="0"/>
              </a:rPr>
              <a:t>più forti, più capaci </a:t>
            </a:r>
            <a:r>
              <a:rPr lang="it-IT" sz="2000" dirty="0" smtClean="0">
                <a:latin typeface="Baskerville Old Face" panose="02020602080505020303" pitchFamily="18" charset="0"/>
              </a:rPr>
              <a:t>di </a:t>
            </a:r>
            <a:r>
              <a:rPr lang="it-IT" sz="2000" dirty="0">
                <a:latin typeface="Baskerville Old Face" panose="02020602080505020303" pitchFamily="18" charset="0"/>
              </a:rPr>
              <a:t>resistere agli ostacoli che la vita ci pone </a:t>
            </a:r>
            <a:r>
              <a:rPr lang="it-IT" sz="2000" dirty="0" smtClean="0">
                <a:latin typeface="Baskerville Old Face" panose="02020602080505020303" pitchFamily="18" charset="0"/>
              </a:rPr>
              <a:t>dinanzi.</a:t>
            </a:r>
            <a:endParaRPr lang="it-IT" sz="2000" dirty="0">
              <a:latin typeface="Baskerville Old Face" panose="02020602080505020303" pitchFamily="18" charset="0"/>
            </a:endParaRPr>
          </a:p>
        </p:txBody>
      </p:sp>
      <p:pic>
        <p:nvPicPr>
          <p:cNvPr id="4" name="Immagine 3"/>
          <p:cNvPicPr>
            <a:picLocks noChangeAspect="1"/>
          </p:cNvPicPr>
          <p:nvPr/>
        </p:nvPicPr>
        <p:blipFill>
          <a:blip r:embed="rId2"/>
          <a:stretch>
            <a:fillRect/>
          </a:stretch>
        </p:blipFill>
        <p:spPr>
          <a:xfrm>
            <a:off x="6761301" y="351945"/>
            <a:ext cx="4324915" cy="2877732"/>
          </a:xfrm>
          <a:prstGeom prst="rect">
            <a:avLst/>
          </a:prstGeom>
          <a:ln>
            <a:noFill/>
          </a:ln>
          <a:effectLst>
            <a:outerShdw blurRad="292100" dist="139700" dir="2700000" algn="tl" rotWithShape="0">
              <a:srgbClr val="333333">
                <a:alpha val="65000"/>
              </a:srgbClr>
            </a:outerShdw>
          </a:effectLst>
        </p:spPr>
      </p:pic>
      <p:pic>
        <p:nvPicPr>
          <p:cNvPr id="8" name="Immagine 7"/>
          <p:cNvPicPr>
            <a:picLocks noChangeAspect="1"/>
          </p:cNvPicPr>
          <p:nvPr/>
        </p:nvPicPr>
        <p:blipFill>
          <a:blip r:embed="rId3"/>
          <a:stretch>
            <a:fillRect/>
          </a:stretch>
        </p:blipFill>
        <p:spPr>
          <a:xfrm rot="1184825">
            <a:off x="8758347" y="4147572"/>
            <a:ext cx="3173158" cy="2094284"/>
          </a:xfrm>
          <a:prstGeom prst="snip2DiagRect">
            <a:avLst/>
          </a:prstGeom>
          <a:solidFill>
            <a:srgbClr val="FFFFFF">
              <a:shade val="85000"/>
            </a:srgbClr>
          </a:solidFill>
          <a:ln w="88900" cap="sq">
            <a:solidFill>
              <a:srgbClr val="FFFFFF"/>
            </a:solidFill>
            <a:miter lim="800000"/>
          </a:ln>
          <a:effectLst>
            <a:glow rad="152400">
              <a:schemeClr val="accent4">
                <a:alpha val="80000"/>
              </a:schemeClr>
            </a:glow>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magine 5"/>
          <p:cNvPicPr>
            <a:picLocks noChangeAspect="1"/>
          </p:cNvPicPr>
          <p:nvPr/>
        </p:nvPicPr>
        <p:blipFill>
          <a:blip r:embed="rId4"/>
          <a:stretch>
            <a:fillRect/>
          </a:stretch>
        </p:blipFill>
        <p:spPr>
          <a:xfrm rot="21194122">
            <a:off x="6034256" y="4325924"/>
            <a:ext cx="3307559" cy="2203278"/>
          </a:xfrm>
          <a:prstGeom prst="snip2DiagRect">
            <a:avLst/>
          </a:prstGeom>
          <a:solidFill>
            <a:srgbClr val="FFFFFF">
              <a:shade val="85000"/>
            </a:srgbClr>
          </a:solidFill>
          <a:ln w="88900" cap="sq">
            <a:solidFill>
              <a:srgbClr val="FFFFFF"/>
            </a:solidFill>
            <a:miter lim="800000"/>
          </a:ln>
          <a:effectLst>
            <a:glow rad="152400">
              <a:schemeClr val="accent4">
                <a:alpha val="80000"/>
              </a:schemeClr>
            </a:glow>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70115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807075" y="4187905"/>
            <a:ext cx="5988677" cy="2246769"/>
          </a:xfrm>
          <a:prstGeom prst="rect">
            <a:avLst/>
          </a:prstGeom>
        </p:spPr>
        <p:txBody>
          <a:bodyPr wrap="square">
            <a:spAutoFit/>
          </a:bodyPr>
          <a:lstStyle/>
          <a:p>
            <a:r>
              <a:rPr lang="it-IT" sz="2000" dirty="0">
                <a:latin typeface="Baskerville Old Face" panose="02020602080505020303" pitchFamily="18" charset="0"/>
              </a:rPr>
              <a:t>Altra nota positiva in questa triste sinfonia è la riscoperta di </a:t>
            </a:r>
            <a:r>
              <a:rPr lang="it-IT" sz="2000" dirty="0" smtClean="0">
                <a:latin typeface="Baskerville Old Face" panose="02020602080505020303" pitchFamily="18" charset="0"/>
              </a:rPr>
              <a:t>una </a:t>
            </a:r>
            <a:r>
              <a:rPr lang="it-IT" sz="2000" dirty="0">
                <a:latin typeface="Baskerville Old Face" panose="02020602080505020303" pitchFamily="18" charset="0"/>
              </a:rPr>
              <a:t>politica che si pone come obiettivo la ricerca del bene comune, che si riconosce nel momento del dolore, del bisogno, quella politica di cui parlava Platone. Speriamo ovviamente che il buon legame creatosi in questo periodo tra governo e cittadini, terminata l’emergenza, non si frantumi.</a:t>
            </a:r>
          </a:p>
        </p:txBody>
      </p:sp>
      <p:sp>
        <p:nvSpPr>
          <p:cNvPr id="4" name="Rettangolo 3"/>
          <p:cNvSpPr/>
          <p:nvPr/>
        </p:nvSpPr>
        <p:spPr>
          <a:xfrm>
            <a:off x="7079087" y="678064"/>
            <a:ext cx="4421747" cy="1938992"/>
          </a:xfrm>
          <a:prstGeom prst="rect">
            <a:avLst/>
          </a:prstGeom>
        </p:spPr>
        <p:txBody>
          <a:bodyPr wrap="square">
            <a:spAutoFit/>
          </a:bodyPr>
          <a:lstStyle/>
          <a:p>
            <a:r>
              <a:rPr lang="it-IT" sz="2000" dirty="0">
                <a:latin typeface="Baskerville Old Face" panose="02020602080505020303" pitchFamily="18" charset="0"/>
              </a:rPr>
              <a:t>In questo periodo di solitudine ci sentiamo tutti uniti, accomunati gli uni agli altri dalla stessa sorte</a:t>
            </a:r>
            <a:r>
              <a:rPr lang="it-IT" sz="2000" dirty="0" smtClean="0">
                <a:latin typeface="Baskerville Old Face" panose="02020602080505020303" pitchFamily="18" charset="0"/>
              </a:rPr>
              <a:t>, e rispondiamo </a:t>
            </a:r>
            <a:r>
              <a:rPr lang="it-IT" sz="2000" dirty="0">
                <a:latin typeface="Baskerville Old Face" panose="02020602080505020303" pitchFamily="18" charset="0"/>
              </a:rPr>
              <a:t>alla paura nei nostri cuori con canti e flash </a:t>
            </a:r>
            <a:r>
              <a:rPr lang="it-IT" sz="2000" dirty="0" smtClean="0">
                <a:latin typeface="Baskerville Old Face" panose="02020602080505020303" pitchFamily="18" charset="0"/>
              </a:rPr>
              <a:t>mob, </a:t>
            </a:r>
            <a:r>
              <a:rPr lang="it-IT" sz="2000" dirty="0">
                <a:latin typeface="Baskerville Old Face" panose="02020602080505020303" pitchFamily="18" charset="0"/>
              </a:rPr>
              <a:t>diffondendo sui social lo slogan “</a:t>
            </a:r>
            <a:r>
              <a:rPr lang="it-IT" sz="2000" b="1" i="1" dirty="0">
                <a:latin typeface="Baskerville Old Face" panose="02020602080505020303" pitchFamily="18" charset="0"/>
              </a:rPr>
              <a:t>Restiamo a casa</a:t>
            </a:r>
            <a:r>
              <a:rPr lang="it-IT" sz="2000" dirty="0">
                <a:latin typeface="Baskerville Old Face" panose="02020602080505020303" pitchFamily="18" charset="0"/>
              </a:rPr>
              <a:t>”</a:t>
            </a:r>
          </a:p>
        </p:txBody>
      </p:sp>
      <p:pic>
        <p:nvPicPr>
          <p:cNvPr id="5" name="Immagine 4"/>
          <p:cNvPicPr>
            <a:picLocks noChangeAspect="1"/>
          </p:cNvPicPr>
          <p:nvPr/>
        </p:nvPicPr>
        <p:blipFill>
          <a:blip r:embed="rId2"/>
          <a:stretch>
            <a:fillRect/>
          </a:stretch>
        </p:blipFill>
        <p:spPr>
          <a:xfrm>
            <a:off x="987380" y="238592"/>
            <a:ext cx="5039933" cy="3674597"/>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3"/>
          <a:stretch>
            <a:fillRect/>
          </a:stretch>
        </p:blipFill>
        <p:spPr>
          <a:xfrm>
            <a:off x="7379428" y="3734874"/>
            <a:ext cx="3821063" cy="269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78485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791" y="329372"/>
            <a:ext cx="11529391" cy="6247864"/>
          </a:xfrm>
          <a:prstGeom prst="rect">
            <a:avLst/>
          </a:prstGeom>
        </p:spPr>
        <p:txBody>
          <a:bodyPr wrap="square">
            <a:spAutoFit/>
          </a:bodyPr>
          <a:lstStyle/>
          <a:p>
            <a:r>
              <a:rPr lang="it-IT" sz="2000" i="1" dirty="0">
                <a:latin typeface="Baskerville Old Face" panose="02020602080505020303" pitchFamily="18" charset="0"/>
              </a:rPr>
              <a:t>Da un momento all’altro la nostra vita è cambiata, un virus sconosciuto ha fatto irruzione nella nostra quotidianità per stravolgerla completamente e noi abbiamo accettato questo cambiamento…</a:t>
            </a:r>
          </a:p>
          <a:p>
            <a:r>
              <a:rPr lang="it-IT" sz="2000" i="1" dirty="0">
                <a:latin typeface="Baskerville Old Face" panose="02020602080505020303" pitchFamily="18" charset="0"/>
              </a:rPr>
              <a:t>O almeno è ciò che io ho fatto, consapevole della difficile situazione creatasi.</a:t>
            </a:r>
          </a:p>
          <a:p>
            <a:r>
              <a:rPr lang="it-IT" sz="2000" i="1" dirty="0">
                <a:latin typeface="Baskerville Old Face" panose="02020602080505020303" pitchFamily="18" charset="0"/>
              </a:rPr>
              <a:t>Come sto vivendo questa quarantena? Abbastanza bene, sono dell’opinione che, così come potrebbe andare meglio, può anche andare peggio: ci sono persone che a causa del COVID-19 hanno perso la vita o perso i propri cari, al solo pensiero mi ritengo estremamente fortunata.</a:t>
            </a:r>
          </a:p>
          <a:p>
            <a:r>
              <a:rPr lang="it-IT" sz="2000" i="1" dirty="0">
                <a:latin typeface="Baskerville Old Face" panose="02020602080505020303" pitchFamily="18" charset="0"/>
              </a:rPr>
              <a:t>Roby Facchinetti canta: “La tempesta che ci travolge, ci piega ma non ci spezzerà; siamo nati per combattere la sorte, ma ogni volta abbiamo sempre vinto noi”. Dinanzi alla tempesta, non dobbiamo restare inerti e farci travolgere, dobbiamo resistere ad essa, non perdendo mai la </a:t>
            </a:r>
            <a:r>
              <a:rPr lang="it-IT" sz="2000" i="1" dirty="0" smtClean="0">
                <a:latin typeface="Baskerville Old Face" panose="02020602080505020303" pitchFamily="18" charset="0"/>
              </a:rPr>
              <a:t>speranza. Ed </a:t>
            </a:r>
            <a:r>
              <a:rPr lang="it-IT" sz="2000" i="1" dirty="0">
                <a:latin typeface="Baskerville Old Face" panose="02020602080505020303" pitchFamily="18" charset="0"/>
              </a:rPr>
              <a:t>è quest’ultima a spingermi ogni giorno ad aprire gli occhi e trascorrere il tempo nei modi più disparati, ma sempre con il sorriso sul volto.</a:t>
            </a:r>
          </a:p>
          <a:p>
            <a:r>
              <a:rPr lang="it-IT" sz="2000" i="1" dirty="0">
                <a:latin typeface="Baskerville Old Face" panose="02020602080505020303" pitchFamily="18" charset="0"/>
              </a:rPr>
              <a:t>Tutto di quella vita quotidiana, che ora sembra un lontano ricordo, mi manca: dalla scuola alle passeggiate del sabato sera, dalle domeniche trascorse a casa dei miei nonni, alla fastidiosa folla che si creava nel cortile alla fine delle lezioni. A mancarmi di più </a:t>
            </a:r>
            <a:r>
              <a:rPr lang="it-IT" sz="2000" i="1" dirty="0" smtClean="0">
                <a:latin typeface="Baskerville Old Face" panose="02020602080505020303" pitchFamily="18" charset="0"/>
              </a:rPr>
              <a:t>sono i </a:t>
            </a:r>
            <a:r>
              <a:rPr lang="it-IT" sz="2000" i="1" dirty="0">
                <a:latin typeface="Baskerville Old Face" panose="02020602080505020303" pitchFamily="18" charset="0"/>
              </a:rPr>
              <a:t>miei amici e i miei nonni: prima vedevo i miei amici ogni giorno e i miei nonni cinque volte a settimana; ora invece siamo in contatto solo tramite videochiamate ed è giusto così, accetto di non poterli vedere, di rispettare le restrizioni perché ciò mi consente di proteggerli, anche se in piccola parte.</a:t>
            </a:r>
          </a:p>
          <a:p>
            <a:r>
              <a:rPr lang="it-IT" sz="2000" i="1" dirty="0">
                <a:latin typeface="Baskerville Old Face" panose="02020602080505020303" pitchFamily="18" charset="0"/>
              </a:rPr>
              <a:t>Le videochiamate sono molto utili, ma non riescono, ovviamente, a sostituire il calore di un abbraccio; esse riprodurranno bene il suono della voce, delle risate dell’altro ma non </a:t>
            </a:r>
            <a:r>
              <a:rPr lang="it-IT" sz="2000" i="1" dirty="0" smtClean="0">
                <a:latin typeface="Baskerville Old Face" panose="02020602080505020303" pitchFamily="18" charset="0"/>
              </a:rPr>
              <a:t>sarà </a:t>
            </a:r>
            <a:r>
              <a:rPr lang="it-IT" sz="2000" i="1" dirty="0">
                <a:latin typeface="Baskerville Old Face" panose="02020602080505020303" pitchFamily="18" charset="0"/>
              </a:rPr>
              <a:t>mai </a:t>
            </a:r>
            <a:r>
              <a:rPr lang="it-IT" sz="2000" i="1" dirty="0" smtClean="0">
                <a:latin typeface="Baskerville Old Face" panose="02020602080505020303" pitchFamily="18" charset="0"/>
              </a:rPr>
              <a:t>identico. </a:t>
            </a:r>
            <a:r>
              <a:rPr lang="it-IT" sz="2000" i="1" dirty="0">
                <a:latin typeface="Baskerville Old Face" panose="02020602080505020303" pitchFamily="18" charset="0"/>
              </a:rPr>
              <a:t>Proprio quelle videochiamate che dovrebbero farti avvertire di meno la distanza che ci divide gli uni dagli altri, sembrano renderla più evidente ai miei occhi, facendomi ricordare il divario, fortunatamente temporaneo, creatosi tra me e coloro a cui voglio bene. </a:t>
            </a:r>
          </a:p>
        </p:txBody>
      </p:sp>
    </p:spTree>
    <p:extLst>
      <p:ext uri="{BB962C8B-B14F-4D97-AF65-F5344CB8AC3E}">
        <p14:creationId xmlns:p14="http://schemas.microsoft.com/office/powerpoint/2010/main" val="24320564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44951" y="494696"/>
            <a:ext cx="11502887" cy="5324535"/>
          </a:xfrm>
          <a:prstGeom prst="rect">
            <a:avLst/>
          </a:prstGeom>
        </p:spPr>
        <p:txBody>
          <a:bodyPr wrap="square">
            <a:spAutoFit/>
          </a:bodyPr>
          <a:lstStyle/>
          <a:p>
            <a:r>
              <a:rPr lang="it-IT" sz="2000" i="1" dirty="0" smtClean="0">
                <a:latin typeface="Baskerville Old Face" panose="02020602080505020303" pitchFamily="18" charset="0"/>
              </a:rPr>
              <a:t>Giungerà </a:t>
            </a:r>
            <a:r>
              <a:rPr lang="it-IT" sz="2000" i="1" dirty="0">
                <a:latin typeface="Baskerville Old Face" panose="02020602080505020303" pitchFamily="18" charset="0"/>
              </a:rPr>
              <a:t>il momento in cui le distanze si annulleranno, ma per ora non posso fare altro che riempire il tempo a mia disposizione.</a:t>
            </a:r>
          </a:p>
          <a:p>
            <a:r>
              <a:rPr lang="it-IT" sz="2000" i="1" dirty="0" smtClean="0">
                <a:latin typeface="Baskerville Old Face" panose="02020602080505020303" pitchFamily="18" charset="0"/>
              </a:rPr>
              <a:t>In </a:t>
            </a:r>
            <a:r>
              <a:rPr lang="it-IT" sz="2000" i="1" dirty="0">
                <a:latin typeface="Baskerville Old Face" panose="02020602080505020303" pitchFamily="18" charset="0"/>
              </a:rPr>
              <a:t>questo periodo, oltre a guardare film con la mia famiglia e giocare con mio fratello e mia sorella a Monopoly e Cluedo, mi sto dedicando alla lettura dei miei libri e fumetti preferiti e sto ascoltando continuamente musica, cercando così di distogliere la mente da nostalgici pensieri.</a:t>
            </a:r>
          </a:p>
          <a:p>
            <a:r>
              <a:rPr lang="it-IT" sz="2000" i="1" dirty="0">
                <a:latin typeface="Baskerville Old Face" panose="02020602080505020303" pitchFamily="18" charset="0"/>
              </a:rPr>
              <a:t>Capita, però, che le mie amiche mandino vecchi video e fotografie, così li guardo più volte, con il sorriso sul volto mentre la tristezza e la nostalgia si impadroniscono di me, facendo riaffiorare nella mia mente quei momenti, l’atmosfera di quei giorni e la felicità che provavo.</a:t>
            </a:r>
          </a:p>
          <a:p>
            <a:r>
              <a:rPr lang="it-IT" sz="2000" i="1" dirty="0">
                <a:latin typeface="Baskerville Old Face" panose="02020602080505020303" pitchFamily="18" charset="0"/>
              </a:rPr>
              <a:t>Non che ora la felicità sia impossibile da ottenere - l’ho sempre cercata e trovata nelle piccole cose, dando valore ad ogni gesto, ogni parola, rimanendo molte volte ferita a causa della superficialità altrui – ma è diversa, perché ti senti sì felice, ma in gabbia, una gabbia che tu stesso hai creato per proteggerti e proteggere chi ami.</a:t>
            </a:r>
          </a:p>
          <a:p>
            <a:r>
              <a:rPr lang="it-IT" sz="2000" i="1" dirty="0">
                <a:latin typeface="Baskerville Old Face" panose="02020602080505020303" pitchFamily="18" charset="0"/>
              </a:rPr>
              <a:t>Sono in molti a “riscoprire” il valore di ciò che prima davano per scontato, il famoso “Comprendi il valore di quel che hai solo quando lo perdi”, per me invece è diverso, è più un “Hai sempre dato valore a ciò che hai, ma non hai mai pensato che un giorno l’avresti perso”, e, certamente, non mi sarei mai aspettata di ritrovarmi a vivere durante una pandemia. L’unica cosa che ho potuto fare è stato adattare il mio stile di vita a questa nuova situazione e continuerò a farlo fino a quando tutto ciò finirà e potrò, finalmente, non rispettare più </a:t>
            </a:r>
            <a:r>
              <a:rPr lang="it-IT" sz="2000" i="1" dirty="0" err="1" smtClean="0">
                <a:latin typeface="Baskerville Old Face" panose="02020602080505020303" pitchFamily="18" charset="0"/>
              </a:rPr>
              <a:t>quelll’odioso</a:t>
            </a:r>
            <a:r>
              <a:rPr lang="it-IT" sz="2000" i="1" dirty="0" smtClean="0">
                <a:latin typeface="Baskerville Old Face" panose="02020602080505020303" pitchFamily="18" charset="0"/>
              </a:rPr>
              <a:t> metro </a:t>
            </a:r>
            <a:r>
              <a:rPr lang="it-IT" sz="2000" i="1" dirty="0">
                <a:latin typeface="Baskerville Old Face" panose="02020602080505020303" pitchFamily="18" charset="0"/>
              </a:rPr>
              <a:t>di distanza.</a:t>
            </a:r>
          </a:p>
        </p:txBody>
      </p:sp>
    </p:spTree>
    <p:extLst>
      <p:ext uri="{BB962C8B-B14F-4D97-AF65-F5344CB8AC3E}">
        <p14:creationId xmlns:p14="http://schemas.microsoft.com/office/powerpoint/2010/main" val="17696883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21833" y="117693"/>
            <a:ext cx="6993228" cy="6740307"/>
          </a:xfrm>
          <a:prstGeom prst="rect">
            <a:avLst/>
          </a:prstGeom>
        </p:spPr>
        <p:txBody>
          <a:bodyPr wrap="square">
            <a:spAutoFit/>
          </a:bodyPr>
          <a:lstStyle/>
          <a:p>
            <a:pPr algn="ctr"/>
            <a:r>
              <a:rPr lang="it-IT" i="1" dirty="0">
                <a:latin typeface="Baskerville Old Face" panose="02020602080505020303" pitchFamily="18" charset="0"/>
              </a:rPr>
              <a:t>La stanza è illuminata dalla luce solare</a:t>
            </a:r>
          </a:p>
          <a:p>
            <a:pPr algn="ctr"/>
            <a:r>
              <a:rPr lang="it-IT" i="1" dirty="0">
                <a:latin typeface="Baskerville Old Face" panose="02020602080505020303" pitchFamily="18" charset="0"/>
              </a:rPr>
              <a:t>dalla finestra osservo il volare degli uccellini</a:t>
            </a:r>
          </a:p>
          <a:p>
            <a:pPr algn="ctr"/>
            <a:r>
              <a:rPr lang="it-IT" i="1" dirty="0">
                <a:latin typeface="Baskerville Old Face" panose="02020602080505020303" pitchFamily="18" charset="0"/>
              </a:rPr>
              <a:t>e il vento che, leggiadro, </a:t>
            </a:r>
            <a:r>
              <a:rPr lang="it-IT" i="1" dirty="0" smtClean="0">
                <a:latin typeface="Baskerville Old Face" panose="02020602080505020303" pitchFamily="18" charset="0"/>
              </a:rPr>
              <a:t>muove </a:t>
            </a:r>
            <a:r>
              <a:rPr lang="it-IT" i="1" dirty="0">
                <a:latin typeface="Baskerville Old Face" panose="02020602080505020303" pitchFamily="18" charset="0"/>
              </a:rPr>
              <a:t>i panni stesi:</a:t>
            </a:r>
          </a:p>
          <a:p>
            <a:pPr algn="ctr"/>
            <a:r>
              <a:rPr lang="it-IT" i="1" dirty="0">
                <a:latin typeface="Baskerville Old Face" panose="02020602080505020303" pitchFamily="18" charset="0"/>
              </a:rPr>
              <a:t>l’uomo, non il mondo intero, si è fermato.</a:t>
            </a:r>
          </a:p>
          <a:p>
            <a:pPr algn="ctr"/>
            <a:r>
              <a:rPr lang="it-IT" i="1" dirty="0">
                <a:latin typeface="Baskerville Old Face" panose="02020602080505020303" pitchFamily="18" charset="0"/>
              </a:rPr>
              <a:t>Di fronte al COVID-19 certamente non ci siamo arresi,</a:t>
            </a:r>
          </a:p>
          <a:p>
            <a:pPr algn="ctr"/>
            <a:r>
              <a:rPr lang="it-IT" i="1" dirty="0">
                <a:latin typeface="Baskerville Old Face" panose="02020602080505020303" pitchFamily="18" charset="0"/>
              </a:rPr>
              <a:t>abbiamo, solo per un po’, il nostro stile di vita modificato.</a:t>
            </a:r>
          </a:p>
          <a:p>
            <a:pPr algn="ctr"/>
            <a:r>
              <a:rPr lang="it-IT" i="1" dirty="0">
                <a:latin typeface="Baskerville Old Face" panose="02020602080505020303" pitchFamily="18" charset="0"/>
              </a:rPr>
              <a:t>Non credo che restare innumerevoli giorni a casa faccia piacere</a:t>
            </a:r>
          </a:p>
          <a:p>
            <a:pPr algn="ctr"/>
            <a:r>
              <a:rPr lang="it-IT" i="1" dirty="0">
                <a:latin typeface="Baskerville Old Face" panose="02020602080505020303" pitchFamily="18" charset="0"/>
              </a:rPr>
              <a:t>ma, per adesso, è questo il nostro dovere.</a:t>
            </a:r>
          </a:p>
          <a:p>
            <a:pPr algn="ctr"/>
            <a:r>
              <a:rPr lang="it-IT" i="1" dirty="0">
                <a:latin typeface="Baskerville Old Face" panose="02020602080505020303" pitchFamily="18" charset="0"/>
              </a:rPr>
              <a:t>Ora abbiamo una moltitudine di tempo da poter sfruttare</a:t>
            </a:r>
          </a:p>
          <a:p>
            <a:pPr algn="ctr"/>
            <a:r>
              <a:rPr lang="it-IT" i="1" dirty="0">
                <a:latin typeface="Baskerville Old Face" panose="02020602080505020303" pitchFamily="18" charset="0"/>
              </a:rPr>
              <a:t>“Per fare cosa?” ti chiedi,</a:t>
            </a:r>
          </a:p>
          <a:p>
            <a:pPr algn="ctr"/>
            <a:r>
              <a:rPr lang="it-IT" i="1" dirty="0">
                <a:latin typeface="Baskerville Old Face" panose="02020602080505020303" pitchFamily="18" charset="0"/>
              </a:rPr>
              <a:t>beh…stammi ad ascoltare</a:t>
            </a:r>
          </a:p>
          <a:p>
            <a:pPr algn="ctr"/>
            <a:r>
              <a:rPr lang="it-IT" i="1" dirty="0">
                <a:latin typeface="Baskerville Old Face" panose="02020602080505020303" pitchFamily="18" charset="0"/>
              </a:rPr>
              <a:t>In quarantena riscopri la bellezza dello stare con i tuoi </a:t>
            </a:r>
            <a:r>
              <a:rPr lang="it-IT" i="1" dirty="0" smtClean="0">
                <a:latin typeface="Baskerville Old Face" panose="02020602080505020303" pitchFamily="18" charset="0"/>
              </a:rPr>
              <a:t>cari</a:t>
            </a:r>
            <a:endParaRPr lang="it-IT" i="1" dirty="0">
              <a:latin typeface="Baskerville Old Face" panose="02020602080505020303" pitchFamily="18" charset="0"/>
            </a:endParaRPr>
          </a:p>
          <a:p>
            <a:pPr algn="ctr"/>
            <a:r>
              <a:rPr lang="it-IT" i="1" dirty="0">
                <a:latin typeface="Baskerville Old Face" panose="02020602080505020303" pitchFamily="18" charset="0"/>
              </a:rPr>
              <a:t>tra risate, film da vedere insieme e giochi da tavolo </a:t>
            </a:r>
            <a:r>
              <a:rPr lang="it-IT" i="1" dirty="0" smtClean="0">
                <a:latin typeface="Baskerville Old Face" panose="02020602080505020303" pitchFamily="18" charset="0"/>
              </a:rPr>
              <a:t>vari,</a:t>
            </a:r>
            <a:endParaRPr lang="it-IT" i="1" dirty="0">
              <a:latin typeface="Baskerville Old Face" panose="02020602080505020303" pitchFamily="18" charset="0"/>
            </a:endParaRPr>
          </a:p>
          <a:p>
            <a:pPr algn="ctr"/>
            <a:r>
              <a:rPr lang="it-IT" i="1" dirty="0">
                <a:latin typeface="Baskerville Old Face" panose="02020602080505020303" pitchFamily="18" charset="0"/>
              </a:rPr>
              <a:t>ti dedichi alla lettura di un libro nuovo, o libri che hai già letto</a:t>
            </a:r>
          </a:p>
          <a:p>
            <a:pPr algn="ctr"/>
            <a:r>
              <a:rPr lang="it-IT" i="1" dirty="0">
                <a:latin typeface="Baskerville Old Face" panose="02020602080505020303" pitchFamily="18" charset="0"/>
              </a:rPr>
              <a:t>che fanno riaffiorare ricordi nella mente ed emozioni nel petto.</a:t>
            </a:r>
          </a:p>
          <a:p>
            <a:pPr algn="ctr"/>
            <a:r>
              <a:rPr lang="it-IT" i="1" dirty="0">
                <a:latin typeface="Baskerville Old Face" panose="02020602080505020303" pitchFamily="18" charset="0"/>
              </a:rPr>
              <a:t>Capita, però, di sfogliare album pieni di vecchie fotografie</a:t>
            </a:r>
          </a:p>
          <a:p>
            <a:pPr algn="ctr"/>
            <a:r>
              <a:rPr lang="it-IT" i="1" dirty="0" smtClean="0">
                <a:latin typeface="Baskerville Old Face" panose="02020602080505020303" pitchFamily="18" charset="0"/>
              </a:rPr>
              <a:t>e </a:t>
            </a:r>
            <a:r>
              <a:rPr lang="it-IT" i="1" dirty="0">
                <a:latin typeface="Baskerville Old Face" panose="02020602080505020303" pitchFamily="18" charset="0"/>
              </a:rPr>
              <a:t>sopraggiungono ulteriori ricordi, permeati di speranze e </a:t>
            </a:r>
            <a:r>
              <a:rPr lang="it-IT" i="1" dirty="0" smtClean="0">
                <a:latin typeface="Baskerville Old Face" panose="02020602080505020303" pitchFamily="18" charset="0"/>
              </a:rPr>
              <a:t>nostalgie;</a:t>
            </a:r>
            <a:endParaRPr lang="it-IT" i="1" dirty="0">
              <a:latin typeface="Baskerville Old Face" panose="02020602080505020303" pitchFamily="18" charset="0"/>
            </a:endParaRPr>
          </a:p>
          <a:p>
            <a:pPr algn="ctr"/>
            <a:r>
              <a:rPr lang="it-IT" i="1" dirty="0" smtClean="0">
                <a:latin typeface="Baskerville Old Face" panose="02020602080505020303" pitchFamily="18" charset="0"/>
              </a:rPr>
              <a:t>torni </a:t>
            </a:r>
            <a:r>
              <a:rPr lang="it-IT" i="1" dirty="0">
                <a:latin typeface="Baskerville Old Face" panose="02020602080505020303" pitchFamily="18" charset="0"/>
              </a:rPr>
              <a:t>con la mente a quei momenti ora tanto lontani</a:t>
            </a:r>
          </a:p>
          <a:p>
            <a:pPr algn="ctr"/>
            <a:r>
              <a:rPr lang="it-IT" i="1" dirty="0" smtClean="0">
                <a:latin typeface="Baskerville Old Face" panose="02020602080505020303" pitchFamily="18" charset="0"/>
              </a:rPr>
              <a:t>che </a:t>
            </a:r>
            <a:r>
              <a:rPr lang="it-IT" i="1" dirty="0">
                <a:latin typeface="Baskerville Old Face" panose="02020602080505020303" pitchFamily="18" charset="0"/>
              </a:rPr>
              <a:t>ti inducono a riflettere sui giorni trascorsi, sull’oggi e sul domani.</a:t>
            </a:r>
          </a:p>
          <a:p>
            <a:pPr algn="ctr"/>
            <a:r>
              <a:rPr lang="it-IT" i="1" dirty="0">
                <a:latin typeface="Baskerville Old Face" panose="02020602080505020303" pitchFamily="18" charset="0"/>
              </a:rPr>
              <a:t>E se nel mentre, per mestizia, una lacrima sul tuo viso scende</a:t>
            </a:r>
          </a:p>
          <a:p>
            <a:pPr algn="ctr"/>
            <a:r>
              <a:rPr lang="it-IT" i="1" dirty="0">
                <a:latin typeface="Baskerville Old Face" panose="02020602080505020303" pitchFamily="18" charset="0"/>
              </a:rPr>
              <a:t>abbi fede, a breve quella </a:t>
            </a:r>
            <a:r>
              <a:rPr lang="it-IT" i="1" dirty="0" smtClean="0">
                <a:latin typeface="Baskerville Old Face" panose="02020602080505020303" pitchFamily="18" charset="0"/>
              </a:rPr>
              <a:t>vita, che </a:t>
            </a:r>
            <a:r>
              <a:rPr lang="it-IT" i="1" dirty="0">
                <a:latin typeface="Baskerville Old Face" panose="02020602080505020303" pitchFamily="18" charset="0"/>
              </a:rPr>
              <a:t>tanto ti manca, riprende.</a:t>
            </a:r>
          </a:p>
          <a:p>
            <a:pPr algn="ctr"/>
            <a:r>
              <a:rPr lang="it-IT" i="1" dirty="0">
                <a:latin typeface="Baskerville Old Face" panose="02020602080505020303" pitchFamily="18" charset="0"/>
              </a:rPr>
              <a:t>Essa però sarà diversa, perché darai a tutto un significato maggiore</a:t>
            </a:r>
          </a:p>
          <a:p>
            <a:pPr algn="ctr"/>
            <a:r>
              <a:rPr lang="it-IT" i="1" dirty="0">
                <a:latin typeface="Baskerville Old Face" panose="02020602080505020303" pitchFamily="18" charset="0"/>
              </a:rPr>
              <a:t>avendo compreso di ogni gesto, anche un semplice abbraccio, il suo immenso valore. </a:t>
            </a:r>
          </a:p>
        </p:txBody>
      </p:sp>
      <p:sp>
        <p:nvSpPr>
          <p:cNvPr id="3" name="CasellaDiTesto 2"/>
          <p:cNvSpPr txBox="1"/>
          <p:nvPr/>
        </p:nvSpPr>
        <p:spPr>
          <a:xfrm>
            <a:off x="7955280" y="6485156"/>
            <a:ext cx="3943350" cy="338554"/>
          </a:xfrm>
          <a:prstGeom prst="rect">
            <a:avLst/>
          </a:prstGeom>
          <a:noFill/>
        </p:spPr>
        <p:txBody>
          <a:bodyPr wrap="square" rtlCol="0">
            <a:spAutoFit/>
          </a:bodyPr>
          <a:lstStyle/>
          <a:p>
            <a:r>
              <a:rPr lang="it-IT" sz="1600" b="1" i="1" dirty="0" smtClean="0"/>
              <a:t>Alessia Giugliano, IV Cs  anno 2019/ 2020</a:t>
            </a:r>
            <a:endParaRPr lang="it-IT" sz="1600" b="1" i="1" dirty="0"/>
          </a:p>
        </p:txBody>
      </p:sp>
    </p:spTree>
    <p:extLst>
      <p:ext uri="{BB962C8B-B14F-4D97-AF65-F5344CB8AC3E}">
        <p14:creationId xmlns:p14="http://schemas.microsoft.com/office/powerpoint/2010/main" val="21935046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67426" y="190862"/>
            <a:ext cx="11857150" cy="1323439"/>
          </a:xfrm>
          <a:prstGeom prst="rect">
            <a:avLst/>
          </a:prstGeom>
        </p:spPr>
        <p:txBody>
          <a:bodyPr wrap="square">
            <a:spAutoFit/>
          </a:bodyPr>
          <a:lstStyle/>
          <a:p>
            <a:r>
              <a:rPr lang="it-IT" sz="2000" dirty="0">
                <a:latin typeface="Baskerville Old Face" panose="02020602080505020303" pitchFamily="18" charset="0"/>
              </a:rPr>
              <a:t>Il giorno 11 marzo 2020 il direttore generale dell’OMS Tedros Adhanom Ghebreyesus ha </a:t>
            </a:r>
            <a:r>
              <a:rPr lang="it-IT" sz="2000" dirty="0" smtClean="0">
                <a:latin typeface="Baskerville Old Face" panose="02020602080505020303" pitchFamily="18" charset="0"/>
              </a:rPr>
              <a:t>dichiarato </a:t>
            </a:r>
            <a:r>
              <a:rPr lang="it-IT" sz="2000" dirty="0">
                <a:latin typeface="Baskerville Old Face" panose="02020602080505020303" pitchFamily="18" charset="0"/>
              </a:rPr>
              <a:t>che il </a:t>
            </a:r>
            <a:r>
              <a:rPr lang="it-IT" sz="2000" dirty="0" smtClean="0">
                <a:latin typeface="Baskerville Old Face" panose="02020602080505020303" pitchFamily="18" charset="0"/>
              </a:rPr>
              <a:t>COVID-19 non </a:t>
            </a:r>
            <a:r>
              <a:rPr lang="it-IT" sz="2000" dirty="0">
                <a:latin typeface="Baskerville Old Face" panose="02020602080505020303" pitchFamily="18" charset="0"/>
              </a:rPr>
              <a:t>è più u un'epidemia confinata ad alcune zone geografiche, ma una vera e propria pandemia. Il </a:t>
            </a:r>
            <a:r>
              <a:rPr lang="it-IT" sz="2000" dirty="0" smtClean="0">
                <a:latin typeface="Baskerville Old Face" panose="02020602080505020303" pitchFamily="18" charset="0"/>
              </a:rPr>
              <a:t>Coronavirus</a:t>
            </a:r>
            <a:r>
              <a:rPr lang="it-IT" sz="2000" dirty="0">
                <a:latin typeface="Baskerville Old Face" panose="02020602080505020303" pitchFamily="18" charset="0"/>
              </a:rPr>
              <a:t>, infatti, dal momento in cui è comparso, nel dicembre 2019, fino al giorno 11 marzo 2020, ha causato oltre 118 mila contagi e 4200 vittime, colpendo 114 paesi su un totale di 193. </a:t>
            </a:r>
          </a:p>
        </p:txBody>
      </p:sp>
      <p:pic>
        <p:nvPicPr>
          <p:cNvPr id="4" name="Immagine 3"/>
          <p:cNvPicPr>
            <a:picLocks noChangeAspect="1"/>
          </p:cNvPicPr>
          <p:nvPr/>
        </p:nvPicPr>
        <p:blipFill rotWithShape="1">
          <a:blip r:embed="rId2"/>
          <a:srcRect l="3881"/>
          <a:stretch/>
        </p:blipFill>
        <p:spPr>
          <a:xfrm>
            <a:off x="3644721" y="1816462"/>
            <a:ext cx="8483779" cy="4630625"/>
          </a:xfrm>
          <a:prstGeom prst="rect">
            <a:avLst/>
          </a:prstGeom>
          <a:ln>
            <a:noFill/>
          </a:ln>
          <a:effectLst>
            <a:outerShdw blurRad="190500" algn="tl" rotWithShape="0">
              <a:srgbClr val="000000">
                <a:alpha val="70000"/>
              </a:srgbClr>
            </a:outerShdw>
          </a:effectLst>
        </p:spPr>
      </p:pic>
      <p:sp>
        <p:nvSpPr>
          <p:cNvPr id="2" name="CasellaDiTesto 1"/>
          <p:cNvSpPr txBox="1"/>
          <p:nvPr/>
        </p:nvSpPr>
        <p:spPr>
          <a:xfrm>
            <a:off x="167426" y="1623396"/>
            <a:ext cx="3477295" cy="5016758"/>
          </a:xfrm>
          <a:prstGeom prst="rect">
            <a:avLst/>
          </a:prstGeom>
          <a:noFill/>
        </p:spPr>
        <p:txBody>
          <a:bodyPr wrap="square" rtlCol="0">
            <a:spAutoFit/>
          </a:bodyPr>
          <a:lstStyle/>
          <a:p>
            <a:r>
              <a:rPr lang="it-IT" sz="2000" dirty="0">
                <a:latin typeface="Baskerville Old Face" panose="02020602080505020303" pitchFamily="18" charset="0"/>
              </a:rPr>
              <a:t>Ghebreyesus ha affermato inoltre che l’OMS, ancor prima della dichiarazione di pandemia, aveva inviato i propri esperti nei Paesi allora più colpiti, ovvero Cina, Italia e Iran al fine di analizzare la situazione da vicino, dichiarando poi di sostenere l’azione intrapresa dall’Italia, le cui misure serviranno da modello per affrontare l’epidemia negli altri Paesi.</a:t>
            </a:r>
          </a:p>
          <a:p>
            <a:r>
              <a:rPr lang="it-IT" sz="2000" dirty="0" smtClean="0">
                <a:latin typeface="Baskerville Old Face" panose="02020602080505020303" pitchFamily="18" charset="0"/>
              </a:rPr>
              <a:t>In un momento così drammatico, qual è il ruolo che l’OMS riveste?</a:t>
            </a:r>
            <a:endParaRPr lang="it-IT" sz="2000" dirty="0">
              <a:latin typeface="Baskerville Old Face" panose="02020602080505020303" pitchFamily="18" charset="0"/>
            </a:endParaRPr>
          </a:p>
        </p:txBody>
      </p:sp>
    </p:spTree>
    <p:extLst>
      <p:ext uri="{BB962C8B-B14F-4D97-AF65-F5344CB8AC3E}">
        <p14:creationId xmlns:p14="http://schemas.microsoft.com/office/powerpoint/2010/main" val="3861625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7584281" cy="6858000"/>
          </a:xfrm>
          <a:prstGeom prst="rect">
            <a:avLst/>
          </a:prstGeom>
        </p:spPr>
      </p:pic>
      <p:pic>
        <p:nvPicPr>
          <p:cNvPr id="3" name="Immagine 2"/>
          <p:cNvPicPr>
            <a:picLocks noChangeAspect="1"/>
          </p:cNvPicPr>
          <p:nvPr/>
        </p:nvPicPr>
        <p:blipFill>
          <a:blip r:embed="rId3"/>
          <a:stretch>
            <a:fillRect/>
          </a:stretch>
        </p:blipFill>
        <p:spPr>
          <a:xfrm>
            <a:off x="7584281" y="0"/>
            <a:ext cx="4607719" cy="2303860"/>
          </a:xfrm>
          <a:prstGeom prst="rect">
            <a:avLst/>
          </a:prstGeom>
        </p:spPr>
      </p:pic>
      <p:sp>
        <p:nvSpPr>
          <p:cNvPr id="7" name="Rettangolo 6"/>
          <p:cNvSpPr/>
          <p:nvPr/>
        </p:nvSpPr>
        <p:spPr>
          <a:xfrm>
            <a:off x="7885568" y="2456795"/>
            <a:ext cx="4005143" cy="4401205"/>
          </a:xfrm>
          <a:prstGeom prst="rect">
            <a:avLst/>
          </a:prstGeom>
          <a:noFill/>
        </p:spPr>
        <p:txBody>
          <a:bodyPr wrap="square" lIns="91440" tIns="45720" rIns="91440" bIns="45720">
            <a:spAutoFit/>
          </a:bodyPr>
          <a:lstStyle/>
          <a:p>
            <a:pPr algn="ctr"/>
            <a:r>
              <a:rPr lang="en-US" sz="2800" b="1" i="1" cap="none" spc="0" dirty="0">
                <a:ln w="0"/>
                <a:solidFill>
                  <a:srgbClr val="6891C3"/>
                </a:solidFill>
                <a:effectLst>
                  <a:reflection blurRad="6350" stA="53000" endA="300" endPos="35500" dir="5400000" sy="-90000" algn="bl" rotWithShape="0"/>
                </a:effectLst>
                <a:latin typeface="Baskerville Old Face" panose="02020602080505020303" pitchFamily="18" charset="0"/>
              </a:rPr>
              <a:t>Good health is a precious thing. When we are healthy</a:t>
            </a:r>
          </a:p>
          <a:p>
            <a:pPr algn="ctr"/>
            <a:r>
              <a:rPr lang="en-US" sz="2800" b="1" i="1" cap="none" spc="0" dirty="0">
                <a:ln w="0"/>
                <a:solidFill>
                  <a:srgbClr val="6891C3"/>
                </a:solidFill>
                <a:effectLst>
                  <a:reflection blurRad="6350" stA="53000" endA="300" endPos="35500" dir="5400000" sy="-90000" algn="bl" rotWithShape="0"/>
                </a:effectLst>
                <a:latin typeface="Baskerville Old Face" panose="02020602080505020303" pitchFamily="18" charset="0"/>
              </a:rPr>
              <a:t>we can learn, work, and support ourselves and our</a:t>
            </a:r>
          </a:p>
          <a:p>
            <a:pPr algn="ctr"/>
            <a:r>
              <a:rPr lang="en-US" sz="2800" b="1" i="1" cap="none" spc="0" dirty="0">
                <a:ln w="0"/>
                <a:solidFill>
                  <a:srgbClr val="6891C3"/>
                </a:solidFill>
                <a:effectLst>
                  <a:reflection blurRad="6350" stA="53000" endA="300" endPos="35500" dir="5400000" sy="-90000" algn="bl" rotWithShape="0"/>
                </a:effectLst>
                <a:latin typeface="Baskerville Old Face" panose="02020602080505020303" pitchFamily="18" charset="0"/>
              </a:rPr>
              <a:t>families. When we are sick, we struggle, and our families</a:t>
            </a:r>
          </a:p>
          <a:p>
            <a:pPr algn="ctr"/>
            <a:r>
              <a:rPr lang="en-US" sz="2800" b="1" i="1" cap="none" spc="0" dirty="0">
                <a:ln w="0"/>
                <a:solidFill>
                  <a:srgbClr val="6891C3"/>
                </a:solidFill>
                <a:effectLst>
                  <a:reflection blurRad="6350" stA="53000" endA="300" endPos="35500" dir="5400000" sy="-90000" algn="bl" rotWithShape="0"/>
                </a:effectLst>
                <a:latin typeface="Baskerville Old Face" panose="02020602080505020303" pitchFamily="18" charset="0"/>
              </a:rPr>
              <a:t>and communities fall </a:t>
            </a:r>
            <a:r>
              <a:rPr lang="en-US" sz="2800" b="1" i="1" cap="none" spc="0" dirty="0" smtClean="0">
                <a:ln w="0"/>
                <a:solidFill>
                  <a:srgbClr val="6891C3"/>
                </a:solidFill>
                <a:effectLst>
                  <a:reflection blurRad="6350" stA="53000" endA="300" endPos="35500" dir="5400000" sy="-90000" algn="bl" rotWithShape="0"/>
                </a:effectLst>
                <a:latin typeface="Baskerville Old Face" panose="02020602080505020303" pitchFamily="18" charset="0"/>
              </a:rPr>
              <a:t>behind.</a:t>
            </a:r>
            <a:endParaRPr lang="it-IT" sz="2800" b="1" cap="none" spc="0" dirty="0">
              <a:ln w="0"/>
              <a:solidFill>
                <a:srgbClr val="6891C3"/>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0678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137459" y="0"/>
            <a:ext cx="1552027" cy="923330"/>
          </a:xfrm>
          <a:prstGeom prst="rect">
            <a:avLst/>
          </a:prstGeom>
          <a:noFill/>
        </p:spPr>
        <p:txBody>
          <a:bodyPr wrap="none" lIns="91440" tIns="45720" rIns="91440" bIns="45720">
            <a:spAutoFit/>
          </a:bodyPr>
          <a:lstStyle/>
          <a:p>
            <a:pPr algn="ctr"/>
            <a:r>
              <a:rPr lang="it-IT"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OMS</a:t>
            </a:r>
            <a:endParaRPr lang="it-IT" sz="6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cxnSp>
        <p:nvCxnSpPr>
          <p:cNvPr id="5" name="Connettore 4 4"/>
          <p:cNvCxnSpPr>
            <a:stCxn id="3" idx="2"/>
            <a:endCxn id="11" idx="0"/>
          </p:cNvCxnSpPr>
          <p:nvPr/>
        </p:nvCxnSpPr>
        <p:spPr>
          <a:xfrm rot="5400000">
            <a:off x="3316183" y="-1359182"/>
            <a:ext cx="314779" cy="487980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ttore 4 6"/>
          <p:cNvCxnSpPr>
            <a:stCxn id="3" idx="2"/>
            <a:endCxn id="14" idx="0"/>
          </p:cNvCxnSpPr>
          <p:nvPr/>
        </p:nvCxnSpPr>
        <p:spPr>
          <a:xfrm rot="16200000" flipH="1">
            <a:off x="6955328" y="-118525"/>
            <a:ext cx="314779" cy="239848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ttore 4 8"/>
          <p:cNvCxnSpPr>
            <a:stCxn id="3" idx="2"/>
            <a:endCxn id="13" idx="0"/>
          </p:cNvCxnSpPr>
          <p:nvPr/>
        </p:nvCxnSpPr>
        <p:spPr>
          <a:xfrm rot="16200000" flipH="1">
            <a:off x="8293288" y="-1456486"/>
            <a:ext cx="314779" cy="507440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651193" y="1238109"/>
            <a:ext cx="764953" cy="584775"/>
          </a:xfrm>
          <a:prstGeom prst="rect">
            <a:avLst/>
          </a:prstGeom>
          <a:noFill/>
        </p:spPr>
        <p:txBody>
          <a:bodyPr wrap="none" lIns="91440" tIns="45720" rIns="91440" bIns="45720">
            <a:spAutoFit/>
          </a:bodyPr>
          <a:lstStyle/>
          <a:p>
            <a:pPr algn="ctr"/>
            <a:r>
              <a:rPr lang="it-IT" sz="3200" b="0" cap="none" spc="0" dirty="0" smtClean="0">
                <a:ln w="0"/>
                <a:solidFill>
                  <a:schemeClr val="accent1"/>
                </a:solidFill>
                <a:effectLst>
                  <a:outerShdw blurRad="38100" dist="25400" dir="5400000" algn="ctr" rotWithShape="0">
                    <a:srgbClr val="6E747A">
                      <a:alpha val="43000"/>
                    </a:srgbClr>
                  </a:outerShdw>
                </a:effectLst>
              </a:rPr>
              <a:t>CHI</a:t>
            </a:r>
            <a:endParaRPr lang="it-IT" sz="3200" b="0" cap="none" spc="0" dirty="0">
              <a:ln w="0"/>
              <a:solidFill>
                <a:schemeClr val="accent1"/>
              </a:solidFill>
              <a:effectLst>
                <a:outerShdw blurRad="38100" dist="25400" dir="5400000" algn="ctr" rotWithShape="0">
                  <a:srgbClr val="6E747A">
                    <a:alpha val="43000"/>
                  </a:srgbClr>
                </a:outerShdw>
              </a:effectLst>
            </a:endParaRPr>
          </a:p>
        </p:txBody>
      </p:sp>
      <p:sp>
        <p:nvSpPr>
          <p:cNvPr id="12" name="Rettangolo 11"/>
          <p:cNvSpPr/>
          <p:nvPr/>
        </p:nvSpPr>
        <p:spPr>
          <a:xfrm>
            <a:off x="2732644" y="1241774"/>
            <a:ext cx="1096582" cy="584775"/>
          </a:xfrm>
          <a:prstGeom prst="rect">
            <a:avLst/>
          </a:prstGeom>
          <a:noFill/>
        </p:spPr>
        <p:txBody>
          <a:bodyPr wrap="none" lIns="91440" tIns="45720" rIns="91440" bIns="45720">
            <a:spAutoFit/>
          </a:bodyPr>
          <a:lstStyle/>
          <a:p>
            <a:pPr algn="ctr"/>
            <a:r>
              <a:rPr lang="it-IT" sz="3200" dirty="0" smtClean="0">
                <a:ln w="0"/>
                <a:solidFill>
                  <a:schemeClr val="accent1"/>
                </a:solidFill>
                <a:effectLst>
                  <a:outerShdw blurRad="38100" dist="25400" dir="5400000" algn="ctr" rotWithShape="0">
                    <a:srgbClr val="6E747A">
                      <a:alpha val="43000"/>
                    </a:srgbClr>
                  </a:outerShdw>
                </a:effectLst>
              </a:rPr>
              <a:t>C</a:t>
            </a:r>
            <a:r>
              <a:rPr lang="it-IT" sz="3200" b="0" cap="none" spc="0" dirty="0" smtClean="0">
                <a:ln w="0"/>
                <a:solidFill>
                  <a:schemeClr val="accent1"/>
                </a:solidFill>
                <a:effectLst>
                  <a:outerShdw blurRad="38100" dist="25400" dir="5400000" algn="ctr" rotWithShape="0">
                    <a:srgbClr val="6E747A">
                      <a:alpha val="43000"/>
                    </a:srgbClr>
                  </a:outerShdw>
                </a:effectLst>
              </a:rPr>
              <a:t>OSA</a:t>
            </a:r>
            <a:endParaRPr lang="it-IT" sz="3200" b="0" cap="none" spc="0" dirty="0">
              <a:ln w="0"/>
              <a:solidFill>
                <a:schemeClr val="accent1"/>
              </a:solidFill>
              <a:effectLst>
                <a:outerShdw blurRad="38100" dist="25400" dir="5400000" algn="ctr" rotWithShape="0">
                  <a:srgbClr val="6E747A">
                    <a:alpha val="43000"/>
                  </a:srgbClr>
                </a:outerShdw>
              </a:effectLst>
            </a:endParaRPr>
          </a:p>
        </p:txBody>
      </p:sp>
      <p:sp>
        <p:nvSpPr>
          <p:cNvPr id="13" name="Rettangolo 12"/>
          <p:cNvSpPr/>
          <p:nvPr/>
        </p:nvSpPr>
        <p:spPr>
          <a:xfrm>
            <a:off x="10418752" y="1238109"/>
            <a:ext cx="1138260" cy="584775"/>
          </a:xfrm>
          <a:prstGeom prst="rect">
            <a:avLst/>
          </a:prstGeom>
          <a:noFill/>
        </p:spPr>
        <p:txBody>
          <a:bodyPr wrap="none" lIns="91440" tIns="45720" rIns="91440" bIns="45720">
            <a:spAutoFit/>
          </a:bodyPr>
          <a:lstStyle/>
          <a:p>
            <a:pPr algn="ctr"/>
            <a:r>
              <a:rPr lang="it-IT" sz="3200" b="0" cap="none" spc="0" dirty="0" smtClean="0">
                <a:ln w="0"/>
                <a:solidFill>
                  <a:schemeClr val="accent1"/>
                </a:solidFill>
                <a:effectLst>
                  <a:outerShdw blurRad="38100" dist="25400" dir="5400000" algn="ctr" rotWithShape="0">
                    <a:srgbClr val="6E747A">
                      <a:alpha val="43000"/>
                    </a:srgbClr>
                  </a:outerShdw>
                </a:effectLst>
              </a:rPr>
              <a:t>DOVE</a:t>
            </a:r>
            <a:endParaRPr lang="it-IT" sz="3200" b="0" cap="none" spc="0" dirty="0">
              <a:ln w="0"/>
              <a:solidFill>
                <a:schemeClr val="accent1"/>
              </a:solidFill>
              <a:effectLst>
                <a:outerShdw blurRad="38100" dist="25400" dir="5400000" algn="ctr" rotWithShape="0">
                  <a:srgbClr val="6E747A">
                    <a:alpha val="43000"/>
                  </a:srgbClr>
                </a:outerShdw>
              </a:effectLst>
            </a:endParaRPr>
          </a:p>
        </p:txBody>
      </p:sp>
      <p:sp>
        <p:nvSpPr>
          <p:cNvPr id="14" name="Rettangolo 13"/>
          <p:cNvSpPr/>
          <p:nvPr/>
        </p:nvSpPr>
        <p:spPr>
          <a:xfrm>
            <a:off x="7441081" y="1238109"/>
            <a:ext cx="1741759" cy="584775"/>
          </a:xfrm>
          <a:prstGeom prst="rect">
            <a:avLst/>
          </a:prstGeom>
          <a:noFill/>
        </p:spPr>
        <p:txBody>
          <a:bodyPr wrap="none" lIns="91440" tIns="45720" rIns="91440" bIns="45720">
            <a:spAutoFit/>
          </a:bodyPr>
          <a:lstStyle/>
          <a:p>
            <a:pPr algn="ctr"/>
            <a:r>
              <a:rPr lang="it-IT" sz="3200" b="0" cap="none" spc="0" dirty="0" smtClean="0">
                <a:ln w="0"/>
                <a:solidFill>
                  <a:schemeClr val="accent1"/>
                </a:solidFill>
                <a:effectLst>
                  <a:outerShdw blurRad="38100" dist="25400" dir="5400000" algn="ctr" rotWithShape="0">
                    <a:srgbClr val="6E747A">
                      <a:alpha val="43000"/>
                    </a:srgbClr>
                  </a:outerShdw>
                </a:effectLst>
              </a:rPr>
              <a:t>QUANDO</a:t>
            </a:r>
            <a:endParaRPr lang="it-IT" sz="5400" b="0" cap="none" spc="0" dirty="0">
              <a:ln w="0"/>
              <a:solidFill>
                <a:schemeClr val="accent1"/>
              </a:solidFill>
              <a:effectLst>
                <a:outerShdw blurRad="38100" dist="25400" dir="5400000" algn="ctr" rotWithShape="0">
                  <a:srgbClr val="6E747A">
                    <a:alpha val="43000"/>
                  </a:srgbClr>
                </a:outerShdw>
              </a:effectLst>
            </a:endParaRPr>
          </a:p>
        </p:txBody>
      </p:sp>
      <p:sp>
        <p:nvSpPr>
          <p:cNvPr id="21" name="Rettangolo 20"/>
          <p:cNvSpPr/>
          <p:nvPr/>
        </p:nvSpPr>
        <p:spPr>
          <a:xfrm>
            <a:off x="2279560" y="1826549"/>
            <a:ext cx="2439355" cy="5078313"/>
          </a:xfrm>
          <a:prstGeom prst="rect">
            <a:avLst/>
          </a:prstGeom>
        </p:spPr>
        <p:txBody>
          <a:bodyPr wrap="square">
            <a:spAutoFit/>
          </a:bodyPr>
          <a:lstStyle/>
          <a:p>
            <a:pPr algn="ctr"/>
            <a:r>
              <a:rPr lang="it-IT" dirty="0" smtClean="0">
                <a:latin typeface="Baskerville Old Face" panose="02020602080505020303" pitchFamily="18" charset="0"/>
              </a:rPr>
              <a:t>L’OMS è impegnata a fornire una guida sulle questioni sanitarie globali, indirizzare la ricerca sanitaria, stabilire norme e standard e formulare scelte di politica sanitaria basate sull’evidenza scientifica; garantisce assistenza tecnica agli Stati Membri, monitora e valuta le tendenze in ambito sanitario, finanzia la ricerca medica e fornisce aiuti di emergenza in caso di calamità.</a:t>
            </a:r>
            <a:endParaRPr lang="it-IT" dirty="0">
              <a:latin typeface="Baskerville Old Face" panose="02020602080505020303" pitchFamily="18" charset="0"/>
            </a:endParaRPr>
          </a:p>
        </p:txBody>
      </p:sp>
      <p:cxnSp>
        <p:nvCxnSpPr>
          <p:cNvPr id="63" name="Connettore 4 62"/>
          <p:cNvCxnSpPr>
            <a:stCxn id="3" idx="2"/>
            <a:endCxn id="12" idx="0"/>
          </p:cNvCxnSpPr>
          <p:nvPr/>
        </p:nvCxnSpPr>
        <p:spPr>
          <a:xfrm rot="5400000">
            <a:off x="4437982" y="-233717"/>
            <a:ext cx="318444" cy="263253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Rettangolo 66"/>
          <p:cNvSpPr/>
          <p:nvPr/>
        </p:nvSpPr>
        <p:spPr>
          <a:xfrm>
            <a:off x="7055" y="1779687"/>
            <a:ext cx="2067340" cy="4247317"/>
          </a:xfrm>
          <a:prstGeom prst="rect">
            <a:avLst/>
          </a:prstGeom>
        </p:spPr>
        <p:txBody>
          <a:bodyPr wrap="square">
            <a:spAutoFit/>
          </a:bodyPr>
          <a:lstStyle/>
          <a:p>
            <a:pPr algn="ctr"/>
            <a:r>
              <a:rPr lang="it-IT" dirty="0">
                <a:latin typeface="Baskerville Old Face" panose="02020602080505020303" pitchFamily="18" charset="0"/>
              </a:rPr>
              <a:t>L’Organizzazione Mondiale della Sanità è un’autorità direttrice e coordinatrice della salute internazionale all'interno del sistema delle Nazioni Unite, aderisce ai valori delle Nazioni Unite di integrità, professionalità e rispetto della diversità.</a:t>
            </a:r>
          </a:p>
        </p:txBody>
      </p:sp>
      <p:cxnSp>
        <p:nvCxnSpPr>
          <p:cNvPr id="70" name="Connettore 2 69"/>
          <p:cNvCxnSpPr>
            <a:stCxn id="3" idx="2"/>
            <a:endCxn id="71" idx="0"/>
          </p:cNvCxnSpPr>
          <p:nvPr/>
        </p:nvCxnSpPr>
        <p:spPr>
          <a:xfrm>
            <a:off x="5913473" y="923330"/>
            <a:ext cx="4692" cy="31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Rettangolo 70"/>
          <p:cNvSpPr/>
          <p:nvPr/>
        </p:nvSpPr>
        <p:spPr>
          <a:xfrm>
            <a:off x="5171999" y="1241017"/>
            <a:ext cx="1492332" cy="584775"/>
          </a:xfrm>
          <a:prstGeom prst="rect">
            <a:avLst/>
          </a:prstGeom>
          <a:noFill/>
        </p:spPr>
        <p:txBody>
          <a:bodyPr wrap="none" lIns="91440" tIns="45720" rIns="91440" bIns="45720">
            <a:spAutoFit/>
          </a:bodyPr>
          <a:lstStyle/>
          <a:p>
            <a:pPr algn="ctr"/>
            <a:r>
              <a:rPr lang="it-IT" sz="3200" dirty="0" smtClean="0">
                <a:ln w="0"/>
                <a:solidFill>
                  <a:schemeClr val="accent1"/>
                </a:solidFill>
                <a:effectLst>
                  <a:outerShdw blurRad="38100" dist="25400" dir="5400000" algn="ctr" rotWithShape="0">
                    <a:srgbClr val="6E747A">
                      <a:alpha val="43000"/>
                    </a:srgbClr>
                  </a:outerShdw>
                </a:effectLst>
              </a:rPr>
              <a:t>PERCHÉ</a:t>
            </a:r>
            <a:endParaRPr lang="it-IT" sz="3200" b="0" cap="none" spc="0" dirty="0">
              <a:ln w="0"/>
              <a:solidFill>
                <a:schemeClr val="accent1"/>
              </a:solidFill>
              <a:effectLst>
                <a:outerShdw blurRad="38100" dist="25400" dir="5400000" algn="ctr" rotWithShape="0">
                  <a:srgbClr val="6E747A">
                    <a:alpha val="43000"/>
                  </a:srgbClr>
                </a:outerShdw>
              </a:effectLst>
            </a:endParaRPr>
          </a:p>
        </p:txBody>
      </p:sp>
      <p:sp>
        <p:nvSpPr>
          <p:cNvPr id="75" name="Rettangolo 74"/>
          <p:cNvSpPr/>
          <p:nvPr/>
        </p:nvSpPr>
        <p:spPr>
          <a:xfrm>
            <a:off x="7112717" y="1820726"/>
            <a:ext cx="2621228" cy="5078313"/>
          </a:xfrm>
          <a:prstGeom prst="rect">
            <a:avLst/>
          </a:prstGeom>
        </p:spPr>
        <p:txBody>
          <a:bodyPr wrap="square">
            <a:spAutoFit/>
          </a:bodyPr>
          <a:lstStyle/>
          <a:p>
            <a:pPr algn="ctr"/>
            <a:r>
              <a:rPr lang="it-IT" dirty="0" smtClean="0">
                <a:latin typeface="Baskerville Old Face" panose="02020602080505020303" pitchFamily="18" charset="0"/>
              </a:rPr>
              <a:t>Nel </a:t>
            </a:r>
            <a:r>
              <a:rPr lang="it-IT" dirty="0">
                <a:latin typeface="Baskerville Old Face" panose="02020602080505020303" pitchFamily="18" charset="0"/>
              </a:rPr>
              <a:t>momento in cui i diplomatici si incontrarono per formare le Nazioni Unite nel 1945, una delle cose di cui discussero fu la creazione di un'organizzazione sanitaria globale. Settantadue anni fa, il 7 aprile 1948, l'Organizzazione mondiale della sanità (OMS) fu fondata sul principio secondo cui </a:t>
            </a:r>
            <a:r>
              <a:rPr lang="it-IT" u="sng" dirty="0">
                <a:latin typeface="Baskerville Old Face" panose="02020602080505020303" pitchFamily="18" charset="0"/>
              </a:rPr>
              <a:t>la salute è un diritto umano e tutte le persone dovrebbero godere dei più alti standard di salute</a:t>
            </a:r>
          </a:p>
        </p:txBody>
      </p:sp>
      <p:sp>
        <p:nvSpPr>
          <p:cNvPr id="76" name="Rettangolo 75"/>
          <p:cNvSpPr/>
          <p:nvPr/>
        </p:nvSpPr>
        <p:spPr>
          <a:xfrm>
            <a:off x="9749525" y="1820726"/>
            <a:ext cx="2476713" cy="5078313"/>
          </a:xfrm>
          <a:prstGeom prst="rect">
            <a:avLst/>
          </a:prstGeom>
        </p:spPr>
        <p:txBody>
          <a:bodyPr wrap="square">
            <a:spAutoFit/>
          </a:bodyPr>
          <a:lstStyle/>
          <a:p>
            <a:pPr algn="ctr"/>
            <a:r>
              <a:rPr lang="it-IT" dirty="0">
                <a:latin typeface="Baskerville Old Face" panose="02020602080505020303" pitchFamily="18" charset="0"/>
              </a:rPr>
              <a:t>La sede dell'OMS si trova a Ginevra, in Svizzera. Ci sono 6 </a:t>
            </a:r>
            <a:r>
              <a:rPr lang="it-IT" u="sng" dirty="0" smtClean="0">
                <a:latin typeface="Baskerville Old Face" panose="02020602080505020303" pitchFamily="18" charset="0"/>
              </a:rPr>
              <a:t>Regioni </a:t>
            </a:r>
            <a:r>
              <a:rPr lang="it-IT" u="sng" dirty="0">
                <a:latin typeface="Baskerville Old Face" panose="02020602080505020303" pitchFamily="18" charset="0"/>
              </a:rPr>
              <a:t>dell'OMS</a:t>
            </a:r>
            <a:r>
              <a:rPr lang="it-IT" dirty="0">
                <a:latin typeface="Baskerville Old Face" panose="02020602080505020303" pitchFamily="18" charset="0"/>
              </a:rPr>
              <a:t>, ognuna con un ufficio regionale. Esse sono: Europa, Americhe, Africa, Mediterraneo Orientale, Pacifico Occidentale e Sud-Est Asiatico. Inoltre, l'OMS ha 149 uffici sul campo in paesi, territori o aree. I paesi senza un ufficio dell'OMS sono coperti da uffici sul campo vicini o dall'ufficio regionale appropriato.</a:t>
            </a:r>
          </a:p>
        </p:txBody>
      </p:sp>
      <p:sp>
        <p:nvSpPr>
          <p:cNvPr id="2" name="Rettangolo 1"/>
          <p:cNvSpPr/>
          <p:nvPr/>
        </p:nvSpPr>
        <p:spPr>
          <a:xfrm>
            <a:off x="4927888" y="1822884"/>
            <a:ext cx="1978188" cy="4524315"/>
          </a:xfrm>
          <a:prstGeom prst="rect">
            <a:avLst/>
          </a:prstGeom>
        </p:spPr>
        <p:txBody>
          <a:bodyPr wrap="square">
            <a:spAutoFit/>
          </a:bodyPr>
          <a:lstStyle/>
          <a:p>
            <a:pPr algn="ctr"/>
            <a:r>
              <a:rPr lang="it-IT" dirty="0" smtClean="0">
                <a:latin typeface="Baskerville Old Face" panose="02020602080505020303" pitchFamily="18" charset="0"/>
              </a:rPr>
              <a:t>L’Organizzazione si è posta come obiettivo </a:t>
            </a:r>
            <a:r>
              <a:rPr lang="it-IT" dirty="0">
                <a:latin typeface="Baskerville Old Face" panose="02020602080505020303" pitchFamily="18" charset="0"/>
              </a:rPr>
              <a:t>“</a:t>
            </a:r>
            <a:r>
              <a:rPr lang="it-IT" b="1" dirty="0">
                <a:latin typeface="Baskerville Old Face" panose="02020602080505020303" pitchFamily="18" charset="0"/>
              </a:rPr>
              <a:t>il raggiungimento, da parte di tutte le popolazioni, del più alto livello possibile di salute</a:t>
            </a:r>
            <a:r>
              <a:rPr lang="it-IT" dirty="0">
                <a:latin typeface="Baskerville Old Face" panose="02020602080505020303" pitchFamily="18" charset="0"/>
              </a:rPr>
              <a:t>", definita come “</a:t>
            </a:r>
            <a:r>
              <a:rPr lang="it-IT" b="1" dirty="0">
                <a:latin typeface="Baskerville Old Face" panose="02020602080505020303" pitchFamily="18" charset="0"/>
              </a:rPr>
              <a:t>uno stato di totale benessere fisico, mentale e sociale</a:t>
            </a:r>
            <a:r>
              <a:rPr lang="it-IT" dirty="0">
                <a:latin typeface="Baskerville Old Face" panose="02020602080505020303" pitchFamily="18" charset="0"/>
              </a:rPr>
              <a:t>” e non semplicemente “assenza di malattie o infermità”.</a:t>
            </a:r>
          </a:p>
        </p:txBody>
      </p:sp>
    </p:spTree>
    <p:extLst>
      <p:ext uri="{BB962C8B-B14F-4D97-AF65-F5344CB8AC3E}">
        <p14:creationId xmlns:p14="http://schemas.microsoft.com/office/powerpoint/2010/main" val="3905515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31304" y="231747"/>
            <a:ext cx="4147931" cy="6555641"/>
          </a:xfrm>
          <a:prstGeom prst="rect">
            <a:avLst/>
          </a:prstGeom>
        </p:spPr>
        <p:txBody>
          <a:bodyPr wrap="square">
            <a:spAutoFit/>
          </a:bodyPr>
          <a:lstStyle/>
          <a:p>
            <a:r>
              <a:rPr lang="it-IT" sz="2000" dirty="0">
                <a:latin typeface="Baskerville Old Face" panose="02020602080505020303" pitchFamily="18" charset="0"/>
              </a:rPr>
              <a:t>L’OMS ha dichiarato che il </a:t>
            </a:r>
            <a:r>
              <a:rPr lang="it-IT" sz="2000" dirty="0" smtClean="0">
                <a:latin typeface="Baskerville Old Face" panose="02020602080505020303" pitchFamily="18" charset="0"/>
              </a:rPr>
              <a:t>Coronavirus </a:t>
            </a:r>
            <a:r>
              <a:rPr lang="it-IT" sz="2000" dirty="0">
                <a:latin typeface="Baskerville Old Face" panose="02020602080505020303" pitchFamily="18" charset="0"/>
              </a:rPr>
              <a:t>è una pandemia, ma cos’è quest’ultima? </a:t>
            </a:r>
          </a:p>
          <a:p>
            <a:r>
              <a:rPr lang="it-IT" sz="2000" dirty="0">
                <a:latin typeface="Baskerville Old Face" panose="02020602080505020303" pitchFamily="18" charset="0"/>
              </a:rPr>
              <a:t>La pandemia, dal greco </a:t>
            </a:r>
            <a:r>
              <a:rPr lang="it-IT" sz="2000" i="1" dirty="0">
                <a:latin typeface="Baskerville Old Face" panose="02020602080505020303" pitchFamily="18" charset="0"/>
              </a:rPr>
              <a:t>pandemos</a:t>
            </a:r>
            <a:r>
              <a:rPr lang="it-IT" sz="2000" dirty="0">
                <a:latin typeface="Baskerville Old Face" panose="02020602080505020303" pitchFamily="18" charset="0"/>
              </a:rPr>
              <a:t>, che significa “tutta la popolazione”, designa una malattia ad un’elevata trasmissibilità nella specie umana, la quale, precedentemente, non ha mai contratto quest’infezione, dunque gli individui non hanno le difese immunitarie adeguate, aumentando così le possibilità di contrarre la malattia. Tra le pandemie più note che hanno colpito l’Europa nei secoli scorsi ricordiamo la</a:t>
            </a:r>
            <a:r>
              <a:rPr lang="it-IT" sz="2000" u="sng" dirty="0">
                <a:latin typeface="Baskerville Old Face" panose="02020602080505020303" pitchFamily="18" charset="0"/>
              </a:rPr>
              <a:t> peste </a:t>
            </a:r>
            <a:r>
              <a:rPr lang="it-IT" sz="2000" dirty="0">
                <a:latin typeface="Baskerville Old Face" panose="02020602080505020303" pitchFamily="18" charset="0"/>
              </a:rPr>
              <a:t>del XIV secolo, le ripetute epidemie di </a:t>
            </a:r>
            <a:r>
              <a:rPr lang="it-IT" sz="2000" u="sng" dirty="0">
                <a:latin typeface="Baskerville Old Face" panose="02020602080505020303" pitchFamily="18" charset="0"/>
              </a:rPr>
              <a:t>colera</a:t>
            </a:r>
            <a:r>
              <a:rPr lang="it-IT" sz="2000" dirty="0">
                <a:latin typeface="Baskerville Old Face" panose="02020602080505020303" pitchFamily="18" charset="0"/>
              </a:rPr>
              <a:t> nel XIX secolo e la cosiddetta </a:t>
            </a:r>
            <a:r>
              <a:rPr lang="it-IT" sz="2000" u="sng" dirty="0">
                <a:latin typeface="Baskerville Old Face" panose="02020602080505020303" pitchFamily="18" charset="0"/>
              </a:rPr>
              <a:t>influenza spagnola</a:t>
            </a:r>
            <a:r>
              <a:rPr lang="it-IT" sz="2000" dirty="0">
                <a:latin typeface="Baskerville Old Face" panose="02020602080505020303" pitchFamily="18" charset="0"/>
              </a:rPr>
              <a:t>, diffusasi tra il 1918 e il 1919, la quale </a:t>
            </a:r>
            <a:r>
              <a:rPr lang="it-IT" sz="2000" dirty="0" smtClean="0">
                <a:latin typeface="Baskerville Old Face" panose="02020602080505020303" pitchFamily="18" charset="0"/>
              </a:rPr>
              <a:t>causò </a:t>
            </a:r>
            <a:r>
              <a:rPr lang="it-IT" sz="2000" dirty="0">
                <a:latin typeface="Baskerville Old Face" panose="02020602080505020303" pitchFamily="18" charset="0"/>
              </a:rPr>
              <a:t>circa 25 milioni di morti</a:t>
            </a:r>
            <a:r>
              <a:rPr lang="it-IT" sz="2000" dirty="0" smtClean="0">
                <a:latin typeface="Baskerville Old Face" panose="02020602080505020303" pitchFamily="18" charset="0"/>
              </a:rPr>
              <a:t>. Oggi siamo invece colpiti dal COVID-19, ma di cosa si tratta? </a:t>
            </a:r>
            <a:endParaRPr lang="it-IT" sz="2000" dirty="0">
              <a:latin typeface="Baskerville Old Face" panose="02020602080505020303" pitchFamily="18" charset="0"/>
            </a:endParaRPr>
          </a:p>
        </p:txBody>
      </p:sp>
      <p:pic>
        <p:nvPicPr>
          <p:cNvPr id="3" name="Immagine 2"/>
          <p:cNvPicPr>
            <a:picLocks noChangeAspect="1"/>
          </p:cNvPicPr>
          <p:nvPr/>
        </p:nvPicPr>
        <p:blipFill>
          <a:blip r:embed="rId2"/>
          <a:stretch>
            <a:fillRect/>
          </a:stretch>
        </p:blipFill>
        <p:spPr>
          <a:xfrm rot="21403889">
            <a:off x="4898866" y="4101510"/>
            <a:ext cx="3476623" cy="2621049"/>
          </a:xfrm>
          <a:prstGeom prst="rect">
            <a:avLst/>
          </a:prstGeom>
          <a:ln>
            <a:noFill/>
          </a:ln>
          <a:effectLst>
            <a:outerShdw blurRad="190500" algn="tl" rotWithShape="0">
              <a:srgbClr val="000000">
                <a:alpha val="70000"/>
              </a:srgbClr>
            </a:outerShdw>
          </a:effectLst>
        </p:spPr>
      </p:pic>
      <p:pic>
        <p:nvPicPr>
          <p:cNvPr id="4" name="Immagine 3"/>
          <p:cNvPicPr>
            <a:picLocks noChangeAspect="1"/>
          </p:cNvPicPr>
          <p:nvPr/>
        </p:nvPicPr>
        <p:blipFill>
          <a:blip r:embed="rId3"/>
          <a:stretch>
            <a:fillRect/>
          </a:stretch>
        </p:blipFill>
        <p:spPr>
          <a:xfrm rot="622373">
            <a:off x="8972053" y="2089115"/>
            <a:ext cx="2945499" cy="2232688"/>
          </a:xfrm>
          <a:prstGeom prst="rect">
            <a:avLst/>
          </a:prstGeom>
          <a:ln>
            <a:noFill/>
          </a:ln>
          <a:effectLst>
            <a:outerShdw blurRad="190500" algn="tl" rotWithShape="0">
              <a:srgbClr val="000000">
                <a:alpha val="70000"/>
              </a:srgbClr>
            </a:outerShdw>
          </a:effectLst>
        </p:spPr>
      </p:pic>
      <p:sp>
        <p:nvSpPr>
          <p:cNvPr id="5" name="Rettangolo 4"/>
          <p:cNvSpPr/>
          <p:nvPr/>
        </p:nvSpPr>
        <p:spPr>
          <a:xfrm>
            <a:off x="8896350" y="807848"/>
            <a:ext cx="2487888" cy="738664"/>
          </a:xfrm>
          <a:prstGeom prst="rect">
            <a:avLst/>
          </a:prstGeom>
        </p:spPr>
        <p:txBody>
          <a:bodyPr wrap="square">
            <a:spAutoFit/>
          </a:bodyPr>
          <a:lstStyle/>
          <a:p>
            <a:r>
              <a:rPr lang="it-IT" sz="1400" b="1" i="1" dirty="0"/>
              <a:t>La sepoltura delle vittime della Peste Nera a Tournai, in Belgio: miniatura del 1353 </a:t>
            </a:r>
            <a:r>
              <a:rPr lang="it-IT" sz="1400" b="1" i="1" dirty="0" smtClean="0"/>
              <a:t>circa</a:t>
            </a:r>
            <a:endParaRPr lang="it-IT" sz="1400" b="1" i="1" dirty="0"/>
          </a:p>
        </p:txBody>
      </p:sp>
      <p:pic>
        <p:nvPicPr>
          <p:cNvPr id="6" name="Immagine 5"/>
          <p:cNvPicPr>
            <a:picLocks noChangeAspect="1"/>
          </p:cNvPicPr>
          <p:nvPr/>
        </p:nvPicPr>
        <p:blipFill>
          <a:blip r:embed="rId4"/>
          <a:stretch>
            <a:fillRect/>
          </a:stretch>
        </p:blipFill>
        <p:spPr>
          <a:xfrm rot="21337817">
            <a:off x="5106068" y="185995"/>
            <a:ext cx="3608888" cy="2171061"/>
          </a:xfrm>
          <a:prstGeom prst="rect">
            <a:avLst/>
          </a:prstGeom>
          <a:ln>
            <a:noFill/>
          </a:ln>
          <a:effectLst>
            <a:outerShdw blurRad="190500" algn="tl" rotWithShape="0">
              <a:srgbClr val="000000">
                <a:alpha val="70000"/>
              </a:srgbClr>
            </a:outerShdw>
          </a:effectLst>
        </p:spPr>
      </p:pic>
      <p:sp>
        <p:nvSpPr>
          <p:cNvPr id="7" name="Rettangolo 6"/>
          <p:cNvSpPr/>
          <p:nvPr/>
        </p:nvSpPr>
        <p:spPr>
          <a:xfrm>
            <a:off x="6943577" y="2986348"/>
            <a:ext cx="1851544" cy="523220"/>
          </a:xfrm>
          <a:prstGeom prst="rect">
            <a:avLst/>
          </a:prstGeom>
        </p:spPr>
        <p:txBody>
          <a:bodyPr wrap="square">
            <a:spAutoFit/>
          </a:bodyPr>
          <a:lstStyle/>
          <a:p>
            <a:r>
              <a:rPr lang="en-US" sz="1400" b="1" i="1" dirty="0"/>
              <a:t>'A Court for King Cholera</a:t>
            </a:r>
            <a:r>
              <a:rPr lang="en-US" sz="1400" b="1" i="1" dirty="0" smtClean="0"/>
              <a:t>', Londra, 1852 </a:t>
            </a:r>
            <a:endParaRPr lang="it-IT" sz="1400" b="1" i="1" dirty="0"/>
          </a:p>
        </p:txBody>
      </p:sp>
      <p:sp>
        <p:nvSpPr>
          <p:cNvPr id="8" name="Rettangolo 7"/>
          <p:cNvSpPr/>
          <p:nvPr/>
        </p:nvSpPr>
        <p:spPr>
          <a:xfrm>
            <a:off x="8580385" y="5063696"/>
            <a:ext cx="2339407" cy="954107"/>
          </a:xfrm>
          <a:prstGeom prst="rect">
            <a:avLst/>
          </a:prstGeom>
        </p:spPr>
        <p:txBody>
          <a:bodyPr wrap="square">
            <a:spAutoFit/>
          </a:bodyPr>
          <a:lstStyle/>
          <a:p>
            <a:r>
              <a:rPr lang="it-IT" sz="1400" b="1" i="1" dirty="0" smtClean="0"/>
              <a:t>1918, pazienti </a:t>
            </a:r>
            <a:r>
              <a:rPr lang="it-IT" sz="1400" b="1" i="1" dirty="0"/>
              <a:t>ricoverati </a:t>
            </a:r>
            <a:r>
              <a:rPr lang="it-IT" sz="1400" b="1" i="1" dirty="0" smtClean="0"/>
              <a:t>nell’ospedale </a:t>
            </a:r>
            <a:r>
              <a:rPr lang="it-IT" sz="1400" b="1" i="1" dirty="0"/>
              <a:t>da campo allestito nella caserma di Fort Collins in Colorado</a:t>
            </a:r>
          </a:p>
        </p:txBody>
      </p:sp>
    </p:spTree>
    <p:extLst>
      <p:ext uri="{BB962C8B-B14F-4D97-AF65-F5344CB8AC3E}">
        <p14:creationId xmlns:p14="http://schemas.microsoft.com/office/powerpoint/2010/main" val="38455514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3188"/>
            <a:ext cx="12192000" cy="6861188"/>
          </a:xfrm>
          <a:prstGeom prst="rect">
            <a:avLst/>
          </a:prstGeom>
        </p:spPr>
      </p:pic>
      <p:sp>
        <p:nvSpPr>
          <p:cNvPr id="4" name="Rettangolo 3"/>
          <p:cNvSpPr/>
          <p:nvPr/>
        </p:nvSpPr>
        <p:spPr>
          <a:xfrm>
            <a:off x="89226" y="157874"/>
            <a:ext cx="4088748" cy="1015663"/>
          </a:xfrm>
          <a:prstGeom prst="rect">
            <a:avLst/>
          </a:prstGeom>
          <a:noFill/>
        </p:spPr>
        <p:txBody>
          <a:bodyPr wrap="none" lIns="91440" tIns="45720" rIns="91440" bIns="45720">
            <a:spAutoFit/>
          </a:bodyPr>
          <a:lstStyle/>
          <a:p>
            <a:pPr algn="ctr"/>
            <a:r>
              <a:rPr lang="it-IT" sz="6000" b="1" cap="none" spc="0" dirty="0">
                <a:ln w="0"/>
                <a:solidFill>
                  <a:srgbClr val="B43231"/>
                </a:solidFill>
                <a:effectLst>
                  <a:reflection blurRad="6350" stA="53000" endA="300" endPos="35500" dir="5400000" sy="-90000" algn="bl" rotWithShape="0"/>
                </a:effectLst>
              </a:rPr>
              <a:t>SARS-CoV-2</a:t>
            </a:r>
            <a:r>
              <a:rPr lang="it-IT"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p>
        </p:txBody>
      </p:sp>
    </p:spTree>
    <p:extLst>
      <p:ext uri="{BB962C8B-B14F-4D97-AF65-F5344CB8AC3E}">
        <p14:creationId xmlns:p14="http://schemas.microsoft.com/office/powerpoint/2010/main" val="5506123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073499" y="3510185"/>
            <a:ext cx="7495504" cy="3244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tangolo 4"/>
          <p:cNvSpPr/>
          <p:nvPr/>
        </p:nvSpPr>
        <p:spPr>
          <a:xfrm>
            <a:off x="0" y="0"/>
            <a:ext cx="12192000" cy="3785652"/>
          </a:xfrm>
          <a:prstGeom prst="rect">
            <a:avLst/>
          </a:prstGeom>
        </p:spPr>
        <p:txBody>
          <a:bodyPr wrap="square">
            <a:spAutoFit/>
          </a:bodyPr>
          <a:lstStyle/>
          <a:p>
            <a:r>
              <a:rPr lang="it-IT" sz="2000" dirty="0">
                <a:latin typeface="Baskerville Old Face" panose="02020602080505020303" pitchFamily="18" charset="0"/>
              </a:rPr>
              <a:t>Per </a:t>
            </a:r>
            <a:r>
              <a:rPr lang="it-IT" sz="2000" dirty="0" smtClean="0">
                <a:latin typeface="Baskerville Old Face" panose="02020602080505020303" pitchFamily="18" charset="0"/>
              </a:rPr>
              <a:t>Coronavirus </a:t>
            </a:r>
            <a:r>
              <a:rPr lang="it-IT" sz="2000" dirty="0">
                <a:latin typeface="Baskerville Old Face" panose="02020602080505020303" pitchFamily="18" charset="0"/>
              </a:rPr>
              <a:t>si intende una vasta famiglia di virus noti per causare malattie che vanno dal comune raffreddore a malattie più gravi come la Sindrome respiratoria mediorientale (MERS) e la Sindrome respiratoria acuta grave (SARS).</a:t>
            </a:r>
          </a:p>
          <a:p>
            <a:r>
              <a:rPr lang="it-IT" sz="2000" dirty="0">
                <a:latin typeface="Baskerville Old Face" panose="02020602080505020303" pitchFamily="18" charset="0"/>
              </a:rPr>
              <a:t>Sono virus RNA a filamento positivo, con aspetto simile a una corona al microscopio elettronico. La sottofamiglia Orthocoronavirinae della famiglia Coronaviridae è classificata in quattro generi di coronavirus (CoV): Alpha-, Beta-, Delta- e Gamma-coronavirus. I Coronavirus sono stati identificati a metà degli anni '60 e sono noti per infettare l'uomo ed alcuni </a:t>
            </a:r>
            <a:r>
              <a:rPr lang="it-IT" sz="2000" dirty="0" smtClean="0">
                <a:latin typeface="Baskerville Old Face" panose="02020602080505020303" pitchFamily="18" charset="0"/>
              </a:rPr>
              <a:t>animali.</a:t>
            </a:r>
            <a:r>
              <a:rPr lang="it-IT" sz="2000" u="sng" dirty="0" smtClean="0">
                <a:latin typeface="Baskerville Old Face" panose="02020602080505020303" pitchFamily="18" charset="0"/>
              </a:rPr>
              <a:t> </a:t>
            </a:r>
            <a:r>
              <a:rPr lang="it-IT" sz="2000" u="sng" dirty="0">
                <a:latin typeface="Baskerville Old Face" panose="02020602080505020303" pitchFamily="18" charset="0"/>
              </a:rPr>
              <a:t>Le cellule bersaglio primarie sono quelle epiteliali del tratto respiratorio e gastrointestinale</a:t>
            </a:r>
            <a:r>
              <a:rPr lang="it-IT" sz="2000" dirty="0">
                <a:latin typeface="Baskerville Old Face" panose="02020602080505020303" pitchFamily="18" charset="0"/>
              </a:rPr>
              <a:t>.</a:t>
            </a:r>
          </a:p>
          <a:p>
            <a:r>
              <a:rPr lang="it-IT" sz="2000" dirty="0">
                <a:latin typeface="Baskerville Old Face" panose="02020602080505020303" pitchFamily="18" charset="0"/>
              </a:rPr>
              <a:t>Il SARS-CoV-2 (Sindrome respiratoria acuta grave coronavirus 2), ossia il virus che causa l’attuale epidemia, è un nuovo ceppo di coronavirus il quale non è mai stato identificato nell’uomo prima di essere segnalato a </a:t>
            </a:r>
            <a:r>
              <a:rPr lang="it-IT" sz="2000" i="1" dirty="0">
                <a:latin typeface="Baskerville Old Face" panose="02020602080505020303" pitchFamily="18" charset="0"/>
              </a:rPr>
              <a:t>Wuhan, Cina, </a:t>
            </a:r>
            <a:r>
              <a:rPr lang="it-IT" sz="2000" dirty="0" smtClean="0">
                <a:latin typeface="Baskerville Old Face" panose="02020602080505020303" pitchFamily="18" charset="0"/>
              </a:rPr>
              <a:t>nel</a:t>
            </a:r>
            <a:r>
              <a:rPr lang="it-IT" sz="2000" i="1" dirty="0" smtClean="0">
                <a:latin typeface="Baskerville Old Face" panose="02020602080505020303" pitchFamily="18" charset="0"/>
              </a:rPr>
              <a:t> </a:t>
            </a:r>
            <a:r>
              <a:rPr lang="it-IT" sz="2000" i="1" dirty="0">
                <a:latin typeface="Baskerville Old Face" panose="02020602080505020303" pitchFamily="18" charset="0"/>
              </a:rPr>
              <a:t>dicembre 2019.</a:t>
            </a:r>
          </a:p>
          <a:p>
            <a:r>
              <a:rPr lang="it-IT" sz="2000" dirty="0">
                <a:latin typeface="Baskerville Old Face" panose="02020602080505020303" pitchFamily="18" charset="0"/>
              </a:rPr>
              <a:t>A indicare il nome un gruppo di esperti appositamente incaricati di studiare il nuovo ceppo di coronavirus. Secondo questo pool di scienziati il nuovo coronavirus è fratello di quello che ha provocato la SARS, da qui il nome scelto di SARS-CoV-2</a:t>
            </a:r>
            <a:r>
              <a:rPr lang="it-IT" sz="2000" dirty="0" smtClean="0">
                <a:latin typeface="Baskerville Old Face" panose="02020602080505020303" pitchFamily="18" charset="0"/>
              </a:rPr>
              <a:t>.</a:t>
            </a:r>
            <a:endParaRPr lang="it-IT" sz="2000" dirty="0">
              <a:latin typeface="Baskerville Old Face" panose="02020602080505020303" pitchFamily="18" charset="0"/>
            </a:endParaRPr>
          </a:p>
        </p:txBody>
      </p:sp>
    </p:spTree>
    <p:extLst>
      <p:ext uri="{BB962C8B-B14F-4D97-AF65-F5344CB8AC3E}">
        <p14:creationId xmlns:p14="http://schemas.microsoft.com/office/powerpoint/2010/main" val="3741648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l="7992" r="8402"/>
          <a:stretch/>
        </p:blipFill>
        <p:spPr>
          <a:xfrm>
            <a:off x="6135575" y="0"/>
            <a:ext cx="6056425" cy="3268971"/>
          </a:xfrm>
          <a:prstGeom prst="rect">
            <a:avLst/>
          </a:prstGeom>
        </p:spPr>
      </p:pic>
      <p:pic>
        <p:nvPicPr>
          <p:cNvPr id="4" name="Immagine 3"/>
          <p:cNvPicPr>
            <a:picLocks noChangeAspect="1"/>
          </p:cNvPicPr>
          <p:nvPr/>
        </p:nvPicPr>
        <p:blipFill rotWithShape="1">
          <a:blip r:embed="rId3"/>
          <a:srcRect l="3305" t="5062" r="3234" b="767"/>
          <a:stretch/>
        </p:blipFill>
        <p:spPr>
          <a:xfrm>
            <a:off x="-1" y="3041678"/>
            <a:ext cx="6135576" cy="3816322"/>
          </a:xfrm>
          <a:prstGeom prst="rect">
            <a:avLst/>
          </a:prstGeom>
        </p:spPr>
      </p:pic>
      <p:sp>
        <p:nvSpPr>
          <p:cNvPr id="5" name="Rettangolo 4"/>
          <p:cNvSpPr/>
          <p:nvPr/>
        </p:nvSpPr>
        <p:spPr>
          <a:xfrm>
            <a:off x="231215" y="397455"/>
            <a:ext cx="5673144" cy="2246769"/>
          </a:xfrm>
          <a:prstGeom prst="rect">
            <a:avLst/>
          </a:prstGeom>
        </p:spPr>
        <p:txBody>
          <a:bodyPr wrap="square">
            <a:spAutoFit/>
          </a:bodyPr>
          <a:lstStyle/>
          <a:p>
            <a:r>
              <a:rPr lang="it-IT" sz="2000" dirty="0">
                <a:latin typeface="Baskerville Old Face" panose="02020602080505020303" pitchFamily="18" charset="0"/>
              </a:rPr>
              <a:t>La malattia provocata dal nuovo Coronavirus ha un nome: “COVID-19” (dove "CO" sta per corona, "VI" per virus, "D" per disease e "19" indica l'anno in cui si è manifestata). Lo ha annunciato, l’11 febbraio 2020, nel briefing con la stampa durante una pausa del Forum straordinario dedicato al virus, il Direttore generale </a:t>
            </a:r>
            <a:r>
              <a:rPr lang="it-IT" sz="2000" dirty="0" smtClean="0">
                <a:latin typeface="Baskerville Old Face" panose="02020602080505020303" pitchFamily="18" charset="0"/>
              </a:rPr>
              <a:t>dell’OMS </a:t>
            </a:r>
            <a:r>
              <a:rPr lang="it-IT" sz="2000" dirty="0">
                <a:latin typeface="Baskerville Old Face" panose="02020602080505020303" pitchFamily="18" charset="0"/>
              </a:rPr>
              <a:t>Tedros Adhanom Ghebreyesus.</a:t>
            </a:r>
          </a:p>
        </p:txBody>
      </p:sp>
      <p:sp>
        <p:nvSpPr>
          <p:cNvPr id="6" name="Rettangolo 5"/>
          <p:cNvSpPr/>
          <p:nvPr/>
        </p:nvSpPr>
        <p:spPr>
          <a:xfrm>
            <a:off x="6491421" y="3478436"/>
            <a:ext cx="5344733" cy="3170099"/>
          </a:xfrm>
          <a:prstGeom prst="rect">
            <a:avLst/>
          </a:prstGeom>
        </p:spPr>
        <p:txBody>
          <a:bodyPr wrap="square">
            <a:spAutoFit/>
          </a:bodyPr>
          <a:lstStyle/>
          <a:p>
            <a:r>
              <a:rPr lang="it-IT" sz="2000" dirty="0">
                <a:latin typeface="Baskerville Old Face" panose="02020602080505020303" pitchFamily="18" charset="0"/>
              </a:rPr>
              <a:t>I sintomi più comuni di COVID-19 sono febbre, stanchezza e tosse secca. Alcuni pazienti possono presentare vari dolori, congestione nasale, naso che cola, mal di gola o diarrea, mentre altri si rivelano asintomatici</a:t>
            </a:r>
            <a:r>
              <a:rPr lang="it-IT" sz="2000" dirty="0" smtClean="0">
                <a:latin typeface="Baskerville Old Face" panose="02020602080505020303" pitchFamily="18" charset="0"/>
              </a:rPr>
              <a:t>.. </a:t>
            </a:r>
            <a:r>
              <a:rPr lang="it-IT" sz="2000" dirty="0">
                <a:latin typeface="Baskerville Old Face" panose="02020602080505020303" pitchFamily="18" charset="0"/>
              </a:rPr>
              <a:t>Circa 1 su 6 persone che si ammalano di COVID-19 </a:t>
            </a:r>
            <a:r>
              <a:rPr lang="it-IT" sz="2000" dirty="0" smtClean="0">
                <a:latin typeface="Baskerville Old Face" panose="02020602080505020303" pitchFamily="18" charset="0"/>
              </a:rPr>
              <a:t>sviluppa </a:t>
            </a:r>
            <a:r>
              <a:rPr lang="it-IT" sz="2000" dirty="0">
                <a:latin typeface="Baskerville Old Face" panose="02020602080505020303" pitchFamily="18" charset="0"/>
              </a:rPr>
              <a:t>difficoltà respiratorie. Le persone anziane e quelle con problemi medici sottostanti come ipertensione, problemi cardiaci o diabete, hanno maggiori probabilità di sviluppare malattie gravi. </a:t>
            </a:r>
          </a:p>
        </p:txBody>
      </p:sp>
    </p:spTree>
    <p:extLst>
      <p:ext uri="{BB962C8B-B14F-4D97-AF65-F5344CB8AC3E}">
        <p14:creationId xmlns:p14="http://schemas.microsoft.com/office/powerpoint/2010/main" val="352641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rot="21027434">
            <a:off x="6139850" y="1084230"/>
            <a:ext cx="2532462" cy="1423003"/>
          </a:xfrm>
          <a:prstGeom prst="rect">
            <a:avLst/>
          </a:prstGeom>
          <a:ln>
            <a:noFill/>
          </a:ln>
          <a:effectLst>
            <a:outerShdw blurRad="190500" algn="tl" rotWithShape="0">
              <a:srgbClr val="000000">
                <a:alpha val="70000"/>
              </a:srgbClr>
            </a:outerShdw>
          </a:effectLst>
        </p:spPr>
      </p:pic>
      <p:pic>
        <p:nvPicPr>
          <p:cNvPr id="7" name="Immagine 6"/>
          <p:cNvPicPr>
            <a:picLocks noChangeAspect="1"/>
          </p:cNvPicPr>
          <p:nvPr/>
        </p:nvPicPr>
        <p:blipFill>
          <a:blip r:embed="rId3"/>
          <a:stretch>
            <a:fillRect/>
          </a:stretch>
        </p:blipFill>
        <p:spPr>
          <a:xfrm rot="858341">
            <a:off x="10146802" y="4710897"/>
            <a:ext cx="1791504" cy="1791504"/>
          </a:xfrm>
          <a:prstGeom prst="rect">
            <a:avLst/>
          </a:prstGeom>
          <a:ln>
            <a:noFill/>
          </a:ln>
          <a:effectLst>
            <a:outerShdw blurRad="190500" algn="tl" rotWithShape="0">
              <a:srgbClr val="000000">
                <a:alpha val="70000"/>
              </a:srgbClr>
            </a:outerShdw>
          </a:effectLst>
        </p:spPr>
      </p:pic>
      <p:pic>
        <p:nvPicPr>
          <p:cNvPr id="6" name="Immagine 5"/>
          <p:cNvPicPr>
            <a:picLocks noChangeAspect="1"/>
          </p:cNvPicPr>
          <p:nvPr/>
        </p:nvPicPr>
        <p:blipFill rotWithShape="1">
          <a:blip r:embed="rId4"/>
          <a:srcRect l="21256"/>
          <a:stretch/>
        </p:blipFill>
        <p:spPr>
          <a:xfrm rot="21027115">
            <a:off x="6124712" y="4878168"/>
            <a:ext cx="2041774" cy="1725488"/>
          </a:xfrm>
          <a:prstGeom prst="rect">
            <a:avLst/>
          </a:prstGeom>
          <a:ln>
            <a:noFill/>
          </a:ln>
          <a:effectLst>
            <a:outerShdw blurRad="190500" algn="tl" rotWithShape="0">
              <a:srgbClr val="000000">
                <a:alpha val="70000"/>
              </a:srgbClr>
            </a:outerShdw>
          </a:effectLst>
        </p:spPr>
      </p:pic>
      <p:pic>
        <p:nvPicPr>
          <p:cNvPr id="5" name="Immagine 4"/>
          <p:cNvPicPr>
            <a:picLocks noChangeAspect="1"/>
          </p:cNvPicPr>
          <p:nvPr/>
        </p:nvPicPr>
        <p:blipFill>
          <a:blip r:embed="rId5"/>
          <a:stretch>
            <a:fillRect/>
          </a:stretch>
        </p:blipFill>
        <p:spPr>
          <a:xfrm>
            <a:off x="7915610" y="5358269"/>
            <a:ext cx="2640034" cy="1402775"/>
          </a:xfrm>
          <a:prstGeom prst="rect">
            <a:avLst/>
          </a:prstGeom>
          <a:ln>
            <a:noFill/>
          </a:ln>
          <a:effectLst>
            <a:outerShdw blurRad="190500" algn="tl" rotWithShape="0">
              <a:srgbClr val="000000">
                <a:alpha val="70000"/>
              </a:srgbClr>
            </a:outerShdw>
          </a:effectLst>
        </p:spPr>
      </p:pic>
      <p:pic>
        <p:nvPicPr>
          <p:cNvPr id="4" name="Immagine 3"/>
          <p:cNvPicPr>
            <a:picLocks noChangeAspect="1"/>
          </p:cNvPicPr>
          <p:nvPr/>
        </p:nvPicPr>
        <p:blipFill rotWithShape="1">
          <a:blip r:embed="rId6"/>
          <a:srcRect r="25640"/>
          <a:stretch/>
        </p:blipFill>
        <p:spPr>
          <a:xfrm rot="927878">
            <a:off x="10204328" y="1038066"/>
            <a:ext cx="1804994" cy="1615293"/>
          </a:xfrm>
          <a:prstGeom prst="rect">
            <a:avLst/>
          </a:prstGeom>
          <a:ln>
            <a:noFill/>
          </a:ln>
          <a:effectLst>
            <a:outerShdw blurRad="190500" algn="tl" rotWithShape="0">
              <a:srgbClr val="000000">
                <a:alpha val="70000"/>
              </a:srgbClr>
            </a:outerShdw>
          </a:effectLst>
        </p:spPr>
      </p:pic>
      <p:sp>
        <p:nvSpPr>
          <p:cNvPr id="2" name="Rettangolo 1"/>
          <p:cNvSpPr/>
          <p:nvPr/>
        </p:nvSpPr>
        <p:spPr>
          <a:xfrm>
            <a:off x="137666" y="156090"/>
            <a:ext cx="6387921" cy="6555641"/>
          </a:xfrm>
          <a:prstGeom prst="rect">
            <a:avLst/>
          </a:prstGeom>
        </p:spPr>
        <p:txBody>
          <a:bodyPr wrap="square">
            <a:spAutoFit/>
          </a:bodyPr>
          <a:lstStyle/>
          <a:p>
            <a:r>
              <a:rPr lang="it-IT" sz="2000" dirty="0">
                <a:latin typeface="Baskerville Old Face" panose="02020602080505020303" pitchFamily="18" charset="0"/>
              </a:rPr>
              <a:t>Cosa può fare il singolo per proteggersi</a:t>
            </a:r>
            <a:r>
              <a:rPr lang="it-IT" sz="2000" dirty="0" smtClean="0">
                <a:latin typeface="Baskerville Old Face" panose="02020602080505020303" pitchFamily="18" charset="0"/>
              </a:rPr>
              <a:t>? L’OMS ha affermato che bisogna adottare </a:t>
            </a:r>
            <a:r>
              <a:rPr lang="it-IT" sz="2000" dirty="0">
                <a:latin typeface="Baskerville Old Face" panose="02020602080505020303" pitchFamily="18" charset="0"/>
              </a:rPr>
              <a:t>le seguenti misure di protezione personale:</a:t>
            </a:r>
          </a:p>
          <a:p>
            <a:r>
              <a:rPr lang="it-IT" sz="2000" dirty="0" smtClean="0">
                <a:latin typeface="Baskerville Old Face" panose="02020602080505020303" pitchFamily="18" charset="0"/>
              </a:rPr>
              <a:t>• restare </a:t>
            </a:r>
            <a:r>
              <a:rPr lang="it-IT" sz="2000" dirty="0">
                <a:latin typeface="Baskerville Old Face" panose="02020602080505020303" pitchFamily="18" charset="0"/>
              </a:rPr>
              <a:t>a casa, uscire di casa solo per esigenze lavorative, motivi di salute e necessità (vedi misure di contenimento)</a:t>
            </a:r>
          </a:p>
          <a:p>
            <a:r>
              <a:rPr lang="it-IT" sz="2000" dirty="0" smtClean="0">
                <a:latin typeface="Baskerville Old Face" panose="02020602080505020303" pitchFamily="18" charset="0"/>
              </a:rPr>
              <a:t>• lavarsi </a:t>
            </a:r>
            <a:r>
              <a:rPr lang="it-IT" sz="2000" dirty="0">
                <a:latin typeface="Baskerville Old Face" panose="02020602080505020303" pitchFamily="18" charset="0"/>
              </a:rPr>
              <a:t>spesso le mani;</a:t>
            </a:r>
          </a:p>
          <a:p>
            <a:r>
              <a:rPr lang="it-IT" sz="2000" dirty="0" smtClean="0">
                <a:latin typeface="Baskerville Old Face" panose="02020602080505020303" pitchFamily="18" charset="0"/>
              </a:rPr>
              <a:t>• evitare </a:t>
            </a:r>
            <a:r>
              <a:rPr lang="it-IT" sz="2000" dirty="0">
                <a:latin typeface="Baskerville Old Face" panose="02020602080505020303" pitchFamily="18" charset="0"/>
              </a:rPr>
              <a:t>il contatto ravvicinato con persone che soffrono di infezioni respiratorie acute;</a:t>
            </a:r>
          </a:p>
          <a:p>
            <a:r>
              <a:rPr lang="it-IT" sz="2000" dirty="0" smtClean="0">
                <a:latin typeface="Baskerville Old Face" panose="02020602080505020303" pitchFamily="18" charset="0"/>
              </a:rPr>
              <a:t>• evitare </a:t>
            </a:r>
            <a:r>
              <a:rPr lang="it-IT" sz="2000" dirty="0">
                <a:latin typeface="Baskerville Old Face" panose="02020602080505020303" pitchFamily="18" charset="0"/>
              </a:rPr>
              <a:t>abbracci e strette di mano;</a:t>
            </a:r>
          </a:p>
          <a:p>
            <a:r>
              <a:rPr lang="it-IT" sz="2000" dirty="0" smtClean="0">
                <a:latin typeface="Baskerville Old Face" panose="02020602080505020303" pitchFamily="18" charset="0"/>
              </a:rPr>
              <a:t>• mantenimento</a:t>
            </a:r>
            <a:r>
              <a:rPr lang="it-IT" sz="2000" dirty="0">
                <a:latin typeface="Baskerville Old Face" panose="02020602080505020303" pitchFamily="18" charset="0"/>
              </a:rPr>
              <a:t>, nei contatti sociali, di una distanza interpersonale di almeno un metro;</a:t>
            </a:r>
          </a:p>
          <a:p>
            <a:r>
              <a:rPr lang="it-IT" sz="2000" dirty="0" smtClean="0">
                <a:latin typeface="Baskerville Old Face" panose="02020602080505020303" pitchFamily="18" charset="0"/>
              </a:rPr>
              <a:t>• igiene </a:t>
            </a:r>
            <a:r>
              <a:rPr lang="it-IT" sz="2000" dirty="0">
                <a:latin typeface="Baskerville Old Face" panose="02020602080505020303" pitchFamily="18" charset="0"/>
              </a:rPr>
              <a:t>respiratoria (starnutire e/o tossire in un fazzoletto evitando il contatto delle mani con le secrezioni respiratorie);</a:t>
            </a:r>
          </a:p>
          <a:p>
            <a:r>
              <a:rPr lang="it-IT" sz="2000" dirty="0" smtClean="0">
                <a:latin typeface="Baskerville Old Face" panose="02020602080505020303" pitchFamily="18" charset="0"/>
              </a:rPr>
              <a:t>• evitare </a:t>
            </a:r>
            <a:r>
              <a:rPr lang="it-IT" sz="2000" dirty="0">
                <a:latin typeface="Baskerville Old Face" panose="02020602080505020303" pitchFamily="18" charset="0"/>
              </a:rPr>
              <a:t>l’uso promiscuo di bottiglie e bicchieri;</a:t>
            </a:r>
          </a:p>
          <a:p>
            <a:r>
              <a:rPr lang="it-IT" sz="2000" dirty="0" smtClean="0">
                <a:latin typeface="Baskerville Old Face" panose="02020602080505020303" pitchFamily="18" charset="0"/>
              </a:rPr>
              <a:t>• non </a:t>
            </a:r>
            <a:r>
              <a:rPr lang="it-IT" sz="2000" dirty="0">
                <a:latin typeface="Baskerville Old Face" panose="02020602080505020303" pitchFamily="18" charset="0"/>
              </a:rPr>
              <a:t>toccarsi occhi, naso e bocca con le mani;</a:t>
            </a:r>
          </a:p>
          <a:p>
            <a:r>
              <a:rPr lang="it-IT" sz="2000" dirty="0" smtClean="0">
                <a:latin typeface="Baskerville Old Face" panose="02020602080505020303" pitchFamily="18" charset="0"/>
              </a:rPr>
              <a:t>• coprirsi </a:t>
            </a:r>
            <a:r>
              <a:rPr lang="it-IT" sz="2000" dirty="0">
                <a:latin typeface="Baskerville Old Face" panose="02020602080505020303" pitchFamily="18" charset="0"/>
              </a:rPr>
              <a:t>bocca e naso se si starnutisce o tossisce;</a:t>
            </a:r>
          </a:p>
          <a:p>
            <a:r>
              <a:rPr lang="it-IT" sz="2000" dirty="0" smtClean="0">
                <a:latin typeface="Baskerville Old Face" panose="02020602080505020303" pitchFamily="18" charset="0"/>
              </a:rPr>
              <a:t>• non </a:t>
            </a:r>
            <a:r>
              <a:rPr lang="it-IT" sz="2000" dirty="0">
                <a:latin typeface="Baskerville Old Face" panose="02020602080505020303" pitchFamily="18" charset="0"/>
              </a:rPr>
              <a:t>prendere farmaci antivirali e antibiotici, a meno che siano prescritti dal medico;</a:t>
            </a:r>
          </a:p>
          <a:p>
            <a:r>
              <a:rPr lang="it-IT" sz="2000" dirty="0" smtClean="0">
                <a:latin typeface="Baskerville Old Face" panose="02020602080505020303" pitchFamily="18" charset="0"/>
              </a:rPr>
              <a:t>• pulire </a:t>
            </a:r>
            <a:r>
              <a:rPr lang="it-IT" sz="2000" dirty="0">
                <a:latin typeface="Baskerville Old Face" panose="02020602080505020303" pitchFamily="18" charset="0"/>
              </a:rPr>
              <a:t>le superfici con disinfettanti a base di cloro o alcol;</a:t>
            </a:r>
          </a:p>
          <a:p>
            <a:r>
              <a:rPr lang="it-IT" sz="2000" dirty="0" smtClean="0">
                <a:latin typeface="Baskerville Old Face" panose="02020602080505020303" pitchFamily="18" charset="0"/>
              </a:rPr>
              <a:t>• usare </a:t>
            </a:r>
            <a:r>
              <a:rPr lang="it-IT" sz="2000" dirty="0">
                <a:latin typeface="Baskerville Old Face" panose="02020602080505020303" pitchFamily="18" charset="0"/>
              </a:rPr>
              <a:t>la mascherina solo se si sospetta di essere malati o se si presta assistenza a persone malate. </a:t>
            </a:r>
          </a:p>
        </p:txBody>
      </p:sp>
      <p:pic>
        <p:nvPicPr>
          <p:cNvPr id="9" name="Immagine 8"/>
          <p:cNvPicPr>
            <a:picLocks noChangeAspect="1"/>
          </p:cNvPicPr>
          <p:nvPr/>
        </p:nvPicPr>
        <p:blipFill>
          <a:blip r:embed="rId7"/>
          <a:stretch>
            <a:fillRect/>
          </a:stretch>
        </p:blipFill>
        <p:spPr>
          <a:xfrm>
            <a:off x="7994864" y="1795732"/>
            <a:ext cx="2560780" cy="1440439"/>
          </a:xfrm>
          <a:prstGeom prst="rect">
            <a:avLst/>
          </a:prstGeom>
          <a:ln>
            <a:noFill/>
          </a:ln>
          <a:effectLst>
            <a:outerShdw blurRad="190500" algn="tl" rotWithShape="0">
              <a:srgbClr val="000000">
                <a:alpha val="70000"/>
              </a:srgbClr>
            </a:outerShdw>
          </a:effectLst>
        </p:spPr>
      </p:pic>
      <p:sp>
        <p:nvSpPr>
          <p:cNvPr id="11" name="Rettangolo 10"/>
          <p:cNvSpPr/>
          <p:nvPr/>
        </p:nvSpPr>
        <p:spPr>
          <a:xfrm>
            <a:off x="7898580" y="212509"/>
            <a:ext cx="2695866" cy="707886"/>
          </a:xfrm>
          <a:prstGeom prst="rect">
            <a:avLst/>
          </a:prstGeom>
          <a:noFill/>
        </p:spPr>
        <p:txBody>
          <a:bodyPr wrap="none" lIns="91440" tIns="45720" rIns="91440" bIns="45720">
            <a:spAutoFit/>
          </a:bodyPr>
          <a:lstStyle/>
          <a:p>
            <a:pPr algn="ctr"/>
            <a:r>
              <a:rPr lang="it-IT" sz="4000" dirty="0" smtClean="0">
                <a:ln w="0"/>
                <a:solidFill>
                  <a:srgbClr val="FF0000"/>
                </a:solidFill>
                <a:effectLst>
                  <a:outerShdw blurRad="38100" dist="19050" dir="2700000" algn="tl" rotWithShape="0">
                    <a:schemeClr val="dk1">
                      <a:alpha val="40000"/>
                    </a:schemeClr>
                  </a:outerShdw>
                </a:effectLst>
              </a:rPr>
              <a:t>DA SEGUIRE</a:t>
            </a:r>
            <a:endParaRPr lang="it-IT" sz="4000" b="0" cap="none" spc="0" dirty="0">
              <a:ln w="0"/>
              <a:solidFill>
                <a:srgbClr val="FF0000"/>
              </a:solidFill>
              <a:effectLst>
                <a:outerShdw blurRad="38100" dist="19050" dir="2700000" algn="tl" rotWithShape="0">
                  <a:schemeClr val="dk1">
                    <a:alpha val="40000"/>
                  </a:schemeClr>
                </a:outerShdw>
              </a:effectLst>
            </a:endParaRPr>
          </a:p>
        </p:txBody>
      </p:sp>
      <p:sp>
        <p:nvSpPr>
          <p:cNvPr id="12" name="Rettangolo 11"/>
          <p:cNvSpPr/>
          <p:nvPr/>
        </p:nvSpPr>
        <p:spPr>
          <a:xfrm>
            <a:off x="7774490" y="4039955"/>
            <a:ext cx="2612125" cy="707886"/>
          </a:xfrm>
          <a:prstGeom prst="rect">
            <a:avLst/>
          </a:prstGeom>
          <a:noFill/>
        </p:spPr>
        <p:txBody>
          <a:bodyPr wrap="none" lIns="91440" tIns="45720" rIns="91440" bIns="45720">
            <a:spAutoFit/>
          </a:bodyPr>
          <a:lstStyle/>
          <a:p>
            <a:pPr algn="ctr"/>
            <a:r>
              <a:rPr lang="it-IT" sz="4000" b="0" cap="none" spc="0" dirty="0" smtClean="0">
                <a:ln w="0"/>
                <a:solidFill>
                  <a:srgbClr val="FF0000"/>
                </a:solidFill>
                <a:effectLst>
                  <a:outerShdw blurRad="38100" dist="19050" dir="2700000" algn="tl" rotWithShape="0">
                    <a:schemeClr val="dk1">
                      <a:alpha val="40000"/>
                    </a:schemeClr>
                  </a:outerShdw>
                </a:effectLst>
              </a:rPr>
              <a:t>DA EVITARE</a:t>
            </a:r>
            <a:endParaRPr lang="it-IT" sz="4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5266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2908</TotalTime>
  <Words>3698</Words>
  <Application>Microsoft Office PowerPoint</Application>
  <PresentationFormat>Widescreen</PresentationFormat>
  <Paragraphs>110</Paragraphs>
  <Slides>19</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19</vt:i4>
      </vt:variant>
    </vt:vector>
  </HeadingPairs>
  <TitlesOfParts>
    <vt:vector size="24" baseType="lpstr">
      <vt:lpstr>Arial</vt:lpstr>
      <vt:lpstr>Baskerville Old Face</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FAMIGLIA</dc:creator>
  <cp:lastModifiedBy>FAMIGLIA</cp:lastModifiedBy>
  <cp:revision>132</cp:revision>
  <dcterms:created xsi:type="dcterms:W3CDTF">2020-03-19T09:40:41Z</dcterms:created>
  <dcterms:modified xsi:type="dcterms:W3CDTF">2020-06-08T19:26:33Z</dcterms:modified>
</cp:coreProperties>
</file>